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08" r:id="rId1"/>
  </p:sldMasterIdLst>
  <p:notesMasterIdLst>
    <p:notesMasterId r:id="rId13"/>
  </p:notesMasterIdLst>
  <p:handoutMasterIdLst>
    <p:handoutMasterId r:id="rId14"/>
  </p:handoutMasterIdLst>
  <p:sldIdLst>
    <p:sldId id="291" r:id="rId2"/>
    <p:sldId id="292" r:id="rId3"/>
    <p:sldId id="293" r:id="rId4"/>
    <p:sldId id="257" r:id="rId5"/>
    <p:sldId id="287" r:id="rId6"/>
    <p:sldId id="288" r:id="rId7"/>
    <p:sldId id="289" r:id="rId8"/>
    <p:sldId id="290" r:id="rId9"/>
    <p:sldId id="294" r:id="rId10"/>
    <p:sldId id="281" r:id="rId11"/>
    <p:sldId id="280" r:id="rId12"/>
  </p:sldIdLst>
  <p:sldSz cx="9906000" cy="6858000" type="A4"/>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7342C"/>
    <a:srgbClr val="0096C8"/>
    <a:srgbClr val="DE1C22"/>
    <a:srgbClr val="C7CED3"/>
    <a:srgbClr val="33ADA3"/>
    <a:srgbClr val="1083BC"/>
    <a:srgbClr val="EAE1B3"/>
    <a:srgbClr val="82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84" autoAdjust="0"/>
    <p:restoredTop sz="96870" autoAdjust="0"/>
  </p:normalViewPr>
  <p:slideViewPr>
    <p:cSldViewPr snapToGrid="0" snapToObjects="1">
      <p:cViewPr>
        <p:scale>
          <a:sx n="90" d="100"/>
          <a:sy n="90" d="100"/>
        </p:scale>
        <p:origin x="-312" y="72"/>
      </p:cViewPr>
      <p:guideLst>
        <p:guide orient="horz" pos="222"/>
        <p:guide orient="horz" pos="684"/>
        <p:guide pos="320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78" d="100"/>
          <a:sy n="78" d="100"/>
        </p:scale>
        <p:origin x="-400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07C1157-E23D-429F-9BC4-552AE4646411}" type="datetime1">
              <a:rPr lang="en-US"/>
              <a:pPr/>
              <a:t>11/14/2018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282F112-9536-49CE-9E2E-EB93C87BC319}" type="slidenum">
              <a:rPr lang="en-US"/>
              <a:pPr/>
              <a:t>‹N°›</a:t>
            </a:fld>
            <a:endParaRPr lang="en-US"/>
          </a:p>
        </p:txBody>
      </p:sp>
    </p:spTree>
    <p:extLst>
      <p:ext uri="{BB962C8B-B14F-4D97-AF65-F5344CB8AC3E}">
        <p14:creationId xmlns:p14="http://schemas.microsoft.com/office/powerpoint/2010/main" val="3435446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633C1AB-FBB0-4FC7-8BEF-D4A4231803F0}" type="datetime1">
              <a:rPr lang="en-US"/>
              <a:pPr/>
              <a:t>11/14/2018</a:t>
            </a:fld>
            <a:endParaRPr lang="en-US"/>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BFA4C30-D4DB-4FFA-ADB6-A0D94FC0EC1A}" type="slidenum">
              <a:rPr lang="en-US"/>
              <a:pPr/>
              <a:t>‹N°›</a:t>
            </a:fld>
            <a:endParaRPr lang="en-US"/>
          </a:p>
        </p:txBody>
      </p:sp>
    </p:spTree>
    <p:extLst>
      <p:ext uri="{BB962C8B-B14F-4D97-AF65-F5344CB8AC3E}">
        <p14:creationId xmlns:p14="http://schemas.microsoft.com/office/powerpoint/2010/main" val="38926114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ＭＳ Ｐゴシック" charset="-128"/>
                <a:cs typeface="ＭＳ Ｐゴシック" charset="-128"/>
              </a:rPr>
              <a:t>HomeServe est une société de services pour la maison qui réalise depuis plus de 15 ans pour les foyers français des interventions d'assistance (installation, réparation, dépannage) dans les domaines de la plomberie, du chauffage, de l'électricité, de l'électroménager et des objets connectés grâce à son réseau de plus de 3 000 professionnels, présents sur toute la France. </a:t>
            </a:r>
            <a:r>
              <a:rPr lang="fr-FR" dirty="0" smtClean="0"/>
              <a:t/>
            </a:r>
            <a:br>
              <a:rPr lang="fr-FR" dirty="0" smtClean="0"/>
            </a:br>
            <a:r>
              <a:rPr lang="fr-FR" sz="1200" b="0" i="0" kern="1200" dirty="0" smtClean="0">
                <a:solidFill>
                  <a:schemeClr val="tx1"/>
                </a:solidFill>
                <a:effectLst/>
                <a:latin typeface="+mn-lt"/>
                <a:ea typeface="ＭＳ Ｐゴシック" charset="-128"/>
                <a:cs typeface="ＭＳ Ｐゴシック" charset="-128"/>
              </a:rPr>
              <a:t>HomeServe conçoit des solutions d'assistance pour le compte de différents acteurs référents de la maison (eau, énergie, banques, assurances, e-commerce) et en direct auprès de particuliers via ses offres contractuelles (www.homeserve.fr) ou à la demande (www.depannetmoi.fr). </a:t>
            </a:r>
            <a:r>
              <a:rPr lang="fr-FR" dirty="0" smtClean="0"/>
              <a:t/>
            </a:r>
            <a:br>
              <a:rPr lang="fr-FR" dirty="0" smtClean="0"/>
            </a:br>
            <a:r>
              <a:rPr lang="fr-FR" sz="1200" b="0" i="0" kern="1200" dirty="0" smtClean="0">
                <a:solidFill>
                  <a:schemeClr val="tx1"/>
                </a:solidFill>
                <a:effectLst/>
                <a:latin typeface="+mn-lt"/>
                <a:ea typeface="ＭＳ Ｐゴシック" charset="-128"/>
                <a:cs typeface="ＭＳ Ｐゴシック" charset="-128"/>
              </a:rPr>
              <a:t>Filiale du groupe britannique du même nom, HomeServe France jouit du dynamisme, du sérieux et de la solidité d'un groupe coté au London Stock Exchange. </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mn-lt"/>
                <a:ea typeface="ＭＳ Ｐゴシック" charset="-128"/>
                <a:cs typeface="ＭＳ Ｐゴシック" charset="-128"/>
              </a:rPr>
              <a:t>Ce sont aujourd'hui plus d'un million de clients en France qui nous font confiance et pour qui nous unissons nos talents afin de les satisfaire. </a:t>
            </a:r>
            <a:r>
              <a:rPr lang="fr-FR" dirty="0" smtClean="0"/>
              <a:t/>
            </a:r>
            <a:br>
              <a:rPr lang="fr-FR" dirty="0" smtClean="0"/>
            </a:br>
            <a:r>
              <a:rPr lang="fr-FR" sz="1200" b="0" i="0" kern="1200" dirty="0" smtClean="0">
                <a:solidFill>
                  <a:schemeClr val="tx1"/>
                </a:solidFill>
                <a:effectLst/>
                <a:latin typeface="+mn-lt"/>
                <a:ea typeface="ＭＳ Ｐゴシック" charset="-128"/>
                <a:cs typeface="ＭＳ Ｐゴシック" charset="-128"/>
              </a:rPr>
              <a:t>Pour cela, nous recrutons des experts de la relation client, du marketing et de l'animation réseau pour rejoindre nos 450 collaborateurs. </a:t>
            </a:r>
            <a:r>
              <a:rPr lang="fr-FR" dirty="0" smtClean="0"/>
              <a:t/>
            </a:r>
            <a:br>
              <a:rPr lang="fr-FR" dirty="0" smtClean="0"/>
            </a:br>
            <a:r>
              <a:rPr lang="fr-FR" sz="1200" b="0" i="0" kern="1200" dirty="0" smtClean="0">
                <a:solidFill>
                  <a:schemeClr val="tx1"/>
                </a:solidFill>
                <a:effectLst/>
                <a:latin typeface="+mn-lt"/>
                <a:ea typeface="ＭＳ Ｐゴシック" charset="-128"/>
                <a:cs typeface="ＭＳ Ｐゴシック" charset="-128"/>
              </a:rPr>
              <a:t>Au quotidien, nous incarnons et faisons vivre les 3 valeurs qui nous animent : nous sommes engagés, attentionnés et audacieux !  </a:t>
            </a:r>
            <a:endParaRPr lang="fr-FR" dirty="0"/>
          </a:p>
        </p:txBody>
      </p:sp>
      <p:sp>
        <p:nvSpPr>
          <p:cNvPr id="4" name="Espace réservé du numéro de diapositive 3"/>
          <p:cNvSpPr>
            <a:spLocks noGrp="1"/>
          </p:cNvSpPr>
          <p:nvPr>
            <p:ph type="sldNum" sz="quarter" idx="10"/>
          </p:nvPr>
        </p:nvSpPr>
        <p:spPr/>
        <p:txBody>
          <a:bodyPr/>
          <a:lstStyle/>
          <a:p>
            <a:fld id="{5DCBD768-4CFD-445E-9DE7-6BB64BAB370B}" type="slidenum">
              <a:rPr lang="fr-FR" smtClean="0"/>
              <a:t>1</a:t>
            </a:fld>
            <a:endParaRPr lang="fr-FR"/>
          </a:p>
        </p:txBody>
      </p:sp>
    </p:spTree>
    <p:extLst>
      <p:ext uri="{BB962C8B-B14F-4D97-AF65-F5344CB8AC3E}">
        <p14:creationId xmlns:p14="http://schemas.microsoft.com/office/powerpoint/2010/main" val="268369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r>
              <a:rPr lang="fr-FR" sz="1200" b="1" i="0" kern="1200" cap="all" dirty="0" smtClean="0">
                <a:solidFill>
                  <a:schemeClr val="tx1"/>
                </a:solidFill>
                <a:effectLst/>
                <a:latin typeface="+mn-lt"/>
                <a:ea typeface="ＭＳ Ｐゴシック" charset="-128"/>
                <a:cs typeface="ＭＳ Ｐゴシック" charset="-128"/>
              </a:rPr>
              <a:t>ASSISTANCE</a:t>
            </a:r>
            <a:endParaRPr lang="fr-FR" sz="1200" b="0" i="0" kern="1200" cap="all" dirty="0" smtClean="0">
              <a:solidFill>
                <a:schemeClr val="tx1"/>
              </a:solidFill>
              <a:effectLst/>
              <a:latin typeface="+mn-lt"/>
              <a:ea typeface="ＭＳ Ｐゴシック" charset="-128"/>
              <a:cs typeface="ＭＳ Ｐゴシック" charset="-128"/>
            </a:endParaRPr>
          </a:p>
          <a:p>
            <a:r>
              <a:rPr lang="fr-FR" sz="1200" b="0" i="0" kern="1200" dirty="0" smtClean="0">
                <a:solidFill>
                  <a:schemeClr val="tx1"/>
                </a:solidFill>
                <a:effectLst/>
                <a:latin typeface="+mn-lt"/>
                <a:ea typeface="ＭＳ Ｐゴシック" charset="-128"/>
                <a:cs typeface="ＭＳ Ｐゴシック" charset="-128"/>
              </a:rPr>
              <a:t>HomeServe accompagne ses clients depuis plus de 15 ans, 24h/24 et 7j/7. Notre service d’assistance et les 3 000 professionnels de notre réseau national sont engagés pour vous offrir un service de qualité. En cas d’urgence, nous organisons l’intervention sous 2h et vous n’avez rien à payer, pas d’avance de frais ni de franchise. Des contrats d’assistance pour être serein toute l’année !</a:t>
            </a:r>
          </a:p>
          <a:p>
            <a:r>
              <a:rPr lang="fr-FR" sz="1200" b="1" i="0" kern="1200" cap="all" dirty="0" smtClean="0">
                <a:solidFill>
                  <a:schemeClr val="tx1"/>
                </a:solidFill>
                <a:effectLst/>
                <a:latin typeface="+mn-lt"/>
                <a:ea typeface="ＭＳ Ｐゴシック" charset="-128"/>
                <a:cs typeface="ＭＳ Ｐゴシック" charset="-128"/>
              </a:rPr>
              <a:t>DÉPANNAGE</a:t>
            </a:r>
            <a:endParaRPr lang="fr-FR" sz="1200" b="0" i="0" kern="1200" cap="all" dirty="0" smtClean="0">
              <a:solidFill>
                <a:schemeClr val="tx1"/>
              </a:solidFill>
              <a:effectLst/>
              <a:latin typeface="+mn-lt"/>
              <a:ea typeface="ＭＳ Ｐゴシック" charset="-128"/>
              <a:cs typeface="ＭＳ Ｐゴシック" charset="-128"/>
            </a:endParaRPr>
          </a:p>
          <a:p>
            <a:r>
              <a:rPr lang="fr-FR" sz="1200" b="0" i="0" kern="1200" dirty="0" smtClean="0">
                <a:solidFill>
                  <a:schemeClr val="tx1"/>
                </a:solidFill>
                <a:effectLst/>
                <a:latin typeface="+mn-lt"/>
                <a:ea typeface="ＭＳ Ｐゴシック" charset="-128"/>
                <a:cs typeface="ＭＳ Ｐゴシック" charset="-128"/>
              </a:rPr>
              <a:t>Vous n’avez pas encore souscrit l’un de nos contrats d’assistance ? Notre offre à la demande, HomeServe </a:t>
            </a:r>
            <a:r>
              <a:rPr lang="fr-FR" sz="1200" b="0" i="0" kern="1200" dirty="0" err="1" smtClean="0">
                <a:solidFill>
                  <a:schemeClr val="tx1"/>
                </a:solidFill>
                <a:effectLst/>
                <a:latin typeface="+mn-lt"/>
                <a:ea typeface="ＭＳ Ｐゴシック" charset="-128"/>
                <a:cs typeface="ＭＳ Ｐゴシック" charset="-128"/>
              </a:rPr>
              <a:t>Dépann&amp;Moi</a:t>
            </a:r>
            <a:r>
              <a:rPr lang="fr-FR" sz="1200" b="0" i="0" kern="1200" dirty="0" smtClean="0">
                <a:solidFill>
                  <a:schemeClr val="tx1"/>
                </a:solidFill>
                <a:effectLst/>
                <a:latin typeface="+mn-lt"/>
                <a:ea typeface="ＭＳ Ｐゴシック" charset="-128"/>
                <a:cs typeface="ＭＳ Ｐゴシック" charset="-128"/>
              </a:rPr>
              <a:t>, vous permet de bénéficier sans engagement, après un diagnostic en ligne, d’un devis gratuit pour un dépannage d’urgence en plomberie, électricité ou gaz. </a:t>
            </a:r>
            <a:r>
              <a:rPr lang="fr-FR" sz="1200" b="0" i="0" kern="1200" smtClean="0">
                <a:solidFill>
                  <a:schemeClr val="tx1"/>
                </a:solidFill>
                <a:effectLst/>
                <a:latin typeface="+mn-lt"/>
                <a:ea typeface="ＭＳ Ｐゴシック" charset="-128"/>
                <a:cs typeface="ＭＳ Ｐゴシック" charset="-128"/>
              </a:rPr>
              <a:t>Le prix des prestations est connu à l’avance et les dépannages sont réalisés par les professionnels du réseau HomeServe.</a:t>
            </a:r>
          </a:p>
          <a:p>
            <a:endParaRPr lang="fr-FR" dirty="0"/>
          </a:p>
        </p:txBody>
      </p:sp>
      <p:sp>
        <p:nvSpPr>
          <p:cNvPr id="4" name="Espace réservé du numéro de diapositive 3"/>
          <p:cNvSpPr>
            <a:spLocks noGrp="1"/>
          </p:cNvSpPr>
          <p:nvPr>
            <p:ph type="sldNum" sz="quarter" idx="10"/>
          </p:nvPr>
        </p:nvSpPr>
        <p:spPr/>
        <p:txBody>
          <a:bodyPr/>
          <a:lstStyle/>
          <a:p>
            <a:fld id="{5DCBD768-4CFD-445E-9DE7-6BB64BAB370B}" type="slidenum">
              <a:rPr lang="fr-FR" smtClean="0"/>
              <a:t>2</a:t>
            </a:fld>
            <a:endParaRPr lang="fr-FR"/>
          </a:p>
        </p:txBody>
      </p:sp>
    </p:spTree>
    <p:extLst>
      <p:ext uri="{BB962C8B-B14F-4D97-AF65-F5344CB8AC3E}">
        <p14:creationId xmlns:p14="http://schemas.microsoft.com/office/powerpoint/2010/main" val="268369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CBD768-4CFD-445E-9DE7-6BB64BAB370B}" type="slidenum">
              <a:rPr lang="fr-FR" smtClean="0"/>
              <a:t>4</a:t>
            </a:fld>
            <a:endParaRPr lang="fr-FR"/>
          </a:p>
        </p:txBody>
      </p:sp>
    </p:spTree>
    <p:extLst>
      <p:ext uri="{BB962C8B-B14F-4D97-AF65-F5344CB8AC3E}">
        <p14:creationId xmlns:p14="http://schemas.microsoft.com/office/powerpoint/2010/main" val="268369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pPr marL="285750" indent="-285750">
              <a:buFont typeface="Wingdings" panose="05000000000000000000" pitchFamily="2" charset="2"/>
              <a:buChar char="Ø"/>
            </a:pPr>
            <a:r>
              <a:rPr lang="fr-FR" sz="1200" dirty="0" smtClean="0"/>
              <a:t>comment gérer la démotivation ? et retrouver un</a:t>
            </a:r>
          </a:p>
          <a:p>
            <a:r>
              <a:rPr lang="fr-FR" sz="1200" dirty="0" smtClean="0"/>
              <a:t>esprit d’équipe, ce sentiment vient des personnes absentes mais également de celles toujours présentes</a:t>
            </a:r>
          </a:p>
          <a:p>
            <a:pPr marL="171450" indent="-171450">
              <a:buFont typeface="Wingdings" panose="05000000000000000000" pitchFamily="2" charset="2"/>
              <a:buChar char="Ø"/>
            </a:pPr>
            <a:r>
              <a:rPr lang="fr-FR" sz="1200" dirty="0" smtClean="0"/>
              <a:t>Politique</a:t>
            </a:r>
            <a:r>
              <a:rPr lang="fr-FR" sz="1200" baseline="0" dirty="0" smtClean="0"/>
              <a:t> de gestion des carrières, </a:t>
            </a:r>
            <a:r>
              <a:rPr lang="fr-FR" sz="1200" dirty="0" smtClean="0"/>
              <a:t>mobilité, évolutions professionnelles</a:t>
            </a:r>
          </a:p>
          <a:p>
            <a:pPr marL="171450" indent="-171450">
              <a:buFont typeface="Wingdings" panose="05000000000000000000" pitchFamily="2" charset="2"/>
              <a:buChar char="Ø"/>
            </a:pPr>
            <a:r>
              <a:rPr lang="fr-FR" sz="1200" dirty="0" smtClean="0"/>
              <a:t>Sentiment d’iniquité dans l’organisation du temps de travail</a:t>
            </a:r>
            <a:endParaRPr lang="fr-FR" dirty="0"/>
          </a:p>
        </p:txBody>
      </p:sp>
      <p:sp>
        <p:nvSpPr>
          <p:cNvPr id="4" name="Espace réservé du numéro de diapositive 3"/>
          <p:cNvSpPr>
            <a:spLocks noGrp="1"/>
          </p:cNvSpPr>
          <p:nvPr>
            <p:ph type="sldNum" sz="quarter" idx="10"/>
          </p:nvPr>
        </p:nvSpPr>
        <p:spPr/>
        <p:txBody>
          <a:bodyPr/>
          <a:lstStyle/>
          <a:p>
            <a:fld id="{5DCBD768-4CFD-445E-9DE7-6BB64BAB370B}" type="slidenum">
              <a:rPr lang="fr-FR" smtClean="0"/>
              <a:t>5</a:t>
            </a:fld>
            <a:endParaRPr lang="fr-FR"/>
          </a:p>
        </p:txBody>
      </p:sp>
    </p:spTree>
    <p:extLst>
      <p:ext uri="{BB962C8B-B14F-4D97-AF65-F5344CB8AC3E}">
        <p14:creationId xmlns:p14="http://schemas.microsoft.com/office/powerpoint/2010/main" val="268369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dirty="0" smtClean="0"/>
              <a:t>Conscience de l’impact de son absentéisme sur l’entreprise / les clients / sur soi/ Valoriser les présents</a:t>
            </a:r>
          </a:p>
          <a:p>
            <a:endParaRPr lang="fr-FR" sz="1200" dirty="0" smtClean="0"/>
          </a:p>
          <a:p>
            <a:pPr marL="171450" indent="-171450">
              <a:buFont typeface="Arial" panose="020B0604020202020204" pitchFamily="34" charset="0"/>
              <a:buChar char="•"/>
            </a:pPr>
            <a:r>
              <a:rPr lang="fr-FR" sz="1200" dirty="0" smtClean="0"/>
              <a:t>Accompagner les Managers lors d’un entretien de restitution de mobilité</a:t>
            </a:r>
          </a:p>
          <a:p>
            <a:endParaRPr lang="fr-FR" dirty="0"/>
          </a:p>
        </p:txBody>
      </p:sp>
      <p:sp>
        <p:nvSpPr>
          <p:cNvPr id="4" name="Espace réservé du numéro de diapositive 3"/>
          <p:cNvSpPr>
            <a:spLocks noGrp="1"/>
          </p:cNvSpPr>
          <p:nvPr>
            <p:ph type="sldNum" sz="quarter" idx="10"/>
          </p:nvPr>
        </p:nvSpPr>
        <p:spPr/>
        <p:txBody>
          <a:bodyPr/>
          <a:lstStyle/>
          <a:p>
            <a:fld id="{5DCBD768-4CFD-445E-9DE7-6BB64BAB370B}" type="slidenum">
              <a:rPr lang="fr-FR" smtClean="0"/>
              <a:t>6</a:t>
            </a:fld>
            <a:endParaRPr lang="fr-FR"/>
          </a:p>
        </p:txBody>
      </p:sp>
    </p:spTree>
    <p:extLst>
      <p:ext uri="{BB962C8B-B14F-4D97-AF65-F5344CB8AC3E}">
        <p14:creationId xmlns:p14="http://schemas.microsoft.com/office/powerpoint/2010/main" val="2683692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CBD768-4CFD-445E-9DE7-6BB64BAB370B}" type="slidenum">
              <a:rPr lang="fr-FR" smtClean="0"/>
              <a:t>7</a:t>
            </a:fld>
            <a:endParaRPr lang="fr-FR"/>
          </a:p>
        </p:txBody>
      </p:sp>
    </p:spTree>
    <p:extLst>
      <p:ext uri="{BB962C8B-B14F-4D97-AF65-F5344CB8AC3E}">
        <p14:creationId xmlns:p14="http://schemas.microsoft.com/office/powerpoint/2010/main" val="268369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CBD768-4CFD-445E-9DE7-6BB64BAB370B}" type="slidenum">
              <a:rPr lang="fr-FR" smtClean="0"/>
              <a:t>8</a:t>
            </a:fld>
            <a:endParaRPr lang="fr-FR"/>
          </a:p>
        </p:txBody>
      </p:sp>
    </p:spTree>
    <p:extLst>
      <p:ext uri="{BB962C8B-B14F-4D97-AF65-F5344CB8AC3E}">
        <p14:creationId xmlns:p14="http://schemas.microsoft.com/office/powerpoint/2010/main" val="268369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FY17 :</a:t>
            </a:r>
            <a:r>
              <a:rPr lang="fr-FR" baseline="0" dirty="0" smtClean="0"/>
              <a:t> HSV = 6,39% vs National = 4,59 %</a:t>
            </a:r>
          </a:p>
        </p:txBody>
      </p:sp>
      <p:sp>
        <p:nvSpPr>
          <p:cNvPr id="4" name="Espace réservé du numéro de diapositive 3"/>
          <p:cNvSpPr>
            <a:spLocks noGrp="1"/>
          </p:cNvSpPr>
          <p:nvPr>
            <p:ph type="sldNum" sz="quarter" idx="10"/>
          </p:nvPr>
        </p:nvSpPr>
        <p:spPr/>
        <p:txBody>
          <a:bodyPr/>
          <a:lstStyle/>
          <a:p>
            <a:fld id="{DBFA4C30-D4DB-4FFA-ADB6-A0D94FC0EC1A}" type="slidenum">
              <a:rPr lang="en-US" smtClean="0"/>
              <a:pPr/>
              <a:t>9</a:t>
            </a:fld>
            <a:endParaRPr lang="en-US"/>
          </a:p>
        </p:txBody>
      </p:sp>
    </p:spTree>
    <p:extLst>
      <p:ext uri="{BB962C8B-B14F-4D97-AF65-F5344CB8AC3E}">
        <p14:creationId xmlns:p14="http://schemas.microsoft.com/office/powerpoint/2010/main" val="2352856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rincipal ">
    <p:bg>
      <p:bgPr>
        <a:solidFill>
          <a:srgbClr val="E7342C"/>
        </a:solidFill>
        <a:effectLst/>
      </p:bgPr>
    </p:bg>
    <p:spTree>
      <p:nvGrpSpPr>
        <p:cNvPr id="1" name=""/>
        <p:cNvGrpSpPr/>
        <p:nvPr/>
      </p:nvGrpSpPr>
      <p:grpSpPr>
        <a:xfrm>
          <a:off x="0" y="0"/>
          <a:ext cx="0" cy="0"/>
          <a:chOff x="0" y="0"/>
          <a:chExt cx="0" cy="0"/>
        </a:xfrm>
      </p:grpSpPr>
      <p:pic>
        <p:nvPicPr>
          <p:cNvPr id="9" name="Picture 6" descr="HomeServe_Brand_Logo_White.eps"/>
          <p:cNvPicPr>
            <a:picLocks noChangeAspect="1"/>
          </p:cNvPicPr>
          <p:nvPr userDrawn="1"/>
        </p:nvPicPr>
        <p:blipFill>
          <a:blip r:embed="rId2"/>
          <a:srcRect/>
          <a:stretch>
            <a:fillRect/>
          </a:stretch>
        </p:blipFill>
        <p:spPr bwMode="auto">
          <a:xfrm>
            <a:off x="2334859" y="1196734"/>
            <a:ext cx="5607050" cy="2012950"/>
          </a:xfrm>
          <a:prstGeom prst="rect">
            <a:avLst/>
          </a:prstGeom>
          <a:noFill/>
          <a:ln w="9525">
            <a:noFill/>
            <a:miter lim="800000"/>
            <a:headEnd/>
            <a:tailEnd/>
          </a:ln>
        </p:spPr>
      </p:pic>
      <p:cxnSp>
        <p:nvCxnSpPr>
          <p:cNvPr id="10" name="Straight Connector 10"/>
          <p:cNvCxnSpPr/>
          <p:nvPr userDrawn="1"/>
        </p:nvCxnSpPr>
        <p:spPr>
          <a:xfrm>
            <a:off x="2111022" y="3736734"/>
            <a:ext cx="6054725"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Espace réservé du texte 13"/>
          <p:cNvSpPr>
            <a:spLocks noGrp="1"/>
          </p:cNvSpPr>
          <p:nvPr>
            <p:ph type="body" sz="quarter" idx="14" hasCustomPrompt="1"/>
          </p:nvPr>
        </p:nvSpPr>
        <p:spPr>
          <a:xfrm>
            <a:off x="0" y="4954655"/>
            <a:ext cx="9906000" cy="846138"/>
          </a:xfrm>
        </p:spPr>
        <p:txBody>
          <a:bodyPr/>
          <a:lstStyle>
            <a:lvl1pPr algn="ctr">
              <a:defRPr sz="3200" b="1" baseline="0">
                <a:solidFill>
                  <a:schemeClr val="bg1"/>
                </a:solidFill>
                <a:latin typeface="Trebuchet MS" panose="020B0603020202020204" pitchFamily="34" charset="0"/>
              </a:defRPr>
            </a:lvl1pPr>
          </a:lstStyle>
          <a:p>
            <a:pPr lvl="0"/>
            <a:r>
              <a:rPr lang="fr-FR" dirty="0" smtClean="0"/>
              <a:t>Sous-titre</a:t>
            </a:r>
            <a:endParaRPr lang="fr-FR" dirty="0"/>
          </a:p>
        </p:txBody>
      </p:sp>
      <p:sp>
        <p:nvSpPr>
          <p:cNvPr id="5" name="Espace réservé du texte 4"/>
          <p:cNvSpPr>
            <a:spLocks noGrp="1"/>
          </p:cNvSpPr>
          <p:nvPr>
            <p:ph type="body" sz="quarter" idx="15" hasCustomPrompt="1"/>
          </p:nvPr>
        </p:nvSpPr>
        <p:spPr>
          <a:xfrm>
            <a:off x="0" y="3903663"/>
            <a:ext cx="9906000" cy="1050925"/>
          </a:xfrm>
        </p:spPr>
        <p:txBody>
          <a:bodyPr/>
          <a:lstStyle>
            <a:lvl1pPr algn="ctr">
              <a:defRPr sz="4800" b="1" baseline="0">
                <a:solidFill>
                  <a:schemeClr val="bg1"/>
                </a:solidFill>
                <a:latin typeface="Trebuchet MS" panose="020B0603020202020204" pitchFamily="34" charset="0"/>
              </a:defRPr>
            </a:lvl1pPr>
          </a:lstStyle>
          <a:p>
            <a:pPr lvl="0"/>
            <a:r>
              <a:rPr lang="fr-FR" dirty="0" smtClean="0"/>
              <a:t>Titre</a:t>
            </a:r>
            <a:endParaRPr lang="fr-FR" dirty="0"/>
          </a:p>
        </p:txBody>
      </p:sp>
      <p:sp>
        <p:nvSpPr>
          <p:cNvPr id="4" name="Espace réservé du texte 3"/>
          <p:cNvSpPr>
            <a:spLocks noGrp="1"/>
          </p:cNvSpPr>
          <p:nvPr>
            <p:ph type="body" sz="quarter" idx="16" hasCustomPrompt="1"/>
          </p:nvPr>
        </p:nvSpPr>
        <p:spPr>
          <a:xfrm>
            <a:off x="177800" y="6326188"/>
            <a:ext cx="1933575" cy="365125"/>
          </a:xfrm>
        </p:spPr>
        <p:txBody>
          <a:bodyPr/>
          <a:lstStyle>
            <a:lvl1pPr>
              <a:defRPr sz="1500" baseline="0">
                <a:solidFill>
                  <a:schemeClr val="bg1"/>
                </a:solidFill>
                <a:latin typeface="Trebuchet MS" panose="020B0603020202020204" pitchFamily="34" charset="0"/>
              </a:defRPr>
            </a:lvl1pPr>
          </a:lstStyle>
          <a:p>
            <a:pPr lvl="0"/>
            <a:r>
              <a:rPr lang="fr-FR" dirty="0" smtClean="0"/>
              <a:t>06/06/2017</a:t>
            </a:r>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e fin">
    <p:bg>
      <p:bgPr>
        <a:solidFill>
          <a:srgbClr val="E7342C"/>
        </a:solidFill>
        <a:effectLst/>
      </p:bgPr>
    </p:bg>
    <p:spTree>
      <p:nvGrpSpPr>
        <p:cNvPr id="1" name=""/>
        <p:cNvGrpSpPr/>
        <p:nvPr/>
      </p:nvGrpSpPr>
      <p:grpSpPr>
        <a:xfrm>
          <a:off x="0" y="0"/>
          <a:ext cx="0" cy="0"/>
          <a:chOff x="0" y="0"/>
          <a:chExt cx="0" cy="0"/>
        </a:xfrm>
      </p:grpSpPr>
      <p:pic>
        <p:nvPicPr>
          <p:cNvPr id="9" name="Picture 6" descr="HomeServe_Brand_Logo_White.eps"/>
          <p:cNvPicPr>
            <a:picLocks noChangeAspect="1"/>
          </p:cNvPicPr>
          <p:nvPr userDrawn="1"/>
        </p:nvPicPr>
        <p:blipFill>
          <a:blip r:embed="rId2"/>
          <a:srcRect/>
          <a:stretch>
            <a:fillRect/>
          </a:stretch>
        </p:blipFill>
        <p:spPr bwMode="auto">
          <a:xfrm>
            <a:off x="2385657" y="2368550"/>
            <a:ext cx="5607050" cy="2012950"/>
          </a:xfrm>
          <a:prstGeom prst="rect">
            <a:avLst/>
          </a:prstGeom>
          <a:noFill/>
          <a:ln w="9525">
            <a:noFill/>
            <a:miter lim="800000"/>
            <a:headEnd/>
            <a:tailEnd/>
          </a:ln>
        </p:spPr>
      </p:pic>
    </p:spTree>
    <p:extLst>
      <p:ext uri="{BB962C8B-B14F-4D97-AF65-F5344CB8AC3E}">
        <p14:creationId xmlns:p14="http://schemas.microsoft.com/office/powerpoint/2010/main" val="21924087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054E6C02-B45D-4ED4-9F7B-3F22CE7869C7}" type="datetime1">
              <a:rPr lang="fr-FR" smtClean="0"/>
              <a:t>14/11/2018</a:t>
            </a:fld>
            <a:endParaRPr lang="fr-FR"/>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5B6BD866-7D83-4C08-8088-5A01263E548D}" type="slidenum">
              <a:rPr lang="fr-FR" smtClean="0"/>
              <a:t>‹N°›</a:t>
            </a:fld>
            <a:endParaRPr lang="fr-FR"/>
          </a:p>
        </p:txBody>
      </p:sp>
    </p:spTree>
    <p:extLst>
      <p:ext uri="{BB962C8B-B14F-4D97-AF65-F5344CB8AC3E}">
        <p14:creationId xmlns:p14="http://schemas.microsoft.com/office/powerpoint/2010/main" val="385248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de partie">
    <p:bg>
      <p:bgPr>
        <a:solidFill>
          <a:srgbClr val="E7342C"/>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0" y="2797175"/>
            <a:ext cx="9906000" cy="1692275"/>
          </a:xfrm>
        </p:spPr>
        <p:txBody>
          <a:bodyPr/>
          <a:lstStyle>
            <a:lvl1pPr algn="ctr">
              <a:defRPr sz="5400" baseline="0">
                <a:solidFill>
                  <a:schemeClr val="bg1"/>
                </a:solidFill>
                <a:latin typeface="Trebuchet MS" panose="020B0603020202020204" pitchFamily="34" charset="0"/>
              </a:defRPr>
            </a:lvl1pPr>
          </a:lstStyle>
          <a:p>
            <a:pPr lvl="0"/>
            <a:r>
              <a:rPr lang="fr-FR" dirty="0" smtClean="0"/>
              <a:t>Titre partie 1</a:t>
            </a:r>
            <a:endParaRPr lang="fr-FR" dirty="0"/>
          </a:p>
        </p:txBody>
      </p:sp>
    </p:spTree>
    <p:extLst>
      <p:ext uri="{BB962C8B-B14F-4D97-AF65-F5344CB8AC3E}">
        <p14:creationId xmlns:p14="http://schemas.microsoft.com/office/powerpoint/2010/main" val="2576511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et niveaux">
    <p:spTree>
      <p:nvGrpSpPr>
        <p:cNvPr id="1" name=""/>
        <p:cNvGrpSpPr/>
        <p:nvPr/>
      </p:nvGrpSpPr>
      <p:grpSpPr>
        <a:xfrm>
          <a:off x="0" y="0"/>
          <a:ext cx="0" cy="0"/>
          <a:chOff x="0" y="0"/>
          <a:chExt cx="0" cy="0"/>
        </a:xfrm>
      </p:grpSpPr>
      <p:sp>
        <p:nvSpPr>
          <p:cNvPr id="6" name="Espace réservé du texte 5"/>
          <p:cNvSpPr>
            <a:spLocks noGrp="1"/>
          </p:cNvSpPr>
          <p:nvPr>
            <p:ph type="body" sz="quarter" idx="14" hasCustomPrompt="1"/>
          </p:nvPr>
        </p:nvSpPr>
        <p:spPr>
          <a:xfrm>
            <a:off x="495300" y="2158409"/>
            <a:ext cx="8915400" cy="3355288"/>
          </a:xfrm>
        </p:spPr>
        <p:txBody>
          <a:bodyPr/>
          <a:lstStyle>
            <a:lvl1pPr>
              <a:defRPr sz="1800" baseline="0">
                <a:latin typeface="Trebuchet MS" panose="020B0603020202020204" pitchFamily="34" charset="0"/>
              </a:defRPr>
            </a:lvl1pPr>
            <a:lvl2pPr>
              <a:defRPr sz="1800"/>
            </a:lvl2pPr>
            <a:lvl3pPr marL="1143000" indent="-228600">
              <a:buClr>
                <a:srgbClr val="E7342C"/>
              </a:buClr>
              <a:buFont typeface="Trebuchet MS" panose="020B0603020202020204" pitchFamily="34" charset="0"/>
              <a:buChar char="–"/>
              <a:defRPr sz="1800"/>
            </a:lvl3pPr>
          </a:lstStyle>
          <a:p>
            <a:pPr lvl="0"/>
            <a:r>
              <a:rPr lang="fr-FR" dirty="0" smtClean="0"/>
              <a:t>Texte aligné à gauche</a:t>
            </a:r>
          </a:p>
          <a:p>
            <a:pPr lvl="1"/>
            <a:r>
              <a:rPr lang="fr-FR" dirty="0" smtClean="0"/>
              <a:t>Niveau 1</a:t>
            </a:r>
          </a:p>
          <a:p>
            <a:pPr lvl="2"/>
            <a:r>
              <a:rPr lang="fr-FR" dirty="0" smtClean="0"/>
              <a:t>Niveau 2</a:t>
            </a:r>
          </a:p>
        </p:txBody>
      </p:sp>
      <p:sp>
        <p:nvSpPr>
          <p:cNvPr id="4" name="Espace réservé du texte 3"/>
          <p:cNvSpPr>
            <a:spLocks noGrp="1"/>
          </p:cNvSpPr>
          <p:nvPr>
            <p:ph type="body" sz="quarter" idx="16" hasCustomPrompt="1"/>
          </p:nvPr>
        </p:nvSpPr>
        <p:spPr>
          <a:xfrm>
            <a:off x="495300" y="5718153"/>
            <a:ext cx="8915400" cy="532523"/>
          </a:xfrm>
        </p:spPr>
        <p:txBody>
          <a:bodyPr/>
          <a:lstStyle>
            <a:lvl1pPr>
              <a:defRPr sz="2400" baseline="0">
                <a:solidFill>
                  <a:srgbClr val="E7342C"/>
                </a:solidFill>
                <a:latin typeface="Trebuchet MS" panose="020B0603020202020204" pitchFamily="34" charset="0"/>
              </a:defRPr>
            </a:lvl1pPr>
          </a:lstStyle>
          <a:p>
            <a:pPr lvl="0"/>
            <a:r>
              <a:rPr lang="fr-FR" dirty="0" smtClean="0"/>
              <a:t>Texte en exergue</a:t>
            </a:r>
            <a:endParaRPr lang="fr-FR" dirty="0"/>
          </a:p>
        </p:txBody>
      </p:sp>
      <p:sp>
        <p:nvSpPr>
          <p:cNvPr id="8" name="Espace réservé du texte 7"/>
          <p:cNvSpPr>
            <a:spLocks noGrp="1"/>
          </p:cNvSpPr>
          <p:nvPr>
            <p:ph type="body" sz="quarter" idx="17" hasCustomPrompt="1"/>
          </p:nvPr>
        </p:nvSpPr>
        <p:spPr>
          <a:xfrm>
            <a:off x="495300" y="350838"/>
            <a:ext cx="8915400" cy="722312"/>
          </a:xfrm>
        </p:spPr>
        <p:txBody>
          <a:bodyPr/>
          <a:lstStyle>
            <a:lvl1pPr>
              <a:defRPr sz="3600" b="1" i="0" baseline="0">
                <a:solidFill>
                  <a:srgbClr val="E7342C"/>
                </a:solidFill>
                <a:latin typeface="Trebuchet MS" panose="020B0603020202020204" pitchFamily="34" charset="0"/>
              </a:defRPr>
            </a:lvl1pPr>
          </a:lstStyle>
          <a:p>
            <a:pPr lvl="0"/>
            <a:r>
              <a:rPr lang="fr-FR" dirty="0" smtClean="0"/>
              <a:t>Titre</a:t>
            </a:r>
            <a:endParaRPr lang="fr-FR" dirty="0"/>
          </a:p>
        </p:txBody>
      </p:sp>
      <p:sp>
        <p:nvSpPr>
          <p:cNvPr id="3" name="Espace réservé du texte 2"/>
          <p:cNvSpPr>
            <a:spLocks noGrp="1"/>
          </p:cNvSpPr>
          <p:nvPr>
            <p:ph type="body" sz="quarter" idx="18" hasCustomPrompt="1"/>
          </p:nvPr>
        </p:nvSpPr>
        <p:spPr>
          <a:xfrm>
            <a:off x="495300" y="1563688"/>
            <a:ext cx="8915400" cy="498475"/>
          </a:xfrm>
        </p:spPr>
        <p:txBody>
          <a:bodyPr/>
          <a:lstStyle>
            <a:lvl1pPr>
              <a:defRPr sz="2400" b="1" i="0" baseline="0">
                <a:solidFill>
                  <a:srgbClr val="E7342C"/>
                </a:solidFill>
                <a:latin typeface="Trebuchet MS" panose="020B0603020202020204" pitchFamily="34" charset="0"/>
              </a:defRPr>
            </a:lvl1pPr>
          </a:lstStyle>
          <a:p>
            <a:pPr lvl="0"/>
            <a:r>
              <a:rPr lang="fr-FR" dirty="0" smtClean="0"/>
              <a:t>Sous-titre</a:t>
            </a:r>
            <a:endParaRPr lang="fr-FR" dirty="0"/>
          </a:p>
        </p:txBody>
      </p:sp>
    </p:spTree>
    <p:extLst>
      <p:ext uri="{BB962C8B-B14F-4D97-AF65-F5344CB8AC3E}">
        <p14:creationId xmlns:p14="http://schemas.microsoft.com/office/powerpoint/2010/main" val="2188687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seul">
    <p:spTree>
      <p:nvGrpSpPr>
        <p:cNvPr id="1" name=""/>
        <p:cNvGrpSpPr/>
        <p:nvPr/>
      </p:nvGrpSpPr>
      <p:grpSpPr>
        <a:xfrm>
          <a:off x="0" y="0"/>
          <a:ext cx="0" cy="0"/>
          <a:chOff x="0" y="0"/>
          <a:chExt cx="0" cy="0"/>
        </a:xfrm>
      </p:grpSpPr>
      <p:sp>
        <p:nvSpPr>
          <p:cNvPr id="6" name="Espace réservé du texte 5"/>
          <p:cNvSpPr>
            <a:spLocks noGrp="1"/>
          </p:cNvSpPr>
          <p:nvPr>
            <p:ph type="body" sz="quarter" idx="14" hasCustomPrompt="1"/>
          </p:nvPr>
        </p:nvSpPr>
        <p:spPr>
          <a:xfrm>
            <a:off x="495300" y="1665289"/>
            <a:ext cx="8915400" cy="4799306"/>
          </a:xfrm>
        </p:spPr>
        <p:txBody>
          <a:bodyPr/>
          <a:lstStyle>
            <a:lvl1pPr>
              <a:defRPr sz="1800" baseline="0">
                <a:latin typeface="Trebuchet MS" panose="020B0603020202020204" pitchFamily="34" charset="0"/>
              </a:defRPr>
            </a:lvl1pPr>
            <a:lvl2pPr>
              <a:defRPr sz="1800"/>
            </a:lvl2pPr>
            <a:lvl3pPr marL="1143000" indent="-228600">
              <a:buClr>
                <a:srgbClr val="E7342C"/>
              </a:buClr>
              <a:buFont typeface="Trebuchet MS" panose="020B0603020202020204" pitchFamily="34" charset="0"/>
              <a:buChar char="–"/>
              <a:defRPr sz="1800"/>
            </a:lvl3pPr>
          </a:lstStyle>
          <a:p>
            <a:pPr lvl="0"/>
            <a:r>
              <a:rPr lang="fr-FR" dirty="0" smtClean="0"/>
              <a:t>Texte aligné à gauche</a:t>
            </a:r>
          </a:p>
          <a:p>
            <a:pPr lvl="1"/>
            <a:r>
              <a:rPr lang="fr-FR" dirty="0" smtClean="0"/>
              <a:t>Niveau 1</a:t>
            </a:r>
          </a:p>
          <a:p>
            <a:pPr lvl="2"/>
            <a:r>
              <a:rPr lang="fr-FR" dirty="0" smtClean="0"/>
              <a:t>Niveau 2</a:t>
            </a:r>
          </a:p>
        </p:txBody>
      </p:sp>
      <p:sp>
        <p:nvSpPr>
          <p:cNvPr id="8" name="Espace réservé du texte 7"/>
          <p:cNvSpPr>
            <a:spLocks noGrp="1"/>
          </p:cNvSpPr>
          <p:nvPr>
            <p:ph type="body" sz="quarter" idx="17" hasCustomPrompt="1"/>
          </p:nvPr>
        </p:nvSpPr>
        <p:spPr>
          <a:xfrm>
            <a:off x="495300" y="350838"/>
            <a:ext cx="8915400" cy="722312"/>
          </a:xfrm>
        </p:spPr>
        <p:txBody>
          <a:bodyPr/>
          <a:lstStyle>
            <a:lvl1pPr>
              <a:defRPr sz="3600" b="1" i="0" baseline="0">
                <a:solidFill>
                  <a:srgbClr val="E7342C"/>
                </a:solidFill>
                <a:latin typeface="Trebuchet MS" panose="020B0603020202020204" pitchFamily="34" charset="0"/>
              </a:defRPr>
            </a:lvl1pPr>
          </a:lstStyle>
          <a:p>
            <a:pPr lvl="0"/>
            <a:r>
              <a:rPr lang="fr-FR" dirty="0" smtClean="0"/>
              <a:t>Titre</a:t>
            </a:r>
            <a:endParaRPr lang="fr-FR" dirty="0"/>
          </a:p>
        </p:txBody>
      </p:sp>
    </p:spTree>
    <p:extLst>
      <p:ext uri="{BB962C8B-B14F-4D97-AF65-F5344CB8AC3E}">
        <p14:creationId xmlns:p14="http://schemas.microsoft.com/office/powerpoint/2010/main" val="18543286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s et texte">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581650" y="1665288"/>
            <a:ext cx="4135438" cy="4067175"/>
          </a:xfrm>
        </p:spPr>
        <p:txBody>
          <a:bodyPr/>
          <a:lstStyle/>
          <a:p>
            <a:endParaRPr lang="fr-FR"/>
          </a:p>
        </p:txBody>
      </p:sp>
      <p:sp>
        <p:nvSpPr>
          <p:cNvPr id="6" name="Espace réservé du texte 5"/>
          <p:cNvSpPr>
            <a:spLocks noGrp="1"/>
          </p:cNvSpPr>
          <p:nvPr>
            <p:ph type="body" sz="quarter" idx="14" hasCustomPrompt="1"/>
          </p:nvPr>
        </p:nvSpPr>
        <p:spPr>
          <a:xfrm>
            <a:off x="495300" y="1665288"/>
            <a:ext cx="4584700" cy="4067175"/>
          </a:xfrm>
        </p:spPr>
        <p:txBody>
          <a:bodyPr/>
          <a:lstStyle>
            <a:lvl1pPr>
              <a:defRPr sz="1800" baseline="0">
                <a:latin typeface="Trebuchet MS" panose="020B0603020202020204" pitchFamily="34" charset="0"/>
              </a:defRPr>
            </a:lvl1pPr>
            <a:lvl2pPr>
              <a:defRPr sz="1800" baseline="0">
                <a:latin typeface="Trebuchet MS" panose="020B0603020202020204" pitchFamily="34" charset="0"/>
              </a:defRPr>
            </a:lvl2pPr>
            <a:lvl3pPr marL="1143000" indent="-228600">
              <a:buClr>
                <a:srgbClr val="E7342C"/>
              </a:buClr>
              <a:buFont typeface="Trebuchet MS" panose="020B0603020202020204" pitchFamily="34" charset="0"/>
              <a:buChar char="–"/>
              <a:defRPr sz="1800" baseline="0">
                <a:latin typeface="Trebuchet MS" panose="020B0603020202020204" pitchFamily="34" charset="0"/>
              </a:defRPr>
            </a:lvl3pPr>
          </a:lstStyle>
          <a:p>
            <a:pPr lvl="0"/>
            <a:r>
              <a:rPr lang="fr-FR" dirty="0" smtClean="0"/>
              <a:t>Texte aligné à gauche</a:t>
            </a:r>
          </a:p>
          <a:p>
            <a:pPr lvl="1"/>
            <a:r>
              <a:rPr lang="fr-FR" dirty="0" err="1" smtClean="0"/>
              <a:t>Niv</a:t>
            </a:r>
            <a:r>
              <a:rPr lang="fr-FR" dirty="0" smtClean="0"/>
              <a:t> 1</a:t>
            </a:r>
          </a:p>
          <a:p>
            <a:pPr lvl="2"/>
            <a:r>
              <a:rPr lang="fr-FR" dirty="0" err="1" smtClean="0"/>
              <a:t>Niv</a:t>
            </a:r>
            <a:r>
              <a:rPr lang="fr-FR" dirty="0" smtClean="0"/>
              <a:t> 2</a:t>
            </a:r>
          </a:p>
        </p:txBody>
      </p:sp>
      <p:sp>
        <p:nvSpPr>
          <p:cNvPr id="4" name="Espace réservé du texte 3"/>
          <p:cNvSpPr>
            <a:spLocks noGrp="1"/>
          </p:cNvSpPr>
          <p:nvPr>
            <p:ph type="body" sz="quarter" idx="16" hasCustomPrompt="1"/>
          </p:nvPr>
        </p:nvSpPr>
        <p:spPr>
          <a:xfrm>
            <a:off x="495300" y="352425"/>
            <a:ext cx="9221788" cy="733425"/>
          </a:xfrm>
        </p:spPr>
        <p:txBody>
          <a:bodyPr/>
          <a:lstStyle>
            <a:lvl1pPr>
              <a:defRPr sz="3600" b="1" baseline="0">
                <a:solidFill>
                  <a:srgbClr val="E7342C"/>
                </a:solidFill>
                <a:latin typeface="+mj-lt"/>
              </a:defRPr>
            </a:lvl1pPr>
          </a:lstStyle>
          <a:p>
            <a:pPr lvl="0"/>
            <a:r>
              <a:rPr lang="fr-FR" dirty="0" smtClean="0"/>
              <a:t>Texte et image</a:t>
            </a:r>
            <a:endParaRPr lang="fr-FR" dirty="0"/>
          </a:p>
        </p:txBody>
      </p:sp>
    </p:spTree>
    <p:extLst>
      <p:ext uri="{BB962C8B-B14F-4D97-AF65-F5344CB8AC3E}">
        <p14:creationId xmlns:p14="http://schemas.microsoft.com/office/powerpoint/2010/main" val="20975080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4" name="Espace réservé du graphique 3"/>
          <p:cNvSpPr>
            <a:spLocks noGrp="1"/>
          </p:cNvSpPr>
          <p:nvPr>
            <p:ph type="chart" sz="quarter" idx="16"/>
          </p:nvPr>
        </p:nvSpPr>
        <p:spPr>
          <a:xfrm>
            <a:off x="495300" y="1609725"/>
            <a:ext cx="4584700" cy="4327525"/>
          </a:xfrm>
        </p:spPr>
        <p:txBody>
          <a:bodyPr/>
          <a:lstStyle/>
          <a:p>
            <a:endParaRPr lang="fr-FR"/>
          </a:p>
        </p:txBody>
      </p:sp>
      <p:sp>
        <p:nvSpPr>
          <p:cNvPr id="8" name="Espace réservé du graphique 7"/>
          <p:cNvSpPr>
            <a:spLocks noGrp="1"/>
          </p:cNvSpPr>
          <p:nvPr>
            <p:ph type="chart" sz="quarter" idx="17"/>
          </p:nvPr>
        </p:nvSpPr>
        <p:spPr>
          <a:xfrm>
            <a:off x="5240338" y="1609725"/>
            <a:ext cx="4422775" cy="4327525"/>
          </a:xfrm>
        </p:spPr>
        <p:txBody>
          <a:bodyPr/>
          <a:lstStyle/>
          <a:p>
            <a:endParaRPr lang="fr-FR"/>
          </a:p>
        </p:txBody>
      </p:sp>
      <p:sp>
        <p:nvSpPr>
          <p:cNvPr id="5" name="Espace réservé du texte 4"/>
          <p:cNvSpPr>
            <a:spLocks noGrp="1"/>
          </p:cNvSpPr>
          <p:nvPr>
            <p:ph type="body" sz="quarter" idx="18" hasCustomPrompt="1"/>
          </p:nvPr>
        </p:nvSpPr>
        <p:spPr>
          <a:xfrm>
            <a:off x="495300" y="352425"/>
            <a:ext cx="9167813" cy="733425"/>
          </a:xfrm>
        </p:spPr>
        <p:txBody>
          <a:bodyPr/>
          <a:lstStyle>
            <a:lvl1pPr>
              <a:defRPr sz="3600" b="1" baseline="0">
                <a:solidFill>
                  <a:srgbClr val="E7342C"/>
                </a:solidFill>
                <a:latin typeface="Trebuchet MS" panose="020B0603020202020204" pitchFamily="34" charset="0"/>
              </a:defRPr>
            </a:lvl1pPr>
          </a:lstStyle>
          <a:p>
            <a:pPr lvl="0"/>
            <a:r>
              <a:rPr lang="fr-FR" dirty="0" smtClean="0"/>
              <a:t>Graphiques</a:t>
            </a:r>
            <a:endParaRPr lang="fr-FR" dirty="0"/>
          </a:p>
        </p:txBody>
      </p:sp>
    </p:spTree>
    <p:extLst>
      <p:ext uri="{BB962C8B-B14F-4D97-AF65-F5344CB8AC3E}">
        <p14:creationId xmlns:p14="http://schemas.microsoft.com/office/powerpoint/2010/main" val="439683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5" name="Espace réservé du tableau 4"/>
          <p:cNvSpPr>
            <a:spLocks noGrp="1"/>
          </p:cNvSpPr>
          <p:nvPr>
            <p:ph type="tbl" sz="quarter" idx="11"/>
          </p:nvPr>
        </p:nvSpPr>
        <p:spPr>
          <a:xfrm>
            <a:off x="495300" y="1665288"/>
            <a:ext cx="8915400" cy="3111428"/>
          </a:xfrm>
        </p:spPr>
        <p:txBody>
          <a:bodyPr/>
          <a:lstStyle/>
          <a:p>
            <a:endParaRPr lang="fr-FR" dirty="0"/>
          </a:p>
        </p:txBody>
      </p:sp>
      <p:graphicFrame>
        <p:nvGraphicFramePr>
          <p:cNvPr id="6" name="Table 11"/>
          <p:cNvGraphicFramePr>
            <a:graphicFrameLocks noGrp="1"/>
          </p:cNvGraphicFramePr>
          <p:nvPr userDrawn="1">
            <p:extLst>
              <p:ext uri="{D42A27DB-BD31-4B8C-83A1-F6EECF244321}">
                <p14:modId xmlns:p14="http://schemas.microsoft.com/office/powerpoint/2010/main" val="81457510"/>
              </p:ext>
            </p:extLst>
          </p:nvPr>
        </p:nvGraphicFramePr>
        <p:xfrm>
          <a:off x="650875" y="2184400"/>
          <a:ext cx="7527925" cy="2381250"/>
        </p:xfrm>
        <a:graphic>
          <a:graphicData uri="http://schemas.openxmlformats.org/drawingml/2006/table">
            <a:tbl>
              <a:tblPr/>
              <a:tblGrid>
                <a:gridCol w="1881188"/>
                <a:gridCol w="1882775"/>
                <a:gridCol w="1881187"/>
                <a:gridCol w="1882775"/>
              </a:tblGrid>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rebuchet MS" pitchFamily="34" charset="0"/>
                          <a:ea typeface="Arial" pitchFamily="34" charset="0"/>
                        </a:rPr>
                        <a:t>Trebuchet Bold – 10pt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342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rebuchet MS" pitchFamily="34" charset="0"/>
                          <a:ea typeface="Arial" pitchFamily="34" charset="0"/>
                        </a:rPr>
                        <a:t>Trebuchet Bold – 10pt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342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rebuchet MS" pitchFamily="34" charset="0"/>
                          <a:ea typeface="Arial" pitchFamily="34" charset="0"/>
                        </a:rPr>
                        <a:t>Trebuchet Bold – 10pt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342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rebuchet MS" pitchFamily="34" charset="0"/>
                          <a:ea typeface="Arial" pitchFamily="34" charset="0"/>
                        </a:rPr>
                        <a:t>Trebuchet Bold – 10pt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342C"/>
                    </a:solid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rebuchet MS" pitchFamily="34" charset="0"/>
                          <a:ea typeface="Arial" pitchFamily="34" charset="0"/>
                        </a:rPr>
                        <a:t>Trebuchet – 12pt</a:t>
                      </a:r>
                    </a:p>
                  </a:txBody>
                  <a:tcPr marL="99053" marR="99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4" name="Espace réservé du texte 3"/>
          <p:cNvSpPr>
            <a:spLocks noGrp="1"/>
          </p:cNvSpPr>
          <p:nvPr>
            <p:ph type="body" sz="quarter" idx="16" hasCustomPrompt="1"/>
          </p:nvPr>
        </p:nvSpPr>
        <p:spPr>
          <a:xfrm>
            <a:off x="495300" y="352425"/>
            <a:ext cx="8915400" cy="733425"/>
          </a:xfrm>
        </p:spPr>
        <p:txBody>
          <a:bodyPr/>
          <a:lstStyle>
            <a:lvl1pPr>
              <a:defRPr sz="3600" b="1" i="0" baseline="0">
                <a:solidFill>
                  <a:srgbClr val="E7342C"/>
                </a:solidFill>
                <a:latin typeface="Trebuchet MS" panose="020B0603020202020204" pitchFamily="34" charset="0"/>
              </a:defRPr>
            </a:lvl1pPr>
          </a:lstStyle>
          <a:p>
            <a:pPr lvl="0"/>
            <a:r>
              <a:rPr lang="fr-FR" dirty="0" smtClean="0"/>
              <a:t>Tableaux</a:t>
            </a:r>
            <a:endParaRPr lang="fr-FR" dirty="0"/>
          </a:p>
        </p:txBody>
      </p:sp>
      <p:sp>
        <p:nvSpPr>
          <p:cNvPr id="3" name="Espace réservé du texte 2"/>
          <p:cNvSpPr>
            <a:spLocks noGrp="1"/>
          </p:cNvSpPr>
          <p:nvPr>
            <p:ph type="body" sz="quarter" idx="17" hasCustomPrompt="1"/>
          </p:nvPr>
        </p:nvSpPr>
        <p:spPr>
          <a:xfrm>
            <a:off x="495300" y="4986338"/>
            <a:ext cx="8915400" cy="1319212"/>
          </a:xfrm>
        </p:spPr>
        <p:txBody>
          <a:bodyPr/>
          <a:lstStyle>
            <a:lvl1pPr>
              <a:defRPr sz="1800" baseline="0">
                <a:latin typeface="Trebuchet MS" panose="020B0603020202020204" pitchFamily="34" charset="0"/>
              </a:defRPr>
            </a:lvl1pPr>
            <a:lvl2pPr>
              <a:defRPr sz="1800"/>
            </a:lvl2pPr>
            <a:lvl3pPr marL="1143000" indent="-228600">
              <a:buClr>
                <a:srgbClr val="E7342C"/>
              </a:buClr>
              <a:buFont typeface="Trebuchet MS" panose="020B0603020202020204" pitchFamily="34" charset="0"/>
              <a:buChar char="–"/>
              <a:defRPr sz="1800"/>
            </a:lvl3pPr>
          </a:lstStyle>
          <a:p>
            <a:pPr lvl="0"/>
            <a:r>
              <a:rPr lang="fr-FR" dirty="0" smtClean="0"/>
              <a:t>Texte</a:t>
            </a:r>
          </a:p>
          <a:p>
            <a:pPr lvl="1"/>
            <a:r>
              <a:rPr lang="fr-FR" dirty="0" err="1" smtClean="0"/>
              <a:t>Niv</a:t>
            </a:r>
            <a:r>
              <a:rPr lang="fr-FR" dirty="0" smtClean="0"/>
              <a:t> 1</a:t>
            </a:r>
          </a:p>
          <a:p>
            <a:pPr lvl="2"/>
            <a:r>
              <a:rPr lang="fr-FR" dirty="0" err="1" smtClean="0"/>
              <a:t>Niv</a:t>
            </a:r>
            <a:r>
              <a:rPr lang="fr-FR" dirty="0" smtClean="0"/>
              <a:t> 2</a:t>
            </a:r>
            <a:endParaRPr lang="fr-FR" dirty="0"/>
          </a:p>
        </p:txBody>
      </p:sp>
    </p:spTree>
    <p:extLst>
      <p:ext uri="{BB962C8B-B14F-4D97-AF65-F5344CB8AC3E}">
        <p14:creationId xmlns:p14="http://schemas.microsoft.com/office/powerpoint/2010/main" val="19722664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ge de respiration - rouge">
    <p:bg>
      <p:bgPr>
        <a:solidFill>
          <a:srgbClr val="E7342C"/>
        </a:solid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quarter" idx="10" hasCustomPrompt="1"/>
          </p:nvPr>
        </p:nvSpPr>
        <p:spPr>
          <a:xfrm>
            <a:off x="0" y="2743200"/>
            <a:ext cx="9906000" cy="1433513"/>
          </a:xfrm>
        </p:spPr>
        <p:txBody>
          <a:bodyPr/>
          <a:lstStyle>
            <a:lvl1pPr algn="ctr">
              <a:defRPr sz="3600">
                <a:solidFill>
                  <a:schemeClr val="bg1"/>
                </a:solidFill>
              </a:defRPr>
            </a:lvl1pPr>
            <a:lvl2pPr algn="ctr">
              <a:defRPr sz="3600">
                <a:solidFill>
                  <a:schemeClr val="bg1"/>
                </a:solidFill>
              </a:defRPr>
            </a:lvl2pPr>
            <a:lvl3pPr algn="ctr">
              <a:defRPr sz="3600">
                <a:solidFill>
                  <a:schemeClr val="bg1"/>
                </a:solidFill>
              </a:defRPr>
            </a:lvl3pPr>
            <a:lvl4pPr algn="ctr">
              <a:defRPr sz="3600">
                <a:solidFill>
                  <a:schemeClr val="bg1"/>
                </a:solidFill>
              </a:defRPr>
            </a:lvl4pPr>
            <a:lvl5pPr algn="ctr">
              <a:defRPr sz="3600">
                <a:solidFill>
                  <a:schemeClr val="bg1"/>
                </a:solidFill>
              </a:defRPr>
            </a:lvl5pPr>
          </a:lstStyle>
          <a:p>
            <a:pPr lvl="0"/>
            <a:r>
              <a:rPr lang="fr-FR" dirty="0" smtClean="0"/>
              <a:t>Mais surtout, le plus important,</a:t>
            </a:r>
            <a:br>
              <a:rPr lang="fr-FR" dirty="0" smtClean="0"/>
            </a:br>
            <a:r>
              <a:rPr lang="fr-FR" dirty="0" smtClean="0"/>
              <a:t> restez simple !</a:t>
            </a:r>
            <a:endParaRPr lang="fr-F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ge de respiration - blanc">
    <p:spTree>
      <p:nvGrpSpPr>
        <p:cNvPr id="1" name=""/>
        <p:cNvGrpSpPr/>
        <p:nvPr/>
      </p:nvGrpSpPr>
      <p:grpSpPr>
        <a:xfrm>
          <a:off x="0" y="0"/>
          <a:ext cx="0" cy="0"/>
          <a:chOff x="0" y="0"/>
          <a:chExt cx="0" cy="0"/>
        </a:xfrm>
      </p:grpSpPr>
      <p:sp>
        <p:nvSpPr>
          <p:cNvPr id="4" name="Espace réservé du texte 3"/>
          <p:cNvSpPr>
            <a:spLocks noGrp="1"/>
          </p:cNvSpPr>
          <p:nvPr>
            <p:ph type="body" sz="quarter" idx="10" hasCustomPrompt="1"/>
          </p:nvPr>
        </p:nvSpPr>
        <p:spPr>
          <a:xfrm>
            <a:off x="0" y="2674938"/>
            <a:ext cx="9906000" cy="1501277"/>
          </a:xfrm>
        </p:spPr>
        <p:txBody>
          <a:bodyPr/>
          <a:lstStyle>
            <a:lvl1pPr algn="ctr">
              <a:defRPr sz="3600">
                <a:solidFill>
                  <a:srgbClr val="E7342C"/>
                </a:solidFill>
              </a:defRPr>
            </a:lvl1pPr>
          </a:lstStyle>
          <a:p>
            <a:pPr lvl="0"/>
            <a:r>
              <a:rPr lang="fr-FR" dirty="0" smtClean="0"/>
              <a:t>Mais surtout, le plus important,</a:t>
            </a:r>
            <a:br>
              <a:rPr lang="fr-FR" dirty="0" smtClean="0"/>
            </a:br>
            <a:r>
              <a:rPr lang="fr-FR" dirty="0" smtClean="0"/>
              <a:t>restez simple !</a:t>
            </a:r>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906000" cy="1350963"/>
          </a:xfrm>
          <a:prstGeom prst="rect">
            <a:avLst/>
          </a:prstGeom>
          <a:solidFill>
            <a:srgbClr val="DFD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4099" name="Title Placeholder 1"/>
          <p:cNvSpPr>
            <a:spLocks noGrp="1"/>
          </p:cNvSpPr>
          <p:nvPr>
            <p:ph type="title"/>
          </p:nvPr>
        </p:nvSpPr>
        <p:spPr bwMode="auto">
          <a:xfrm>
            <a:off x="495300" y="0"/>
            <a:ext cx="8915400" cy="1350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Titre de slide (Trebuchet </a:t>
            </a:r>
            <a:r>
              <a:rPr lang="en-GB" dirty="0" err="1" smtClean="0"/>
              <a:t>gras</a:t>
            </a:r>
            <a:r>
              <a:rPr lang="en-GB" dirty="0" smtClean="0"/>
              <a:t>)</a:t>
            </a:r>
            <a:endParaRPr lang="en-US" dirty="0" smtClean="0"/>
          </a:p>
        </p:txBody>
      </p:sp>
      <p:sp>
        <p:nvSpPr>
          <p:cNvPr id="4100" name="Text Placeholder 2"/>
          <p:cNvSpPr>
            <a:spLocks noGrp="1"/>
          </p:cNvSpPr>
          <p:nvPr>
            <p:ph type="body" idx="1"/>
          </p:nvPr>
        </p:nvSpPr>
        <p:spPr bwMode="auto">
          <a:xfrm>
            <a:off x="495300" y="1806576"/>
            <a:ext cx="8915400" cy="3418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Aft>
                <a:spcPts val="513"/>
              </a:spcAft>
              <a:buClr>
                <a:srgbClr val="E7342C"/>
              </a:buClr>
            </a:pPr>
            <a:r>
              <a:rPr lang="en-US" sz="2400" b="1" dirty="0" smtClean="0">
                <a:solidFill>
                  <a:srgbClr val="E7342C"/>
                </a:solidFill>
                <a:ea typeface="ＭＳ Ｐゴシック" pitchFamily="34" charset="-128"/>
                <a:cs typeface="Arial" pitchFamily="34" charset="0"/>
              </a:rPr>
              <a:t>Sous-</a:t>
            </a:r>
            <a:r>
              <a:rPr lang="en-US" sz="2400" b="1" dirty="0" err="1" smtClean="0">
                <a:solidFill>
                  <a:srgbClr val="E7342C"/>
                </a:solidFill>
                <a:ea typeface="ＭＳ Ｐゴシック" pitchFamily="34" charset="-128"/>
                <a:cs typeface="Arial" pitchFamily="34" charset="0"/>
              </a:rPr>
              <a:t>titre</a:t>
            </a:r>
            <a:r>
              <a:rPr lang="en-US" sz="2400" b="1" dirty="0" smtClean="0">
                <a:solidFill>
                  <a:srgbClr val="E7342C"/>
                </a:solidFill>
                <a:ea typeface="ＭＳ Ｐゴシック" pitchFamily="34" charset="-128"/>
                <a:cs typeface="Arial" pitchFamily="34" charset="0"/>
              </a:rPr>
              <a:t> – Trebuchet </a:t>
            </a:r>
            <a:r>
              <a:rPr lang="en-US" sz="2400" b="1" dirty="0" err="1" smtClean="0">
                <a:solidFill>
                  <a:srgbClr val="E7342C"/>
                </a:solidFill>
                <a:ea typeface="ＭＳ Ｐゴシック" pitchFamily="34" charset="-128"/>
                <a:cs typeface="Arial" pitchFamily="34" charset="0"/>
              </a:rPr>
              <a:t>gras</a:t>
            </a:r>
            <a:r>
              <a:rPr lang="en-US" sz="2400" b="1" dirty="0" smtClean="0">
                <a:solidFill>
                  <a:srgbClr val="E7342C"/>
                </a:solidFill>
                <a:ea typeface="ＭＳ Ｐゴシック" pitchFamily="34" charset="-128"/>
                <a:cs typeface="Arial" pitchFamily="34" charset="0"/>
              </a:rPr>
              <a:t> – Rouge</a:t>
            </a:r>
          </a:p>
          <a:p>
            <a:pPr eaLnBrk="1" hangingPunct="1">
              <a:spcAft>
                <a:spcPts val="513"/>
              </a:spcAft>
              <a:buClr>
                <a:srgbClr val="E7342C"/>
              </a:buClr>
              <a:buSzPct val="120000"/>
            </a:pPr>
            <a:r>
              <a:rPr lang="en-US" sz="1800" dirty="0" smtClean="0">
                <a:ea typeface="ＭＳ Ｐゴシック" pitchFamily="34" charset="-128"/>
                <a:cs typeface="Arial" pitchFamily="34" charset="0"/>
              </a:rPr>
              <a:t>Corps de </a:t>
            </a:r>
            <a:r>
              <a:rPr lang="en-US" sz="1800" dirty="0" err="1" smtClean="0">
                <a:ea typeface="ＭＳ Ｐゴシック" pitchFamily="34" charset="-128"/>
                <a:cs typeface="Arial" pitchFamily="34" charset="0"/>
              </a:rPr>
              <a:t>texte</a:t>
            </a:r>
            <a:r>
              <a:rPr lang="en-US" sz="1800" dirty="0" smtClean="0">
                <a:ea typeface="ＭＳ Ｐゴシック" pitchFamily="34" charset="-128"/>
                <a:cs typeface="Arial" pitchFamily="34" charset="0"/>
              </a:rPr>
              <a:t> – Trebuchet – Noir</a:t>
            </a:r>
          </a:p>
          <a:p>
            <a:pPr lvl="1" eaLnBrk="1" hangingPunct="1">
              <a:spcAft>
                <a:spcPts val="513"/>
              </a:spcAft>
              <a:buClr>
                <a:srgbClr val="E7342C"/>
              </a:buClr>
              <a:buSzPct val="120000"/>
              <a:buFont typeface="Arial" pitchFamily="34" charset="0"/>
              <a:buChar char="•"/>
            </a:pPr>
            <a:r>
              <a:rPr lang="en-US" sz="1500" dirty="0" err="1" smtClean="0">
                <a:ea typeface="ＭＳ Ｐゴシック" pitchFamily="34" charset="-128"/>
                <a:cs typeface="Arial" pitchFamily="34" charset="0"/>
              </a:rPr>
              <a:t>Puces</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toujours</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en</a:t>
            </a:r>
            <a:r>
              <a:rPr lang="en-US" sz="1500" dirty="0" smtClean="0">
                <a:ea typeface="ＭＳ Ｐゴシック" pitchFamily="34" charset="-128"/>
                <a:cs typeface="Arial" pitchFamily="34" charset="0"/>
              </a:rPr>
              <a:t> rouge – </a:t>
            </a:r>
            <a:r>
              <a:rPr lang="en-US" sz="1500" dirty="0" err="1" smtClean="0">
                <a:ea typeface="ＭＳ Ｐゴシック" pitchFamily="34" charset="-128"/>
                <a:cs typeface="Arial" pitchFamily="34" charset="0"/>
              </a:rPr>
              <a:t>Texte</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en</a:t>
            </a:r>
            <a:r>
              <a:rPr lang="en-US" sz="1500" dirty="0" smtClean="0">
                <a:ea typeface="ＭＳ Ｐゴシック" pitchFamily="34" charset="-128"/>
                <a:cs typeface="Arial" pitchFamily="34" charset="0"/>
              </a:rPr>
              <a:t> Trebuchet – Noir</a:t>
            </a:r>
          </a:p>
          <a:p>
            <a:pPr lvl="3" eaLnBrk="1" hangingPunct="1">
              <a:spcAft>
                <a:spcPts val="513"/>
              </a:spcAft>
              <a:buClr>
                <a:srgbClr val="E7342C"/>
              </a:buClr>
              <a:buSzPct val="120000"/>
              <a:buFont typeface="Arial" pitchFamily="34" charset="0"/>
              <a:buChar char="-"/>
            </a:pPr>
            <a:r>
              <a:rPr lang="en-US" sz="1500" dirty="0" smtClean="0">
                <a:ea typeface="ＭＳ Ｐゴシック" pitchFamily="34" charset="-128"/>
                <a:cs typeface="Arial" pitchFamily="34" charset="0"/>
              </a:rPr>
              <a:t>Sous-</a:t>
            </a:r>
            <a:r>
              <a:rPr lang="en-US" sz="1500" dirty="0" err="1" smtClean="0">
                <a:ea typeface="ＭＳ Ｐゴシック" pitchFamily="34" charset="-128"/>
                <a:cs typeface="Arial" pitchFamily="34" charset="0"/>
              </a:rPr>
              <a:t>puces</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toujours</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en</a:t>
            </a:r>
            <a:r>
              <a:rPr lang="en-US" sz="1500" dirty="0" smtClean="0">
                <a:ea typeface="ＭＳ Ｐゴシック" pitchFamily="34" charset="-128"/>
                <a:cs typeface="Arial" pitchFamily="34" charset="0"/>
              </a:rPr>
              <a:t> rouge – Trebuchet – Noir</a:t>
            </a:r>
          </a:p>
          <a:p>
            <a:pPr lvl="1" eaLnBrk="1" hangingPunct="1">
              <a:spcAft>
                <a:spcPts val="513"/>
              </a:spcAft>
              <a:buClr>
                <a:srgbClr val="E7342C"/>
              </a:buClr>
              <a:buSzPct val="120000"/>
              <a:buFont typeface="Arial" pitchFamily="34" charset="0"/>
              <a:buChar char="•"/>
            </a:pPr>
            <a:r>
              <a:rPr lang="en-US" sz="1500" dirty="0" smtClean="0">
                <a:ea typeface="ＭＳ Ｐゴシック" pitchFamily="34" charset="-128"/>
                <a:cs typeface="Arial" pitchFamily="34" charset="0"/>
              </a:rPr>
              <a:t>Le </a:t>
            </a:r>
            <a:r>
              <a:rPr lang="en-US" sz="1500" dirty="0" err="1" smtClean="0">
                <a:ea typeface="ＭＳ Ｐゴシック" pitchFamily="34" charset="-128"/>
                <a:cs typeface="Arial" pitchFamily="34" charset="0"/>
              </a:rPr>
              <a:t>texte</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doit</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être</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aligné</a:t>
            </a:r>
            <a:r>
              <a:rPr lang="en-US" sz="1500" dirty="0" smtClean="0">
                <a:ea typeface="ＭＳ Ｐゴシック" pitchFamily="34" charset="-128"/>
                <a:cs typeface="Arial" pitchFamily="34" charset="0"/>
              </a:rPr>
              <a:t> à gauche</a:t>
            </a:r>
          </a:p>
          <a:p>
            <a:pPr lvl="3" eaLnBrk="1" hangingPunct="1">
              <a:spcAft>
                <a:spcPts val="513"/>
              </a:spcAft>
              <a:buClr>
                <a:srgbClr val="E7342C"/>
              </a:buClr>
              <a:buSzPct val="120000"/>
              <a:buFont typeface="Arial" pitchFamily="34" charset="0"/>
              <a:buChar char="-"/>
            </a:pPr>
            <a:r>
              <a:rPr lang="en-US" sz="1500" dirty="0" smtClean="0">
                <a:ea typeface="ＭＳ Ｐゴシック" pitchFamily="34" charset="-128"/>
                <a:cs typeface="Arial" pitchFamily="34" charset="0"/>
              </a:rPr>
              <a:t>Sous-</a:t>
            </a:r>
            <a:r>
              <a:rPr lang="en-US" sz="1500" dirty="0" err="1" smtClean="0">
                <a:ea typeface="ＭＳ Ｐゴシック" pitchFamily="34" charset="-128"/>
                <a:cs typeface="Arial" pitchFamily="34" charset="0"/>
              </a:rPr>
              <a:t>puces</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toujours</a:t>
            </a:r>
            <a:r>
              <a:rPr lang="en-US" sz="1500" dirty="0" smtClean="0">
                <a:ea typeface="ＭＳ Ｐゴシック" pitchFamily="34" charset="-128"/>
                <a:cs typeface="Arial" pitchFamily="34" charset="0"/>
              </a:rPr>
              <a:t> </a:t>
            </a:r>
            <a:r>
              <a:rPr lang="en-US" sz="1500" dirty="0" err="1" smtClean="0">
                <a:ea typeface="ＭＳ Ｐゴシック" pitchFamily="34" charset="-128"/>
                <a:cs typeface="Arial" pitchFamily="34" charset="0"/>
              </a:rPr>
              <a:t>en</a:t>
            </a:r>
            <a:r>
              <a:rPr lang="en-US" sz="1500" dirty="0" smtClean="0">
                <a:ea typeface="ＭＳ Ｐゴシック" pitchFamily="34" charset="-128"/>
                <a:cs typeface="Arial" pitchFamily="34" charset="0"/>
              </a:rPr>
              <a:t> rouge – Trebuchet – Noir</a:t>
            </a:r>
          </a:p>
        </p:txBody>
      </p:sp>
      <p:sp>
        <p:nvSpPr>
          <p:cNvPr id="2" name="Rectangle 1"/>
          <p:cNvSpPr/>
          <p:nvPr userDrawn="1"/>
        </p:nvSpPr>
        <p:spPr>
          <a:xfrm>
            <a:off x="0" y="6580615"/>
            <a:ext cx="9906000" cy="215444"/>
          </a:xfrm>
          <a:prstGeom prst="rect">
            <a:avLst/>
          </a:prstGeom>
        </p:spPr>
        <p:txBody>
          <a:bodyPr wrap="square">
            <a:spAutoFit/>
          </a:bodyPr>
          <a:lstStyle/>
          <a:p>
            <a:pPr algn="ctr">
              <a:spcAft>
                <a:spcPts val="600"/>
              </a:spcAft>
            </a:pPr>
            <a:r>
              <a:rPr lang="en-US" sz="800" baseline="0" dirty="0" err="1" smtClean="0">
                <a:solidFill>
                  <a:srgbClr val="000000"/>
                </a:solidFill>
                <a:latin typeface="Trebuchet MS" panose="020B0603020202020204" pitchFamily="34" charset="0"/>
                <a:cs typeface="Arial" pitchFamily="34" charset="0"/>
              </a:rPr>
              <a:t>Propriété</a:t>
            </a:r>
            <a:r>
              <a:rPr lang="en-US" sz="800" baseline="0" dirty="0" smtClean="0">
                <a:solidFill>
                  <a:srgbClr val="000000"/>
                </a:solidFill>
                <a:latin typeface="Trebuchet MS" panose="020B0603020202020204" pitchFamily="34" charset="0"/>
                <a:cs typeface="Arial" pitchFamily="34" charset="0"/>
              </a:rPr>
              <a:t> de HomeServe, </a:t>
            </a:r>
            <a:r>
              <a:rPr lang="en-US" sz="800" baseline="0" dirty="0" err="1" smtClean="0">
                <a:solidFill>
                  <a:srgbClr val="000000"/>
                </a:solidFill>
                <a:latin typeface="Trebuchet MS" panose="020B0603020202020204" pitchFamily="34" charset="0"/>
                <a:cs typeface="Arial" pitchFamily="34" charset="0"/>
              </a:rPr>
              <a:t>ce</a:t>
            </a:r>
            <a:r>
              <a:rPr lang="en-US" sz="800" baseline="0" dirty="0" smtClean="0">
                <a:solidFill>
                  <a:srgbClr val="000000"/>
                </a:solidFill>
                <a:latin typeface="Trebuchet MS" panose="020B0603020202020204" pitchFamily="34" charset="0"/>
                <a:cs typeface="Arial" pitchFamily="34" charset="0"/>
              </a:rPr>
              <a:t> document </a:t>
            </a:r>
            <a:r>
              <a:rPr lang="en-US" sz="800" baseline="0" dirty="0" err="1" smtClean="0">
                <a:solidFill>
                  <a:srgbClr val="000000"/>
                </a:solidFill>
                <a:latin typeface="Trebuchet MS" panose="020B0603020202020204" pitchFamily="34" charset="0"/>
                <a:cs typeface="Arial" pitchFamily="34" charset="0"/>
              </a:rPr>
              <a:t>est</a:t>
            </a:r>
            <a:r>
              <a:rPr lang="en-US" sz="800" baseline="0" dirty="0" smtClean="0">
                <a:solidFill>
                  <a:srgbClr val="000000"/>
                </a:solidFill>
                <a:latin typeface="Trebuchet MS" panose="020B0603020202020204" pitchFamily="34" charset="0"/>
                <a:cs typeface="Arial" pitchFamily="34" charset="0"/>
              </a:rPr>
              <a:t> à </a:t>
            </a:r>
            <a:r>
              <a:rPr lang="en-US" sz="800" b="1" baseline="0" dirty="0" smtClean="0">
                <a:solidFill>
                  <a:srgbClr val="000000"/>
                </a:solidFill>
                <a:latin typeface="Trebuchet MS" panose="020B0603020202020204" pitchFamily="34" charset="0"/>
                <a:cs typeface="Arial" pitchFamily="34" charset="0"/>
              </a:rPr>
              <a:t>usage interne</a:t>
            </a:r>
            <a:r>
              <a:rPr lang="en-US" sz="800" baseline="0" dirty="0" smtClean="0">
                <a:solidFill>
                  <a:srgbClr val="000000"/>
                </a:solidFill>
                <a:latin typeface="Trebuchet MS" panose="020B0603020202020204" pitchFamily="34" charset="0"/>
                <a:cs typeface="Arial" pitchFamily="34" charset="0"/>
              </a:rPr>
              <a:t>. </a:t>
            </a:r>
          </a:p>
        </p:txBody>
      </p:sp>
    </p:spTree>
  </p:cSld>
  <p:clrMap bg1="lt1" tx1="dk1" bg2="lt2" tx2="dk2" accent1="accent1" accent2="accent2" accent3="accent3" accent4="accent4" accent5="accent5" accent6="accent6" hlink="hlink" folHlink="folHlink"/>
  <p:sldLayoutIdLst>
    <p:sldLayoutId id="2147483800" r:id="rId1"/>
    <p:sldLayoutId id="2147483803" r:id="rId2"/>
    <p:sldLayoutId id="2147483809" r:id="rId3"/>
    <p:sldLayoutId id="2147483812" r:id="rId4"/>
    <p:sldLayoutId id="2147483811" r:id="rId5"/>
    <p:sldLayoutId id="2147483808" r:id="rId6"/>
    <p:sldLayoutId id="2147483805" r:id="rId7"/>
    <p:sldLayoutId id="2147483802" r:id="rId8"/>
    <p:sldLayoutId id="2147483799" r:id="rId9"/>
    <p:sldLayoutId id="2147483807" r:id="rId10"/>
    <p:sldLayoutId id="2147483813" r:id="rId11"/>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baseline="0">
          <a:solidFill>
            <a:srgbClr val="DE1C22"/>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rgbClr val="DE1C22"/>
          </a:solidFill>
          <a:latin typeface="Trebuchet MS" charset="0"/>
          <a:ea typeface="ＭＳ Ｐゴシック" charset="0"/>
          <a:cs typeface="ＭＳ Ｐゴシック" charset="0"/>
        </a:defRPr>
      </a:lvl2pPr>
      <a:lvl3pPr algn="ctr" defTabSz="457200" rtl="0" eaLnBrk="0" fontAlgn="base" hangingPunct="0">
        <a:spcBef>
          <a:spcPct val="0"/>
        </a:spcBef>
        <a:spcAft>
          <a:spcPct val="0"/>
        </a:spcAft>
        <a:defRPr sz="4400">
          <a:solidFill>
            <a:srgbClr val="DE1C22"/>
          </a:solidFill>
          <a:latin typeface="Trebuchet MS" charset="0"/>
          <a:ea typeface="ＭＳ Ｐゴシック" charset="0"/>
          <a:cs typeface="ＭＳ Ｐゴシック" charset="0"/>
        </a:defRPr>
      </a:lvl3pPr>
      <a:lvl4pPr algn="ctr" defTabSz="457200" rtl="0" eaLnBrk="0" fontAlgn="base" hangingPunct="0">
        <a:spcBef>
          <a:spcPct val="0"/>
        </a:spcBef>
        <a:spcAft>
          <a:spcPct val="0"/>
        </a:spcAft>
        <a:defRPr sz="4400">
          <a:solidFill>
            <a:srgbClr val="DE1C22"/>
          </a:solidFill>
          <a:latin typeface="Trebuchet MS" charset="0"/>
          <a:ea typeface="ＭＳ Ｐゴシック" charset="0"/>
          <a:cs typeface="ＭＳ Ｐゴシック" charset="0"/>
        </a:defRPr>
      </a:lvl4pPr>
      <a:lvl5pPr algn="ctr" defTabSz="457200" rtl="0" eaLnBrk="0" fontAlgn="base" hangingPunct="0">
        <a:spcBef>
          <a:spcPct val="0"/>
        </a:spcBef>
        <a:spcAft>
          <a:spcPct val="0"/>
        </a:spcAft>
        <a:defRPr sz="4400">
          <a:solidFill>
            <a:srgbClr val="DE1C22"/>
          </a:solidFill>
          <a:latin typeface="Trebuchet MS" charset="0"/>
          <a:ea typeface="ＭＳ Ｐゴシック" charset="0"/>
          <a:cs typeface="ＭＳ Ｐゴシック" charset="0"/>
        </a:defRPr>
      </a:lvl5pPr>
      <a:lvl6pPr marL="457200" algn="ctr" defTabSz="457200" rtl="0" fontAlgn="base">
        <a:spcBef>
          <a:spcPct val="0"/>
        </a:spcBef>
        <a:spcAft>
          <a:spcPct val="0"/>
        </a:spcAft>
        <a:defRPr sz="4400">
          <a:solidFill>
            <a:srgbClr val="DE1C22"/>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rgbClr val="DE1C22"/>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rgbClr val="DE1C22"/>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rgbClr val="DE1C22"/>
          </a:solidFill>
          <a:latin typeface="Trebuchet MS" charset="0"/>
          <a:ea typeface="ＭＳ Ｐゴシック" charset="0"/>
          <a:cs typeface="ＭＳ Ｐゴシック" charset="0"/>
        </a:defRPr>
      </a:lvl9pPr>
    </p:titleStyle>
    <p:bodyStyle>
      <a:lvl1pPr marL="0" marR="0" indent="0" algn="l" defTabSz="457200" rtl="0" eaLnBrk="1" fontAlgn="base" latinLnBrk="0" hangingPunct="1">
        <a:lnSpc>
          <a:spcPct val="100000"/>
        </a:lnSpc>
        <a:spcBef>
          <a:spcPct val="20000"/>
        </a:spcBef>
        <a:spcAft>
          <a:spcPts val="513"/>
        </a:spcAft>
        <a:buClr>
          <a:srgbClr val="E7342C"/>
        </a:buClr>
        <a:buSzPct val="120000"/>
        <a:buFontTx/>
        <a:buNone/>
        <a:tabLst/>
        <a:defRPr sz="16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ts val="513"/>
        </a:spcAft>
        <a:buClr>
          <a:srgbClr val="E7342C"/>
        </a:buClr>
        <a:buSzPct val="120000"/>
        <a:buFont typeface="Arial" pitchFamily="34" charset="0"/>
        <a:buChar char="•"/>
        <a:defRPr sz="16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ts val="513"/>
        </a:spcAft>
        <a:buClr>
          <a:srgbClr val="E7342C"/>
        </a:buClr>
        <a:buSzPct val="120000"/>
        <a:buFont typeface="Arial" pitchFamily="34" charset="0"/>
        <a:buChar char="-"/>
        <a:defRPr sz="16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endParaRPr lang="fr-FR" dirty="0"/>
          </a:p>
        </p:txBody>
      </p:sp>
      <p:sp>
        <p:nvSpPr>
          <p:cNvPr id="2" name="Espace réservé du texte 1"/>
          <p:cNvSpPr>
            <a:spLocks noGrp="1"/>
          </p:cNvSpPr>
          <p:nvPr>
            <p:ph type="body" sz="quarter" idx="15"/>
          </p:nvPr>
        </p:nvSpPr>
        <p:spPr/>
        <p:txBody>
          <a:bodyPr/>
          <a:lstStyle/>
          <a:p>
            <a:endParaRPr lang="fr-FR" dirty="0"/>
          </a:p>
        </p:txBody>
      </p:sp>
      <p:sp>
        <p:nvSpPr>
          <p:cNvPr id="5" name="Espace réservé du texte 4"/>
          <p:cNvSpPr>
            <a:spLocks noGrp="1"/>
          </p:cNvSpPr>
          <p:nvPr>
            <p:ph type="body" sz="quarter" idx="16"/>
          </p:nvPr>
        </p:nvSpPr>
        <p:spPr/>
        <p:txBody>
          <a:bodyPr/>
          <a:lstStyle/>
          <a:p>
            <a:r>
              <a:rPr lang="fr-FR" dirty="0" smtClean="0"/>
              <a:t>15/11/2018</a:t>
            </a:r>
            <a:endParaRPr lang="fr-FR" dirty="0"/>
          </a:p>
        </p:txBody>
      </p:sp>
    </p:spTree>
    <p:extLst>
      <p:ext uri="{BB962C8B-B14F-4D97-AF65-F5344CB8AC3E}">
        <p14:creationId xmlns:p14="http://schemas.microsoft.com/office/powerpoint/2010/main" val="4157730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p:txBody>
          <a:bodyPr/>
          <a:lstStyle/>
          <a:p>
            <a:r>
              <a:rPr lang="fr-FR" dirty="0" smtClean="0"/>
              <a:t>La tendance globale</a:t>
            </a:r>
            <a:endParaRPr lang="fr-FR" dirty="0"/>
          </a:p>
        </p:txBody>
      </p:sp>
      <p:sp>
        <p:nvSpPr>
          <p:cNvPr id="6" name="AutoShape 2" descr="data:image/png;base64,iVBORw0KGgoAAAANSUhEUgAAAgQAAADrCAYAAAAWj47oAAAgAElEQVR4Xu2dB3hVVbr33/SEGiBUAcGA0lEQAQWRpoCAIsVCVdGZ0em9z52ZO9cZ547jFL9rowkKCtLBAlgoNpQiKlUBEUMJhBJIT77nt+LK7BxPklP2OTk5edfz5ImSvfda67/W3u9/vTWmpKSkRLQpAoqAIqAIKAKKQK1GIEYJQa1ef528IqAIKAKKgCJgEFBCoBtBEVAEFAFFQBFQBJQQ6B5QBBQBRUARUAQUAdUQ6B5QBBQBRUARUAQUATUZ6B5QBBQBRUARUAQUAfUh0D2gCCgCioAioAgoAgYBdSrUjaAIKAKKgCKgCCgCSgh0DygCioAioAgoAoqAagh0DygCioAioAgoAoqAmgx0DygCioAioAgoAoqA+hDoHlAEFAFFQBFQBBQBg4A6FepGUAQUgYAROH36tDz11FOSk5Mj06ZNk8suuyzgZ+mNioAiUL0IKCGoXvy19whH4Nlnn5W9e/fKzJkzpW3btrJ+/Xp577335MEHH5SGDRv6PPpdu3bJ/Pnz5cYbb5Rhw4b5fF8kX1hUVCTPP/+8fPTRRzJp0iS58sory4bL31588UXZsWOH3H333dKxY8dInoqOTRFQBFRDoHsgWATOnj0rjz32mJw5c6bKR6WmpvotSKt8aIgvqK2EAOLz6quvytSpU6V79+5eUf70009l+fLlMnjwYLnqqqskJiam7DqKqK5YsUJ27twp99xzj7Rp0ybEK+X+4y2Jq+zJELy8vDx58803ZdCgQTJq1KhyOHAvWKxdu7bCay5cuCBvv/22wWrixImGeHq24uJiQ65Yl1OnTpk+mjVrZghm165dv9an+2joE2sDAqohqA2rHMI5oirmI3Xx4sWyXjIyMuTLL7+U9PR0gQTYVqdOHXM6TklJCeGI3H20N0KwZ88eozFITk72ubOapiHwhRD4PPkaeqFds1atWknLli29zqJbt27C35988klDDO67776vXcv7gFklKSlJ7r//fmnUqJGgQTl06JBs2LBBPvvsM0Hgs5+sJsrZGYSC69atW2e0Uj169DDXb9u2zZhqbrrpJhkyZEgNRVmHHUkIKCGIpNWIkrFEkzDxRgj27dtnTr1KCKJkw1YwDX9I3ObNm2XVqlXSt29fGTduXNmJHWG+bNkyeffdd2XMmDEyYMAA05t9NnuoV69ecvz4cTl69KhXQpCZmSmPP/641K9f3/y9bt265hloCiAa8fHx8s1vflPq1asX3Quisws5AkoIQg5x7eugKkLA6eiDDz6QN954o5z6c/To0cbWbFXPFX2Qc3NzZfbs2cZMgS0/MTFR5s2bJ1988YXMmDFDOnToYECnnwULFggnelSxfHgralyL2nfjxo1G28HH9YYbbjCnuAMHDpTzIXASAn/nMnToUElISCjrB63J9ddfb9TNcXFxZcMrKCgw17z11lty/vx589Fv3769jB07Vpo3b15uGoxhy5YtsmnTJsGEw/NR86O+btCggbn2888/l6efflquuOIKueaaa4w6/+TJk6bPzp07y/jx44WxVKQmd5oOfOmPPj3JFP/my7zs+p47d86Mi31y8OBBcyrG9DBhwgRp3LixwYc5s14V4UifmDZQ2SNwaZdcconBBg1WZc0fQoDaH3yzsrKMFgCtgRP3Jk2alBPmx44dE+5p166dWQNvWNmx2bVj3XhHnK2y+2rfl0dnHCwCSgiCRVDv/xoClREChMmSJUuMuvPSSy81tmcE3vvvvy/Z2dly5513ltmsfSUEqFER3JAE7K/Tp083QhEi8MwzzxghOGXKlHIC1zloa+/GjsvpywqK/fv3C8IJwuFNlRvIXPj4ozq2TnYIKwQDhGDkyJGGDDmfiwDERowJ5pNPPjHzuvfee8ts8vba7du3y+WXX24EDFhAWhBCqLAx21ihYucN9pCeI0eOyIkTJwTV9+TJk81aIHxxFAR/TrSMATLCc3ztzxsh8HVelhAcPnzYrBmRC5yOITCMF5U7P6jiPXH0VJ9jd3/hhRcMgUDVzh778MMPJT8/v9xe8/Ya+0MIuJ++cLLs2bOnIaC0xYsXG9+A22+/vZzTpWd/lQl2iC6aAIgu+9gSZsjVnDlzzPqhIUhLS9OvkSIQFAJKCIKCT2/2hkBlhICP+MKFC80Jio+mPRXzUUMtiq2WUz6Czx9CYB23ODVyqkSIcmLjxOzNruscNwJw1qxZpm9MAdbHwYbUIbC9EYJA5mKFNAKKhoCib+fJ0goAhDbkxmIEiULAXH311WaONCIecOy77bbbpHfv3mXCwl47cOBAcxq2hCA2NrZceKA92UIEnEKlojX0tT9vhMDXeVlCgPB3anZYYyIXGAP4sa7gSYMsPPHEE4Y48O9oDOy/QSh4DnuKZlXtXMO1Ffm0+EsIENBoqsCa/QLpmDt3riFplqRW9MWojBBYIgWxQEOAWYLGXsevgP3gNFPoV0kRCBQBJQSBIqf3VYhAVSYDbzdaIcDfrH3eH0LAfQg1hAKtS5cu5oOJF3ZVDld2vAiNPn36lBteICpZf+ZCZ9ifV65cacwBnMit8O7UqZM5xdoTIYIBAY5gQ4ghgBA4qMytELSDt9EfTZs2NQQL8gJB4kTtPGV6E9z8m7c19Kc/xuiJna/z8jQJOcM77Z7AzOJUn3u7B1xfeukls588zQOMDVPQN77xDWnRooXXvVxVlIG3EFKeyZrQHwQGh0GnGSsQQsA9OCwuXbpU0ATZBrkjwgNHXae5ST9NikCgCCghCBQ5vS9gQoBg4QSL/ReHKWzDtnGaCpQQ8Aw+4mggCgsLjaqZk1lVUQ2VCf2qCEGwc2HMqMbREqBq5uSPcOOkiTBBk9K/f39j9sAfwBna50vIp8UTDYz1IcA04Gze5uiNEPjTH85yns/1dV6+EAJPYeztHvrnVF1Rq8ir315fVZQBZhY0Uc4GaUOLw/6m9evXz6fTe2X7DGKBVgTSiKmEfA/M15o+ILKe49DPkyIQCAJKCAJBTe+pFAFffAg46eD4xkcVGzUf0kWLFpmTTjCEADUtdlVs83fccUeljoR2EoESAqc9PdC5MAanw58V1hANHApxdMSsQENNPmLECEMcIAZWQKMmt97rnguDnwDECIc6twiBL/1V5Cjny7zcJAT4gXCCtp75TnwYI3Z5TAfemr8mA/sM/D0IQ+QEjxmGfAFVNV+cCtEY4YtgtQGEHEIcIdVoOtAGaVMEgkFACUEw6Om9XhGojBDg6MdHDAHmTOLij5q9MoHBSQo7M6cqPsR8KBFglbVACYEbc2FckBccIiEVkBjPhpmAvrAX42tgw9csIcDZr6owSG+kozJCVJmGwJf+eHZV2pWK5uUmIXBmmfT3dQ2UENh1oT9fM1pWhhVrwdqTGtpTE7B161ajkbDmJn/nqNcrAk4ElBDofnAdgcoIweuvv27sup4Z8LCD40mN7TlQDYF1FsNEQIghoWaexMPbZO0Hl/S7OOY5W2UfajfmQl+ePgQ40+HQiB3aGVtuHS8hOmCEWQTMPEPdvM3RDUJg18iX/rwRAl/nhQnJGVbqzYfAF5PB6tWrjR8Jvgb4HPjbIokQkJgI8xdaAmcjsuG5554zESr4E2hTBIJBQAlBMOjpvX5rCPjIkhsAwUs8OWpVBAAfPAQznvWWEFivdOLGyYdvvcSxuWMWIBzQnsCcufNxxOPDaT2+eR629IqaVfGicvUnysCfuVjh4hllQKw96mXMAjZ+3RKE4cOHG3W39Ruw4wQPG4lhyRd2ZacnPar5NWvWGOdKwhEDJQR33XVXuXA5X/vzRgh8nRdr6QYhsHPGJMC6WtU92iNMVhBIHE4rcsiLFEJg9xmmIqfJgDW2zpGEohIaqk0RCAYBJQTBoKf3+k0IbCQAIWEk2CHUDwGPmpWGet8KeRvGhR0YPwMENoITFTunY2dtBOtM6Mw5YAUC/TgFveegPVPD8mHFFwGnPsZAUiBvYYf+zMUKl4ryECD8SVqE8Le2YcIhba4G8MJRzTN+nmspmoR3OwLP6XAGVpAucj1wOvfHh8CaQ1gP8CB8sXXr1mZsvvTHPDy1K77Oyy2TAeuKFoeaDDgQkocAQsZagAe44MRpiabnvogUQgAeYM57YNeYsaIdQGtkybVGGugHOVgElBAEi6De/zUEqgo75FRMOlfsu2gHOPHefPPNRkvAh9opfJ3XcnLkg466+OOPPzZEAvKA8OGUbcPvbN55Z24Cp8D1tmQ2+x5Z8RCkNlMhQowsgN4IAc/xdS5WuOAjgMq9qgx7CAEEGV7yNlMhEQeohj1D6KyjHidwiBUEBkzJTWCx8FdDAB6YXEjWxBphv0bbQPOlP28aAv7Nl3m5RQjojz0AgcRMhWMl/w+RZD9gVkJDVVGLFELgxBxHU1tIjHcBDRIksLJ56CdKEfAVASUEviKl1ykCioAioAgoAlGMgBKCKF5cnZoioAgoAoqAIuArAkoIfEVKr1MEFAFFQBFQBKIYASUEUby4OjVFQBFQBBQBRcBXBJQQ+IqUXqcIKAKKgCKgCEQxAkoIonhxdWqKgCKgCCgCioCvCCgh8BUpvU4RUAQUAUVAEYhiBJQQRPHi6tQUAUVAEVAEFAFfEVBC4CtSep0ioAgoAoqAIhDFCCghiOLF1akpAoqAIqAIKAK+IqCEwFek9DpFQBFQBBQBRSCKEVBCEMWLq1NTBBQBRUARUAR8RcBvQkBxEGq1U/SE4jSUXG3btq3pj0IwS5YsMYVnKE1LARHq0dvyrVVdQ9EOKqRRiKVu3bqmElnXrl3LKqxRfY7nUeBFK3v5usR6nSKgCCgCNQMBW4SLAlfIDSqc3nLLLdKxY8eyCTgLivGPnTt3NrKCMtc0qkKuWLFCqBCKHBk9erSpbOmUQzUDjfCP0m9CQDW6VatWCWVmP/jgA6F6myUEGzduNCRh6tSppgocde/HjRtXrk53RddQr/7FF180VbvGjBljSMHy5ctN3XfqwFMKlip3ixcvNkSDimvUNGextdJX+DeO9qgIKAKKgNsI8N3nUHnvvfeaUui7d+82wn3SpEnSoUMHUy1z3rx5phQ3lR5pS5cuNfJg8uTJphw0cmfUqFGGKEAKKB09ZMgQU91SW+UI+E0I7OMoszpr1ixTbx1CQLlUgKcUJz+0RYsWmZr3gwcPNv9f2TV9+/Y1C81CUgOeuu9z5swxGgHKrzoJwaBBg4QyoPy25V11oRUBRUARUARqNgJOQtCwYUMzGQ6Rhw4dMgKf0/+6desMYbAagePHj5tDKtpqyoojLzhUWo0AZazfffddmT59uiQkJNRsgEI8etcIga1hPnDgQOnevbsZ9vr1681vy+Qqu6ZPnz7lCAb3YT7o0aOHYYaQDWsySEtLk8LCQkMWtCkCioAioAiEH4FPTxTLR0eK/Or4lt6VC2RvhIB/Qwtwzz33GK00GmPIgWdDSzB37lzp169fmQzimmPHjsnzzz9vtM2WZPg16Fp0cY0gBJZgsC6nTp2SDRs2yNixYyU5ObkWLZVOVRFQBBSByEEAQnD/0zk+Dyi9Waw8OTOl0usrIgTWjLB161ZBI+CNEHg7cNIZ2mwOl9yjhKDy5apRhACTA6qhbt26ybZt28xPly5djH3JGzmASWZkZPi8YfVCRUARUARqKwKYX1u1auXz9MNJCFRD4POyBHWha4QglD4ERBrQsAUh5HEWwYcAz9LVq1cbs0J6enpQQOjNioAioAgoAr4jEC5C4IsPwcqVK40/25YtW4zjIbLB6UOAbwEmB9Uqh0lDQDcsHCGHOG9kZ2eXRRngJHjx4kVJSUkxC+btGhtlgG8Ai+mMMmjSpIlZ5DVr1phIg6ysrDJCwEaAMHTq1Mn3naxXKgKKgCKgCASFAIRgzfZCv57x3ZsSfTYZVBZl0KZNGxNthgOhRhn4tQSVXuyahoBe8vLyZNmyZbJjx45yeQgIQbQRCUQdeLsGNsd1CxcuNM6DzjwEnjNAG0GIYlUmA/dg0icpAoqAIqAIhBoBzzwEmDAILXdqgG0eAkISCTnXPATurUrAhMCfIWRmZpoQxClTpkhqaqo/t+q1ioAioAgoAoqAIhAGBMJCCHbu3GmiA8hHoNmiwrCq2oUioAgoAoqAIuAnAmEhBH6OSS9XBBQBRUARUAQUgTAjoIQgzIBrd4qAIqAIKAKKQCQioIQgEldFx6QIKAKKgCKgCIQZASUEYQZcu1MEFAFFQBFQBCIRASUEkbgqOiZFQBFQBBQBRSDMCCghCDPg2p0ioAgoAoqAIhCJCCghiMRV0TEpAoqAIqAIKAJhRkAJQZgB1+4UAUVAEVAEFIFIREAJQSSuio5JEVAEFAFFQBEIMwKuEoKcnByhbjXFi+rUqWOKFNlKhXZezmsSExNNgYoBAwaYDIZnzpwxdavJZ+2sZcA98+fPNzUOuHbkyJESFxcXZqi0O0VAEVAEFAFFIHoRcJUQLF++3FQlvO222+TAgQPy0ksvyYwZM4RqhbZREXHv3r0ydepUU8xowYIFMm7cOLHVDilWMWbMmHLVDil5fPDgQVPpcPHixYZEFBQUyPbt203hC+7RpggoAoqAIqAIKAKBI+AaIYAIINwR1pQ7piIhp/revXtL9+7dzQjtv1155ZXCD42iR1RA7Nu3r8ybN09GjRpl7s/Pz5c5c+YYjQAlLp2EYNCgQab8Mb9btmwZ+Oz1TkVAEVAEFIGIQsBZzZCBUc2QQ2ODBg3k7NmzRos8efJkadiwYYXj3rVrl3z44YfmOl9bZc/ev3+/cOA9efKk0X5ff/31Rv6gqabK79q1a+X99983Ms45XvouKSkxh1cOyPTBuG+55RajPXdWAm7btq2ZG7V/nK1nz57So0cPI089W3JyssycOVP27dsnr776ark/c8i+5557hGt8bSEjBAyAySHshw0bZsYDaZg9e7YMHDiwjCSsX7/e/K1Pnz5lJZIBxt4PEB06dChnMkhLS5PCwkJDFrQpAoqAIqAIRAcCyAgOhq1bty6TGwi648ePy/Tp0+XixYthJwT0/cwzz8jNN99shP3p06flueeek2uvvVZ69eoly5YtkwsXLhjNOMJ3w4YNRkN+9913S0pKikBOXn75ZbnzzjuFcs4cbp9//nnz/40bNy4n9zxlprdV9XYNcpRx+kOAvD3bNUIAC3rxxReNoMZ34OjRo0Zj0K9fv6AJgdUwMAGqJgL42LFj/WI+0fG66CwUAUVAEYheBPbs2SNr1qyR++67z2gEaAjbLVu2GFmCnHFqCA4fPiwvvPCCZGZmGhIxadIkcwhFCG/atMmc4PE942+YqVNTU6UiPzZO6960D2gHkDmYv+1pGz85ru/YsaM5rCKImzVrVnbwhdSgQUhPT5e5c+cajTiHXtuYY7169cy/z5o1SyZMmCBWQ+A8RNdYQsDArVPgkSNHpE2bNmbxAMUK9EA1BE6Tw6pVq6Rbt26ybds289OlSxezCbypRfA9yMjIiN63p5pnllMQJ6dyEuT0xQQ5nZMo9RILJa1OvjSuUyANkgqreXTavSKgCPiDAOZXTrC+trzP9kvuR+XV21Xd23DshEov2bx5szlBT5kyxTiaezanWh9TMsJ0yJAhRrC+/fbbsmPHDqMm54TOAXXatGlGFvHfmKER3K+88oqRVRMnTjS+akuXLjWn+YSEBK+E4Pz58/Lkk08agY1JG4d32yAwb775ptFeOGUQ/WEauOaaa4xWHO2B1Xw758R8opYQOCcKq4NtcZJv0aKF+VOgPgQ2UgHWh5BHbYMPAZqI1atXG/sKTExb6BHYdqhI3jlQJO8eKJIvThdX2GH/jnFy85UJwm9tioAiEH0IQAiOfGOqzxNLuqyjtHni63Zw5wOcqm+E5WOPPWaEt7WVI2TtKR7isHXrVnNyR5hjTsDvbMSIEea/nT4EVvBDFrg2Pj7e/La+bzisO5/t6Z+QnZ1t1P4QDrQMyDW0Ax999JHRRHja6iszhVdFCJw+BHbeTjJRkcnA04cAjYhTu+7LQrlmMnB2hiplxYoVkpSUZIQ2TI8Fwp6C6gd1C4wKkD2jDKzJgQXEicNGKbBwqFlYuKysrDJCsHLlSuOc0alTJ1/mq9cEgMD+Y8Xy+ieFsnlvkRzN+g8J6Nn268L+4MliOZdTUtYLhOCO/gnSrbUSgwCg11sUgYhFIBSEAAHPqdupIXCeop1Cm2uddnOnBhrQnITAqVngOsLj0WSjZfBGNipyWORQiwMfcgdtAaRCNQSVbFHYCzYXogsQ3pAC54JiH8EJA6blmYcAIrFw4UJj83HmIfDsjkVBJVOVySBi36QaMLDiEpE3PimUN3YXypZ9RWUj7t0+TvgZ2jVe0up/XaXHhWgPXt9dKK99XChFxSKJ8SLfG5EkI3rE14CZ6xAVAUXAFwRCQQg49SNsUeFbH4KKCAHXIkc4CeMrUJmGAF8DaxrA7IwcGjp0qDmUWpV9RRoC6y/Qv3//MlisJuOmm24yTpDWYZALnMSEg2pFPgQckJGTtcJk4NxQOHwQXgjrQ92iLXIRwAyw4WOIQJF8nlmqDWiQEiM3do83P+nNfc/5cOxsiTz5Wr68ubvUn+DeGxLlrmsTInfyOjJFQBHwGQEIwbk1K3y+ngubfufHlV5PfhkELAdJbPwcGj/55BMTsoc/AKd5azLw14eAjm+99VajlcYPDfs+2gg00cimiggB13CIvf3226V9+/Zlmm3C40mS52uUwV133WV8NDjwRn2UQWWrjE2E6IDBgwd7dRTxa0fpxSFBAN8AiACn+vyv/AFbN44tIwJNG3jXBvgymD8syysjBX+fmiw92qj5wBfc9BpFoDYiYM3DH3zwgfE7a9q0qYnbx2bvmSugsigDVPmYqzE/O6MMvvjiC0MK8E3gBI8JGm0213iLMsA5HlKCyRo5hv/B1VdfbUwGEBdf8xDg74ZGIpA8BM5wQl99CKo1D0Ft3Lg1fc4X8kpk055SIgAhsK1bmzgZ1rVUI5Dk0oF+3qZ8eWZTgeni+e/UqdDcUNMx1fErAoqAIlBTEQiJU2FNBaO2jPvt/UXy1v5C4XfWhf84AOIXMKRrvPTrEJoT/P+szJMNHxXK1ZfFyV/u8D17Vm1ZF52nIqAIKALViYASgupEP8R9n7lYIqezS+T42RLZd6xIiBbYl1Esp7L/QwIwCwy8otRJsH0z3/0DAh36t+fmyO4vi2V8nwR5YHhioI/R+xQBRUARUARcRkAJgcuAhuNxhPUdPFFsTvenL5SY3/aH/4cE8EOkgLfWqG6MIQD9OsbJVZeGRhtQEQ6HThbLDxbkmtDEn41JMmYJbYqAIqAIKALVj4ASgupfgypHwIn6vU8L5bMTJfLZiSL5MqsCSe94EpEBlzSKkVaNY0t/p8ZKy0Yx0jI1VprUC9xBsMrB+nDBKx8WysOr86RVo1j5+5Rk9SfwATO9RBFQBBSBUCOghCDUCAf4fEsCtn5aZFTs3lqzBjHSslGstEz9SuCnlv4/BABCEMntoZV5sv6jQhl9Vbz8YGRSJA9Vx6YIKAKKQK1AQAlBhC0zSYAWvpX/NRJAEqBe7eJMKuDLmkECYiUu9Cb/kKFDvoMfLsg1/gy/GZckN3RW00HIwNYHKwKKgCLgAwJKCHwAKRyXZOeWmLC8F7eWhubRerSNk55tY01mwO5RGLu/aluBPPpyvrRvGiuPTEmOeK1GOPaB9qEIKAKKQHUh4CohqKispLNqVWXX2GqJJJJwpi7mHkpMkuFpwIABJjsUqSqjpaEVIE7/0+OlpoHrO8XLxL4J0uWSGqwC8HFxfr80TzbuKZTb+iTIgxp14CNqepkioAgoAu4j4Coh2Lhxo9fCRaR7tI1r9u7da/JPU7vAs7hRbGysjBkzxmSXssWNqHBI3mqySS1evFiGDx8upLjcvn27jB49Wrinpra5G/Nl/uZSrcAVLWNlQt8EGdKl9qjPPztRGnWAhuRvk5PlyjBHPdTUfaPjVgQUAUXAbQRcJQSeKRX5f0oT2xKMgZY/Jme1kxAMGjTIVDvkNzW8a2p7fEO+LH63lAzMHJxotALxNZfbBLwMz71VILPeyDcJkf40SRMWBQyk3qgIKAKKQBAIuEoIyD1NSUqKUJCz+YUXXjDlj63QdlaBsiShsrrRllB06NChnMkgLS1NKJOM+aCmtj8uyzOVBGl/viNZ+lwWPSYQf9eE2gnfmZcjB44Xy09uTpIRPWuPhsRfrPR6RUARUARChYCrhAA1/nPPPWfMBqjxR4wYYU7x1ocgUEJgyQMgUFxiw4YNMnbsWFP5qia2aY/nyNHTpf4Cj9+TIh1b1EK1gMfCvbqrUP6yKk/aNY2Vf05LlrpJkR02WRP3nY5ZEVAEFIHKEHCVEKxdu9b4BaAVQEOwcOFCGTJkiKkoRQuWEGByoJY1pSu3bdtmfrp06SKTJk3ySg7wPcjIyIioHfCLdVdIUXGpsPvVoAPSMPmr0oIRNcrqGczsba1lz8l6Miw9U27skFk9g9Beow6Bo+eSZXtGA9n2ZQPJzv+P9qlHi/PSq+VZ6dIsO+rmHMiE0ORSnldb7UXANUKAsMdBcOjQoaZmNM2aA4YNG2b+P1Afgq5du5r7d+3aJQj5zp07Gx8CiAclJfFTSE9Pj/hVnPzYRTl2tjTL4Cs/qyvxtddK4HWtqLj4k+dyJTlB5F/TU0y+BW2KQKAIfH6q2PimbN77n0qe3p7Vq32c/GJMkjSu5gyegc5T71ME3ELANUKAsMfmX69ePRMlAEF45plnpFevXtK3b1+5ePGipKSkyJYtW7xGIlC7+cUXXzS+AQh6Z5RBkyZNzPOoR02kAfWrLSFYuXKlQBisFsItYNx+znfn5cjHR0vNBAu/XUfIMqjt6wg8sjZP1uwoNDUOqHWgTREIBAFMUJCBzPMlckmjWLkmPU5u7BEvl39lniMh1urtBbJme6FJjlU/OUb+d3KydGiuJDQQvPWe6JoXFcoAACAASURBVEDANUIAHJgLli1bJrt37zY+BP3795dRo0YZ88GsWbNkwoQJ0rx5c3PNjh07JDEx0YQQ4hyInwH3Y2Yg34AzD4En1JAPyENVJoNIWaL/Wponm/aUmgYevjPZJBrS5h2Bw5nF8p15uXIhr0T+ODFZru2oWOle8Q+Bf72SL8s/KI3euaN/gtw3uOKqmocyi+WPS/OE37QFD9QxqcC1KQK1EQFXCUFFAGZmZsqiRYtkypQpkpqaWqtw/ter+bL8/dKP03duTJRbr06oVfMPZLIkaSJrIzkJyE2gTRHwFQEcU9EO0H47LkkG+ZgS+94ncwwpIOx35Y/rSpIGuvgKuV4XRQiEhRDs3LnTRAcMHjy4LOIgijCscCovvFMgT7yWb/5+/5BEub2fkgFf1v18bol8e26uUO/g+yOSZEwv/Tr7glttv+b/1ufLkvdKyfdf70o2tT/8ad+cnSP7jxWbTKG/u03NVf5gp9dGBwJhIQTRAZV/s9j6WZH8fFGuuWnG9YkydYCSAX8QRKuCdqV141j513Stc+APdrXxWpvcirnje4IPir+tuETklkcuysW8EpnUN0G+MbRiU4O/z9brFYGagIASghCsEo5MP1uUK4dOFsvInvHy45v1tBEIzCQr+uRosUy5LkHuHqQf50AwrA33vPJhoTy8Os9M9d4bEuWuawMn33sziuWBOTnmWT8dnSQ39fCfWNQGzHWO0YmAEoIQrOt/L8+T1z8plG6t4+ShO5KkTqI6KQUC82ufFMqfludJSmKM0RJQFVGbIuBE4P3PiuTXi3OloEiM8EaIB9tWby+Uv7+UJy0axsjfpqSY39oUgdqAgBICl1f52S0FMvvNfGmYEiMP3ZFsChZpCxyBX72QK+8cKDLpjElrrE0RsAgcPFksv34h1+T2wHkQJ0K32v+syJMNHxe6RjLcGpc+RxEIJQJKCFxE9639RfKbxaV+A78YmyTDuqm6MVh4PzhYJD9dWIppba/5ECyW0XR/YbEYH53th4pcJwPgBNn4/vzSKpw/H5MkwwPwSYgmvHUutQMBJQQurXPGmVK/AWoUqM3bJVC/egz2YezEGoboLq41+Wn/fCVfVnxQIN3bxBmiSHZLt9uitwvkqdfz5ZLGsfL3KcnSRDMZug2xPi/CEFBC4NKC/O7FPNm8tzAkpxWXhlhjH/Pp8WL54bOlp7V7BiXK5OtC8PWvsejUvoFDBCAEDevEGDJgsw+GAokfLMiVDz8vkrG9EuR7I9SxNRQY6zMjBwElBC6sxTObC2TexnyTe//PtydLk/rqhOQCrOUe8eLWAvl/6/IlIU7kkSkp0uUS9c1wG+Oa8DxMBJgKMBmEwyznDB/+r/FJMvAKNQPWhH2iYwwMASUEgeFWdpfTb+B/bk+Wvun+JUMJsvtadftvl+TKln1FJi/9Q7eHL4PhR0eKZNcXxWJ+HymWukkibZrESqtGMdKpVZyM0NC0sOzD09mlZrnPThQbLRHaonC0x9bly9KtBabOwaNTk03UizZFIBoRcI0QnD17Vh577DE5c+ZMOZx69uwpkydPLvu3nJwcWbJkiSlw5FnLgHspkERhI2ctA+6ZP3++qXFA3YORI0dKXFz1C97jZ0vkZwtz5cjpYpk2MEGmDwzPByoaN6Ivc3KaDr45NFEm9g2t6WD9R4Um7fTuL0vz3FfUBneJNwJKwyJ9WcXAr7Ge/5zSOa2Hq525WCI/mJ8rVE8MJxEJ1/y0H0XAIuAaIfCEtKSkRJYuXSpUMezdu3fZnzdu3Ch79+6VqVOnmmJGlEweN26cuY6CRRRFolqis9ohJY8PHjxoKh0uXrzYFEQqKCiQ7du3y+jRo8091dH+uCxP3thdaLQCaAe0hR4BazqomxQjj0wJTXU6yjAvfrdA3vv0P2VzG6TESP+OcXJT93g5m1MiCImsCyXy/DsFklcgplrefUMS5eYrVaUcil1gMxGmN4812qFwO/gRggghiY0RoyXo2rr6DyShwFmfWbsRCBkhQIhT1RDB36BBA4MyVQo56V955ZXmh0bRIyogUiJ53rx5pjripZdeKvn5+TJnzhyjESguLi5HCAYNGmTKH/O7ZcuW1bKC9gOFYxN509ObVQ8pqZbJV3On1nTQo22c8f52q53LKRHWFTJg29Bu8XLNZXEVhpAeOF4seKOTiIqG1gLthTb3EHh7f2nyIRJ8/c/tSSayoDqaLZwEMfzvie7tu+qYi/apCHhDIGSEYO3ataY/BLxtubm5Mnv2bBk4cKB0797d/PP69evN7z59+pSVSG7btq35N8wHPXr0kA4dOpQzGaSlpUlhYaEhC9XRODn+4vnS2PgfjkrSU2GYFwEbMrkJOKG7lZ0O88DCtwrKyuBSoppiVL6WqrYVGoFiwOVx8vsJKjDc2BbHvgrnpdBVoDUK3BgHzyCkmKiDU9klWnTLLVD1ORGFQEgIAaYANAGYAlq1ahU0IbDkgQdRNXHDhg0yduxYSU6u/KOLliIjI8NVwM/lxcvT77eRY9lJck3rMzKh6zFXn68P8w2BbV82lEW7SrVDt3fPkN6tzvp2o8dVrOcr+5vK1qMNzV9Skwvkhvan5dq2WX4/b92nabLuQJq57/ImF2Tm1Uf8fobeUB6BZ3ZcIh8dry/D0jPlxg6Z1Q7P2583kmW7m5t98mDfw9IwuVQzFA0Nbavzex0Nc9I5+IdASAjBe++9Z/wE7rrrrnLOf4FqCCwhwOSwatUq6datm2zbts38dOnSRSZNmlQlOfAPloqvfmhlnnCaxESAqQCTgbbqQYCkMajraRt+WdfvQeD/MffNAuMUSrv16gSjFWjWIPA1tbZmnqcV8/xeknI32ORDQ7vGyy9vCZ8TYVWjJhsp0UXjr0mQB4apeagqvPTvNQcB1wkBEQH4AgwbNsyo+p0tUB+Crl27msfs2rVLOPV37tzZ+BCMHz9eVq9ebcwK6enpIUed0CNCkGgaYhhyuH3q4A/L8uTN3aWntH9N9y0/AdEh+Akse7+UTHRqFStTrks0ToNutPcPFpnoE9r3bkqUsb1DGw3hxpgj7RnWBHNVu1J7fSgyEQY6552fF8kPF5Su7z+mJZsiZtoUgWhAwHVC8MknnxhhPX36dElIKP0Q4hR48eJFSUlJkS1btpiQQ/6enZ39tSgDfAMQ9M4ogyZNmgjahTVr1phIg6ysrDJCsHLlSoEwdOrUKaTrcTiz1H549mKJhhiGFGn/H26dvbjzW8MSjV8BXv+ejaQ2OP+9/kmRXMwvMX+mVO7UAYmS6HJwACQFskLTMrr+ranTH2PBA3WkZWrgGhtnzyV5uZJ/5HMpOHJY8o8clrr9B0hSx8C+G/96Nd+EpIY7BNI/JPVqRcA/BFwlBGgACCNEpe8MNSRHwaxZs2TChAkmooDogx07dnwtDwG+BwsXLjT5Bpx5CDynRD+EKIbTZPCnFXny2seFgmf7I5OTJcadb5R/q6VXV4jAqm2F8ujLpQKYxDG928fK4M7xci63RPZ8WWxyCXye+Z98AtddHie39Ukw9RFC1QhJfPK1Uo3Sb8YlyQ2dXWYdoRp4NT531hv5JtKD9u/pKdLZhYyUhacy5dya5XJu7XLhv50tsW07qT90hDS8daLE1vHd7ESFxe/MyxGSJf3qliQZ0lXXthq3jXbtEgKuEoKKxpSZmWnCC6dMmSKpqakuDT18j3l5Z6H8dU2ekO7g4TuSBTWmtshDgNM/a4XKvqKG9oBcAj1DSAScfVs7eKO6MfLwnckmvbU27wg4NT3fvjFRxl0dvKnl9DNPlxGBuEaNJblTV4lLbSTxac3k/IaXpODLo2YwEIOGt06ShmNu83l5XninQJ54LV8ubxkr/5qWIvH6WfAZO70wMhEICyHYuXOniQ4YPHiwxNSwo/XJcyXy4NwcE2qkWcoicxN7jorT25Z9hbJlb5FJN9u+Way0aRJj0g03TAm/aueXz+fKu58WydXt4+Qvd2o4ordd9JPncoWEUDQ3sn7mfbZfTs36P7n43lsSExdvNACp4yZJfPPyeUsubH5DTs19QvIPHzR9N546UxpPm+nTRi8pEaMlQPs0c3Ci3Nk/eALjU8d6kSIQIgTCQghCNPawPPZva/Nk7Y5SU8Ff70zWU0BYUI+uToil/8ULucZkoZEH5df29IUS+cmzuWX5H9xISX1u7Qo5Nfv/pOjsGanTp780ufubktTxigo3FVqCjN/+OCBSYH1F6qfEyKNTkqVdU9UARdfbW7tmo4SgkvV+c0+h/GFpniTEi/z3hGS5+jLVCdau18O92W4/XCRoCvILRX4+NkmGd1Ob88dfFMkja/MNGWjeMMaE8A0Isppg1vPPyKmn/59ZuIajx0nT7/3M50X8fOadAZECW2MBPwL8CbQpAjUVASUEFaxcdm6J3D8rRwhRwxP93hs03rimbvJIGfdLOwvlf9fkifoTiOAEiv09J79E+lwWZ8hA27TgTtdn1yyTk4/+xW/Vv3N/fPH9+yT3413mn1o99KjUubpfldvn4Mli+f78XOGbUd3ZFKscrF6gCFSCgBKCCsD5x8v5snJbgXEg/NPEZElS86C+SC4gMPvNfHl2S0Gt9SeAADzxWoGs2lYaSeCWCSV70+ty7A+/CIoM2OW1moKkyzvLJX/9t0/RByTIIlFW68alJZIhfdoUgZqGgBICLyv2zoEi+dULuSZ87Te3JknfDmoqqGkbO5LHa1XMZEb8zo21R/OEiQAywG8E5jeGJrpiOsnd87Fk/PpHxmfAH6fAivZI0bmzcuQbU6Qw86Q0uHmcNPu+b2YH8pR8+HmRiY4gSkKbIlDTEFBC4LFixcUiM57IkaNZxTJ1QILMuF5f7Jq2qSN9vCS3+tmiXNl/rNioykmBG+3NaSIg2gIy4EYIZmHmCcn49Y8l79N9ktKzl1zyv6X+A8G2vP175OiPviXFOTmS9sAPTYRCVW3rZ0Xy80WlGQxJtUzKZW2KQE1CQAmBx2oVFossea9AyGr323FJUjdJVX++bujiC9mSd2CfxDdrIfFpTSXmq0yVvt5fm67jJAkpwMnwjxOT5VqX0iZHGoahMhHYeWb85kdy4Z0tktC6rVw65wVXp5+9+XU59vtfSExcnLTEn+CqPlU+//EN+SYtdtP6MfLwXcnStklwfhFVdqgXKAIuIqCEoAIwCYdqrHbASrfaxQ/eNQSA01n+gX0mHayzEfOd0LSZ1L1ukNQbPFzimzR1cevW/EdhR3/05XxTTOmh26MvZG3n4SKZ9ab7JgK78if/+bCcXbVUYlPqSMs//q/RELjdMp/4p5xZ8pwkpXeUVg//W+IalFbFrKz96Nlc2XG4yJA8yJ42RaCmIOA6IaBmAQWHSEZEIiKKHDkbxY+WLFli6hkkJibK8OHDZcCAASZh0ZkzZ+TZZ581dQycqYu5h3LKpDTm2pEjR5arolhTwI6GcRYez5Dzb26QCxtfk9y9n5SbEhqB5C7dpeBYhnCds8XWbyD1bxhukr6QKU5bKQL/fjXfFFkihTKkwO2aCtWFs7MegZsmAjufrEXPyKlZpeaB5r/4vdQfclNIplqcmyNf/vhBs9cb3HyrNPv+z6vsp6hY5La/X5TsPK17UiVYekFEIeAqIbCVDtu0aSNDhgwxxYw828aNG01p5KlTpwq1C6h9MG7cOGnXrp2pTxAbGytjxowpV9yICocHDx40hY0WL15sSERBQYFs375dRo8ebe7RFloE8j87IGdXvSjn178kxbmldtLY5GST+IUCMRAB5wmtJD9PCjK+lNxPdsn5dWslZ9cOc09Shysk7ZvfC8lpLrQIhObpCA/szmTpi4Y4drQC8zYVCBUBaaHwwzn/2ity/KHfmeeTdKjRXTNCszhfPfXi1rfly1/+wPxfsx//WhrcNLrK/khCdfeTOeY6NzIvVtmhXqAIuICAq4SA8sQUHKJmQVzc1z3zAy1/TLVEJyEYNGiQqXbI75Yty6cidQETfYQDgYIvv5CzK180PyUFpYV6kq/oInWvHyL1Bw39WirYisC7sOVNyVq8wMR4xyQkGlLQcOx4xVpEPjtRbPwJKJQz6sp4+dGompncxqkV6No6VmYMTJRe7d2N0Mn9aKd8+esfCf4qDUbdIs1+UBpqGOp2avbjkrVwrsQ3TpNWf/2XJLZtX2WXezOK5YE5SgqqBEoviBgEXCUEnPA59R85csSUO7722mvl5ptvLiMHlDCePXu2DBw4ULp3725AWL9+vfndp0+fsoqIbdu2Nf+G+aBHjx7SoUOHciaDtLQ0oUwy5gNtoUGg8NTJMiJQnH3edFK33wCjNuV3IA2P7VNP/cvYfWmc7DjhaRNTSZOKmrQ7+ifIfYNrTnSLp1aA8ROdk+AuFzBhgJzU8w8ekDq9r5GW//2IxMSHx5O/pKhIvvzJg0bThU9My/8qTYBUVfvgYJH8dGGpRq1/xziZcl2idGqlGs2qcNO/Vw8CrhICBDiEwGoI5syZI/369SsrhRwoIbDkAYgokrRhwwYZO3asJCerw47b28ZbqdhgiYDnGM+uXion//Gw+efU226XtG+VqmNre5vzZr4s2FKasOd3tyXJ9Z3CI+wCxf3EuRITkfPie6VjvrxFrCECocrbcez3P5fszW9IwiVtpNWfHjG/w9lydn4gR3/8oOmyyX3flkaTpvjU/ZZ9mFHy5dPjxcZHZOqARJP9VJsiEGkIuE4IONFbAf76668L9v/JkyebeQdLCDA5rFq1Srp162ZME/x06dJFJk2a5JUc0HdGRnnntkhbgEgZT+y5s5Lw3hZJfG+z8N+0ws7dJf+a66Sgc6k2x82WsH2r1Hl+rnlkfr+BknPrHW4+vsY+a9GuVrLtywZm/D+67qA0r1eqNYikVlwSI5sON5JNhxrLubxS0jLw0tNyY4dMSYovDslQk19aLklvrhOJiZELdz8ghZd3CUk/VT2UMTAWiYuXC/d9VwrbpVd1i/l7TmGcrDuQJpsPlzrUpje+KP3bZEn35ueZkistpqBAkl9eIcUpdSRv2Ci/n4n5tVWrVn7fpzdEDwKuEoJFixaZDXX99dcbhCAEx48flzvuKP3YB+pD0LVrV3M/PgoI+c6dOxsfgvHjx5uIBkhIerpvL2b0LJ07MyFU8Pyra+Tcq2uk6PQp81BCBHGcqtO7rzudVPAUqtKd+PtD5q+N7pgmTe59IKT91ZSHo2JG1UybdX+KtAsyx7+b897wcaHRCuzLKBX8fdPjZGK/BLnqUpftA45Bn3tphZx4pHSfNP3OT6rd9+T4//xWzr/+amkipIf/LeKHU7NTW8B8KMl9fac4ow2iVHegjfLNp55+TC68s9k8wo2MjYGORe+ruQi4Sgj27Nkja9askWnTppkT+zPPPGNMBldddZXxKSDqYMuWLSbkcPr06ZKdnf21KAN8AxD0hB4uX75cZsyYIU2aNDHaBZ5NpEFWVlYZIVi5cqVAGDp16lRzVyHMIyeUKmf7+6ZWPESgJL/UWbDByFukwYjRJmIgXC1702ty7A+/NN01uedb0ujO6eHqOqL7+X/r8uXFrQWSVj9G/nJncrWSguKSUh+H1z4plHcPlBIVChFRh2Bkz9CaNXJ2bpMvf/UDKcnLk9QJd0naN75b7etWePKEfPnz70r+54fMfmXf+tMogrR6e6G8/kmhHDj+H40KPgYQA6qq+pMDBRKQ+X+PCg7A+FQ0+8lvpf6QG/0Zkl6rCBgEXCUEJSUlsnnzZlm3bp1x+uvfv7+MGjXKCP5Zs2bJhAkTpHnz5rJs2TLZsWPH1/IQ4H+wcOFCk2/AmYfAc63QNODAWJXJQNe4FIGSvFzJ3fOJiaXO2/uJ5Hy4XYrOZJXBU3/wjdLwlomS3DV8RMC5Njk73pejP/m2+aem3/6RGYs2MXbnZzYVmMRFt/dLEGofhLORvvv1j4sMETicWSq4sIFP7JtgyEC9ZJd03RVMygjeX/3QOBH648gXDowQwhm/+bHpiqRIgTrabtwDMSgSftsGxj3bxknPS+OkX4c4ad+0Ys1B1gsL5NRT/y5dm8s6SPMf/UooyqRNEQgEAVcJQUUDyMzMFMwJOBumpqYGMk69pwoEEPCFJ45L4cnjUnDimPnN/3NqyNu/92t3k0WwTq8+Um/ADVLnmmurHV/Sz5KGltacE86N/ttAq30SIRiAM5Svd/s4GdEjXgZ2infdg98OPeNMiUnbzc/mfYUmtTKtcb0YGdIlXoZ1i5eOLQJXbfsDUcbvfioX3tooie07GCfC+KbN/Lk95NeeXjBbTs97UhLbpUvLPzwsCS0vCbhPNAVoDN7aVySfnyrvh0H642vS40zmw8uax0r95BiT3yPrubly4d0tps96NwwzIZixdeoGPAa9UREICyEgayHRAWQuJCOhtsAQoApbwRdHpODo55L/xefl/huVamUtsd1lJn9AUqcuktK1pyS2jzyfi/OvvSrHH/qtmUaL3/3ZkBVtIus/KpTH1uXLuZySUuFcN8acHAd3jZde7YK33e8+WiwfHCoSivN8dKTUJGBb19ZxMqRLnEma1CAlfO/uib/9Sc69vMrkuYAMJF5addx/dewVG/mQcmVvueSvj7kyhN1fFpvUx4RzkuDJkjIeHldSJBMynpUb9i+Q2OIikdg4kVtnGJ+B1LoxEhu+JXJlrvqQyEIgLIQgsqZcM0ZTnJ1dpuLP3bvbqPrJDVBRi61bT+KbNpf4Zs0loVnzsv/m35I7dZGYpJoRonl29TI5+Y/SGO9Wf/mn1Ol1Tc1YsBCPEiGxbGuBUJr7Ql4pMaC1TI2R4d3jpXnDWGneIEaaN4yRZg1jJd7jEJ9XKHLqfLFkZpfIqfMlknm+xNivIQFUX3Q2SAaJhSADfS4LnnD4C42tH8B9bZ9eGLFkgPEVZZ2Woz9+wPgT1Bs0VFr8+k/+TrfS68lkiYMpmSzPv7NFrtw+X9qfLU0ZvqtJX1l76RT5rGFpxEVygph9kFonRh6ZUjPed1fB0ocFjYASgqAhdO8B2Eyz31wv2Ztel7x9u6Wk8D92RXqJSUqSxNZtJeGStpLQuk25//al6Ip7Iw3tk5x20bZPPhuR2ozQIlDx0yEDm/YWydv7Cg05oDqnt9akXik5yMkXI/zP55YX+s57KENMvYEebUuJQDg1AZ5jz3z8H3LmxYXmnyOdDNix5+3dLUe+fbf53yZ3f0Ma3VX63241TH+8E2dXLDaPjGnQSLKGT5ednW4zWS6PnSmRk+dLyogi/gdKCNxCv3Y9RwlBBKx3zo4P5Pwb6yT7jfUmJatt2CSTLv9PnYCk9MsjYLThGQKFayhgQ7ts+XpBA6KtPAKQgc17CwWVP0mCTpwr/U0KZM+WkhgjkATzU7/0d3rzWGNy4L8joR37468ke+MGM5TWjz4pyV17RMKwfBqDLZXMxZc88rikdL/Sp/uquggSABmAFNDqDxthCEdim0u93noKDVB2iUkSpU0R8BcBJQT+Iubi9ZQPpkYAjlO2pVzVR+r2u844/OGsVJvb8b/8l5xf/7KBoMO6d2ozFH7NHaJwEoJwtrhM+EMIIrUVnz8nJx79SxkZaPHbh6TewMGROtwKx3Vm6SIT/mcIzd+fkORuPQOew8Vt78mZ5xcIv2l1ru4rDceMl7rXluZ40aYIhAIBJQShQLWKZ1KgBSJAchMa1QLrXne9CV2qTVoAX6DHPkssenyzFtLu2eW+3KLX1CAEULeffOxvkrv7IzPqZj/8pTQYObYGzaD8UHmvT/7rr+YfW/7xb4bc+9MuvL1Zsje/JudfXWtuQ9NAEbB6Nwz35zF6rSIQEAJKCAKCLbCb8j7dJ2eXLzbe07TEtu3Myw7z9yfbWWC919y7Dk+fYMInOXFx8tIWHQhkv7FOTv77b1J09owktLpE0u77jtSNgsgSzB6YP2h4/1MQLL5JWoWLlv/5QeM3dAHfoU/3lx4Sruhsvgu+lFqOjt2gs4gEBJQQhGkVzix5TohbxkeAUCpLBGJTUsI0gprdzaejrjfll0262P/9fzV7Mjp6yXpujpyaU0ruIAGQAUhBtDQnKYAMNBh1q+D4G5faSOIaNRYOBwj//K9+23nX7T/QpA4nWZg2RSDcCCghCDHiubs/ltMLZpk0wfbEABngw6DNPwQ+u2WIFJMCW0mBf8BF0NWUwM587G9y7pXVZe9D42kzI2iE7g0l9+MPjUOg00fI29P5FkAA6g2+UZI7l9Zt0aYIVAcCSghCiHrWwrlyev5sc7LFY7rJ9Psl5aqrQ9hj9D/60JRbpfD4MSUFNXCp8z7bL5n//pvk7NoRVSaCqpYCE2H+oc+ExGI4UIqUSGL65ZJ06WWS0OZSSWzTtsbkCalqrvr3mo2Aq4SAAkZPPfWUHD16tAwVihENGzas7P9zcnJkyZIlpsBRYmKiDB8+XAYMGGAyGJ45c0aeffZZU9jIWcuAe+bPn29qHHDtyJEjJS4u/AlTfF1qagWgFaCAEI1Kfo2n328Kj2gLHoEj35xmVK6cplr/c1bwD9QnhByB7M1vGDJAcq1oNBGEHEDtQBEIAwKuEoKzZ88agT558mRp2LCh1+Fv3LhR9u7dK1OnThWKGS1YsEDGjRsn7dq1MwWLYmNjZcyYMeWqHVLy+ODBg6bS4eLFiw2JKCgokO3bt8vo0aPNPZHSSKpCchUaOQTQCkRCrYBIwcetcXz58+8JYZsJLVpJi98/LEmXdXDr0eY5+Qc/ldw9HwtlZUkYVZhJnYgT5ifhkjaS0Kq1JLRoaaJCcBrT5h0BKmmemvuEnFn8rLlAy/LqTlEEIhcBVwnBF198YUoUI+zr1KnztVlTpZCT/pVXXml+aBQ9ogJi3759Zd68eaY64qWXXir5+fkyZ84coxEoLi4uRwgGDRpkyh/zu2XLlhGBLs6CEAEbQZB62x1GKxDrBYeIGHAUDCLzyX8ZQRObnCJpD/wg4HA17NpU1YsA8wAAIABJREFUXMTfI3fPR5K3+2OhRLSvjbDRhjffqsTAA7Cc7Vvl1NwnTSGehNZtJW3mg6ZqoTZFQBGITARcJQSHDx82J35O77m5udK1a1dT8jjlK096/m327NkycOBA6d69tNTu+vXrze8+ffqUlUhu27at+Te0DT169JAOHTqUMxmkpaWZ8sqQhUhoOA9lPvEPI1DiGqaamu31h2u1vnCszelnnpbT8582XeGfkTruduOvUVUq59yPdxkNw8Vt7wr/7dnQAqR062lKypr6EE1bmN8QvPwjn0vBkcOSf+SwnH/9FVNkigYxIHVtnT79wzH1iO4Dk9npeU+ZMdYfcpM0mfmAqa+hTRFQBCIXAVcJAT4AkIJOnToJ2gBO/JCC668vza4VKCGw5IFnUDVxw4YNMnbsWElOrryAB6aGjIyMkKKf+N4WSV7zosTk5Ulh+uWSe/NtUtSqTUj71IeXRyDxrTclaeM6iT2TVfaHopaXSNElbaWkXgOJycsVycs1v/mJ+/yQxOSXrw5Z1Kq1FLXrIIXt06WwXQcpqd/AN5gLCyVxx1ZJ2LFV4g+UlpnOHT5a8oaO9O3+KLsq7sghSX51tcTv3y0SFy+5I2+RvAFDomyW0TkdtK2tWrWKzsnprHxCwFVC4Nnjjh07hB9MCDgBBksIIBmrVq2Sbt26ybZt28xPly5dZNKkSVWSA5/Q8Oei4mJjIjiz7HlzV+q4SdLk/u+q46A/GLp4rS0Ac3HrW1Lw5X+cWivqIim9o6T07G2iFVJ69JLYesHXSiBLHZoi7ObEkze594GIrtTnIvzmUWdeXCSn5z5hzC0mqubeB1zL6e/2WPV5ioAi8HUEXCUER44ckYSEBGnRooXpyZMQBOpDgJaBtmvXLuHU37lzZ+NDMH78eFm9erUxK6Snhy/vPw5nmY8/Khe3bZXYunUl7f7vSoNRt+j+ihAE8GRnjfgpKSkRkj/FptQ16n7+O6ljZ1cIgLfpEmECKcjbt8dkp2uC+SjKk8yQWppCVBffL6030fDWSZI28wENpYuQ90GHoQj4ioCrhOCDDz6QrVu3yrRp00z/1mSArZ+QRHwJtmzZYkIOp0+fLtnZ2V+LMsA3AEFP6OHy5ctlxowZ0qRJE6NdwGGRSIOsrKwyQrBy5UpjlsBMEY5GgqET/3hYCk8cM6cg/AWSO3cLR9faRw1BgHhzSIHNR5/2ze9J6vg7a8jofR8m84QI2AgCKvA1unOG1B9eO80lviOnVyoCkYmAq4QADcDatWvl7bffNrPl5E5IIcJ81qxZxsGQiIJly5YZ7YFnHgLCEBcuXGjyDTjzEHhCRz+EKIbbZHB29TI5+Y+/mOGQYzzt2z8yHu7aFAFvCGQtnCenZv+f+VOjSVOkyX3fjhqgzq9ba8hAPv4YcXGSOnGypE6aInG++l5EDRI6EUUgehBwlRBUBEtmZqYJL5wyZYqkpqbWSPROzXlcsp6ba8ausdQ1cgmrZdDnXl0jJx/9s5QUFEj9YSOl2Q9+ITGJidUyFjc6zdu/V7Keny/Zb5ZGB9UbOERSJ02W5E6actcNfPUZikB1IhAWQrBz504THTB48GCTkbAmNRykTv79ITn/2qsSm1JH0h74oTQYMbomTUHHWs0IEN548u9/loLjGVKn1zXS9Ae/MEmNalIryPhSzq5YLGeXvyAlRUWCU2bqxClSf+hNNWkaOlZFQBGoBIGwEIKaugLEmR//839J3r7dxlscMlCnV5+aOh0ddzUigIPjiUf/bJL0JLZPl2bf/akp5xzprTj7vJxZXkoEKFNMfoeGt0w0WgE1l0X66un4FAH/EFBCUAFeeExT07z44gWTaKbpAz+UhNaaX8C/7aVXOxHACQ/zQfam1yW2bj1p+t2fmKQ9kdrOLl8sZ1YsloIvPheJjZXUWyZKw1snmrTN2hQBRSD6EFBC4GVN+RCefOxv5i/kqYcM1GS7b/Rt25o9IxxTcVClEatP8atIaRDgM0sWSvbGDaaOA42sm6m3TpSkyztHyjB1HIqAIhACBJQQeAH1xN8fknNrV0iTu78pje6aEQLY9ZG1HQGnk2rDMbdJ0+/+tFohKcnNlXPr1wpk2BIBkithHqjT+5pqHZt2rggoAuFBQAlBBTifX/+S8QrXpgiECgEy+5HgioazYZP7HpSkDleEqjuvzy08fkzOrVsr7PeCo6U1GfBtIKy2wYgxYR2LdqYIKALVi4ASgurFX3uv5QggiE/+82Gh4iIOe01mPhhw1UZ/oMRR9ty6l4R8AlTqpNXtN8CYyPitTRFQBGofAkoIat+a64wjDAGqLWY+9c+yqosNx443pbOrqtgYyDQuvLVRzm94xfgI2KZEIBAk9R5FIPoQUEIQfWuqM6qBCKAhOPXUv+TsqqVm9Ilt2xlnQzfKaBedPiXZm183uTQo1a1EoAZuEB2yIhAGBEJCCEgt/PzzzwvlkO+5555ylQhzcnJkyZIlpp6BZ+pirn/22WdNHQNn6mLumT9/vklpTF2EkSNHmuqJ2hSBaEPg7OqlkrVgthSeyjRTqzdomKROuEuSO3Xxa6pFZ7JM/gxCHLM3vyHkE6DFN06TejcMMz9ag8MvSPViRSDqEQgJIdizZ48R7NTX9iQEGzdulL1795qSyNQuWLBggal30K5dO1OfIDY2VsaMGVOuuBEVDg8ePGgKGy1evFiGDx8uBQUFsn37dhk9erS5R5siEC0IQAbOrVku59YuLyMGlGluMGKsyYVBQiCqNsZ89ZvMgXkH9knegb3mdz7//dn+MjhiEpNMQi3yaUAEQmGKiBbsdR6KQG1GwHVCcOHCBXnuueekVatWcvjw4XKEINDyx8XFxeUIwaBBg0y1Q35DOrQpAtGIgDdi4Os8kzp2kqTLO0lK156S0quPKcWsTRFQBBSByhBwnRCsX79e8vLypG3btrJp06ZyhICqh7Nnz5aBAwdK9+7dzbi4ntanT5+yiojcS0PLQMXEDh06lDMZpKWlCWWSMR9oUwSiHYGSwkI5u3KJXED1n5srJXm5X/ud0v1KSeanczeBDCgBiPZdofNTBNxHwFVCkJGRIStWrJDJkyfLoUOHXCMEljwwfYokbdiwQcaOHVvON8F9aPSJioAioAgoAopA7UHANUKAOQBTQdeuXaVXr16ya9cu1wkBfaxatUq6desm27ZtMz9dunSRSZMmeSUH+B5AUrQpAoqAIqAIVI4A5ldMvdpqLwKuEYIvvvhCnnrqKSEiwNlSU1PlwQcflIYNG0qgPgSQDBokAyHfuXNn40Mwfvx4Wb16tTErpKen195V1JkrAoqAIqAIKAJBIuAaIfAch1NDQHjhxYsXJSUlRbZs2WJCDqdPny7Z2dlfizLANwBBT+jh8uXLZcaMGdKkSRPB/2DNmjUm0iArK6uMEKxcudJoJTp16hQkFHq7IqAIKAKKgCJQexEICyHAyXDWrFkyYcIEad68uSxbtkx27NjxtTwEhCEuXLjQ5Btw5iHwXB40DYQoVmUyqL3LqjNXBBQBRUARUAT8QyBkhMA5jMzMTFm0aJFMmTJFMCFoUwQUAUVAEVAEFIHIQiAshGDnzp0mOmDw4MESExMTWQjoaBQBRUARUAQUAUVAwkIIFGdFQBFQBBQBRUARiGwElBBE9vro6BQBRUARUAQUgbAgoIQgLDBrJ4qAIqAIKAKKQGQjoIQgstdHR6cIKAKKgCKgCIQFASUEYYFZO1EEFAFFQBFQBCIbASUEkb0+OjpFQBFQBBQBRSAsCCghCAvM2okioAgoAoqAIhDZCCghiOz10dEpAoqAIqAIKAJhQcBVQnDmzBlT8ZA6BNQvGD58uAwYMKBcMiKKHy1ZssTUM/C8hvufffZZc78zdTH3zJ8/36Q05nkjR46UuLi4sACknSgCioAioAgoArUBAdcIAfUFEObNmjUzRIDMhJCD2267Tdq2bVuG5caNG2Xv3r0ydepUoXbBggULZNy4cdKuXTtTnyA2NlbGjBlTrrgRFQ4PHjxoChstXrzYPL+goEC2b98uo0ePNvdoUwQUAUVAEVAEFIHAEXCVEBw6dEioqV2nTh1TnXD27NkycOBA6d69uxlhoOWPi4uLyxGCQYMGmWqH/KY/bYqAIqAIKAKKgCIQHAKuEQLPYaDep3wxZY4pX0zzRhLWr19v/tanT5+yiohWo4DGoUePHtKhQ4dyJoO0tDShTDLmA22KgCKgCCgCioAiEDwCrhMC7P9PP/20Edjjx4+XXr16lfkQBEoIrIaB6WKK2LBhg4wdO1aSk5ODR0CfoAgoAoqAIqAIKAKhK250/PhxWbhwodxyyy3Svn37oDQETpPDqlWrpFu3brJt2zbz06VLF5k0aZJXcoDvQUZGhi6zIqAIKAKKQBUIYH5t1aqV4lSLEXBNQ4CT36effmocCPEhoKHyb968uQwbNsz8f6A+BF27djX379q1SxDynTt3Nj4EaCBWr15tzArp6em1eBl16oqAIqAIKAKKQHAIuEoI5s2bJ5deeqkMHTrUqPafeeYZo9pHWF+8eFFSUlJky5YtJuQQ34Ls7OyvRRlYUwOmB3wQZsyYYXwQMDesWbPGRBpkZWWVEYKVK1cKhKFTp07BIaF3KwKKgCKgCCgCtRgB1wgBGEICFi1aZEIGk5KSyvIQEF44a9YsmTBhgtEYLFu2THbs2PG1PARch5kBh0RnHgLP9UHTQIhiVSaDWryuOnVFQBFQBBQBRcAvBFwlBBX1nJmZaYjClClTJDU11a8B6sWKgCKgCCgCioAiEHoEwkIIdu7cabQHgwcPLpe1MPTT0x4UAUVAEVAEFAFFwBcEwkIIfBmIXqMIKAKKgCKgCCgC1YeAEoLqw157VgQUAUVAEVAEIgYBJQRelgKnyC+++EL69+8fchMHDpKvv/66SeDUuHHjkG+M06dPG2dMzDehLhBVUlIib7/9trRu3bpcPYtQTVKxdA/ZcGMZznfOPZT0SYpAdCGghMBjPQ8fPmzSJJNLYebMmdKgQYOQrbiNlvjoo49Mrobrr78+ZH3xYMjAnDlzTAjn3XffHdIkJJABMkpSzKpnz56myFVMTEzI5qdYugdtuLEM9ztHDpMPPvhArrjiCvPeJSQkuAeex5Py8vLktddek927d0u/fv3MTyiLsZELhvcuPj7eJIWzaeNDNkF9cFQhoITAsZx8mF544QWT+fD99983FRh79+4dkgW3H10ejibilVdekcmTJ5tcDaFokAHyRKAZILyTHBCjRo0KRVdiyQAVKslDsWLFCpNEKlQfJ8XSvWUMN5bhfOfYl+QtQUjzXr/88styySWXyK233uoegI4nkayN6Cpqr/AtIYka9Vd430PR9uzZI9SGgeTs379fDhw4IPfff78J4damCPiCgBKCr1CyH6bbb7/dqLc/+eQTeeedd0yZZrdPEM6PLoKSao4Iaz4WoUiw5CQDV155pcn2SC4IkkPVq1fPl33i8zVOMkCYKfUmyBnRokWLkBSjUix9XpoqLww3luF855j8mTNnTCI0G/5M/+vWrTP/H4q6KDz/1VdfNd8Qnk/uFZKyQfzdbrx3zI0077zjaAH5fxK5OcvPu92vPi+6EFBC8FVKZU7o1EiwLw+ZFXmhRo8e7bpqHf8EPg4jR44ss+Nv3bpV+IBAENxWrW/atMmYPlDd0/jwk1b66quvNrUg3Gx8dFGRMjer7UCNiemAD6/b5EqxdG/1woklezCc7xwooRmjJDsaAU7s+NIsXbrUvA/4uSCo3cyTAp6QYfY9/kGc3vEXQnjz3pGozU2NINoItHBoCDgEUGSO95E++K7YFPDu7Rh9UrQhoISgkhVdu3at+WuoVOvOrsnTQJbGO++8M2SqdWd/2FDRgtx1110hdy7MyckxGpCbbrqprNBVKF8kxdI9dMONZajfOYg42jGIKdlUbWp07O4IcDdJK4IfAvDGG28Ym36zZs1k2rRppm+IAloDN80V1kfowoULhuTgQ3DVVVcJpjuID5oKMsVqUwQqQqBWE4J9+/aZGgucnL2dyvF8xs7IixQsk8eeyMl54MCBZcWfnIvCxwOGf/nll7vit8Bp6L333pNBgwZ5PZVzckBLcMcdd7hCQPC54BR02WWXed1rnI7y8/NdIVeKZc3FMpzvHBvR275k/0CGjxw5YjSANN519igEOVDzQUXvHOp7zI88F6dCGoXaPvzww6DMB96wxPxIZli0Lzjy4j9A/88995zRHKj5QMlAZQjUWkLAR4FTK3UTUN3BpD1Jgb3m2muvDVq1jsMPxZ7atGljbPe2IqRzcfhI4QHN34NVrW/evFkoFc28UBd6Pg8CwimFU0uw0Q3nz5+XJ554wjgqcgLyRgqs3wLkKtjIDcWy1AekpmEZ7neusn2JGQuyb99FNASMD1NXoCa7yt45TIJO/wFO7JSFv+aaawKSUJVhySFn7ty5hgBwwOAbx/wgO+pgGBDcteamWksIUKO9+eabhrEvWbLEnFy9kQJs38eOHTORB4E21Hec/vFRIPyIao3eSAEnDEIeUSPi/RxoQ0XP6R/tAKeeRo0aeSUFloAgxBMTEwPtzoRwgScfuJdeesl8eDxJAR8wPlLXXXddUORKsRQjuGoiluF859jMle1L60DJKZ2936FDB/OOYEYIpFX1zvF33u2jR48awkGkAQI70FwgVWGJaQTSgamCwwemEBx7tSkCqiHwggAqOz4KeOTCoFGpeSMFnHp5gYNh1qjs8GbmA8ALysm8IlIA+cDOF+gphaliDkDTgM2eECs0Id5IAePiQ8Xfgmk4LaL5oPT19u3bBTuwN1Jw8uRJY1YI9CPIGBXL0pWqiViG850Do6r2JVoyTtPkBQjWJOjLO4c6H/s+2rpAzRL2PfUFS94VyCPfrlDmPgjm26H3RhYCtVZD4LkMlZECt5eMl7QyUuB2f3z0KiIFbvfFR7YyUuB2f4qle4iGG8twvnPh3pfhfOfYAeHE0r0dp0+KNASUEDhWJJwvVbg/vuH8QIX746tYuvdZCTeW4Xznwr0vw/nOKSlw7x2ozU+q1YQAmz02Q6fdkA8UqYRvvvnmgFTbqOnISIZvArHNzoaZAIc6qzLn44vNnSgH1O1uNkwF/Dgd+PhAMTZMF27XTfDEko8vdsyzZ88aX4ZgTCDecFEs3dktmM1YO6fZKNz7Mth3rjIkwrkvvWEZynfO2zseSizd2XH6lEhGoNYSAsKMli9fbmJ13RTGfBSw7xHeg13S2iYRjlu2bDF5BtwWxp4bDL8Achrg2EcEQajth6HCEjKBNz1zwBkLkoX9VbF055PCXgVfCOqYMWOMf0soW7TsS28YRTuWodwX+uzIQaBWEAKceTix2pM5cbrULCDPvucp3q2lwXuZsCY8+PkQEhdMzL+bmdDsWI8fP240DTgjIjwJN2zVqpXJeeDGyRxhTEQG0Q+e4ZKhxNKmQcYhkxoMOEkeOnQopFg617+wsNBEoLiJZWX7K5RYeuuX/ckpk1j8YBw9fXlnog1L5gNm9v0KJZbW1EHEEM67kDc0feHal76sr14THQjUCkJAQiBUac7wOhh9KD+CNksZ8ceEGBLvH4qTOt7N5DcgFSqhSHyoiE/Hs9gNMsA2BysEI5nQvIVLhgpLEhkROoVHPapX+ob0gK2bWJKgpmHDhkb7QAiac19AJsHRTSxZJ1LnYl7yrCURKiyZx86dO014Xf369c3Xy+25VfVJDFV/7AdyU6B5c2biCxWWvHNUDYWg2tTfoZobmJLfgCRE9Ed0AumJQ9lfVeuof49eBKKaEPChePvtt022MpIPwahD2fjA42GPYMEvABUsqUstKXAjDhghyXMRiHyYCK1C64A2oCrB7e/ceR7zsUKkMlLg77O9XU+FtsWLFxtzC6cg/ARYM+ZL+lc3cbT9Wy0EYZqYd9DicAoLVbNpnDGH8GEPVWEdz/GzloTWkiuCIlqhauBJTQ72TceOHY3AdJO8VTRuQl15/8aNG+caefPWF6SY6p2QDzSMbhHFiubF+05OkSFDhph9ibmMdwFNXag0jqHaG/rcyEcgqgmBtefjK0BcPFm7bOPFprllz0c4k3gETQDP5pRpq5y5RQrIvPb4448bh0c+tHx4OanwsbDZBt0kBXxgUYX26dNHWrZsaU7m3kiBW1jie0GjYhtaAQrR9OrVS4YOHWo+vBbHESNGmLSzVHILJqGS3QuYXGbNmmXW7L777iu3J8hDAe7M340GhhAbNB8kwoKoOjUSbmHpbaz4emBagoSgQWKvYA4iCZZb2jKIFfMjAx85NVgr60fjNpbOOUIeSf4Fnk2bNjV/chtLTuW8E2jkOKlTDMlmAA0FlowfwY95EwIJOeB7xb4HZxxBcRDWpgi4hUDUEgI+dAgQyhmTMhSbmzNZDiSB5lZxEex7CCcEMxkAeYk53VpSgA0eocZJPpgTEyYBPg6QAVu4hJMfdmCSLNH4ODF3tBT24xjMhgE/HCIRJERkeJICt7BkzRAelqTxQURQMy9LClCfvvvuuybFrFvV2+iXxrpxArv33nvLxoCGCXW0W0VvECp79+41xJE9wlydpMAtLJkPfYEXQovKluw71g6NT+/evQUixN7hvQik6I2n2hqBT4VQcugzP9vQivBuUFvDLSwhVvjpMAfeOQS0Z70MN7HE14L1Yh8iiMnrgWbOpgUPFkvP95PnccAAS74jaM/A1OLK9ywtLc1kPNSmCLiFQNQSApg8Ly0CmNM0H3pPUuAWiDyHREO8uPwgjIlewLkP2zekJNhsgM6xcvJibpzccbbDJu1JCtycm6fWwRspcKM/S2TQClRECoIhU84xWoGCgGJtECoILXK+W1KAEOCjG2xdCUvSIFUIxSuuuMKc8pgv62jVz4TI8cF3Uw2NYEGdDulBmPF85hhswS5IKfscDYDNuse/cXomkgbcaLyHqLyHDx/uemEd+sPhFMJKBAqpwXnnJk6c6ErBLs89DeFAEwgJsN8XJylw4x3gGawVxApNmbPSKtUYSX1OBUrIFxqKYDMsujVmfU50IBB1hIAYavsB58THadKe7vjQr1mzxpQ8DaZWgLelR/DTUAWTrx9bLR8QHLlg+fx/sA2BwWmL01w4SAF48RHiNE5zagYgBZAghCi2VDcENQISYQVmzlP6iRMn5Mknn5S+ffsaoeZGX5gnEGg8k7wTmCjYF1ZgYqdFUN99991Bm5UgHwhlNB44hlHoiY89anqbvCYjI8MINIRNsOp7W12POXXu3NkQYoQn2KKdoGF2shqlQPYle5F3CZu9JQSsH8KfvWG1HvwbJ2sKhLkR3sv+Zx9Cgm+44QbjD8G/oQnBVwgyhbkiUFU6a+V0WmX8PJM9x5wR1MwZE5L1B4H88I67sS8teeTdgszhSGtzifD/mGP4drFX3CCqgay93hO9CEQVIeADiIqZlxUVOi8SHyg+GqhJaTBrNzzwEcio9GDrfOz4wNoTH+pYwhn5cPGBD0Qd623LUazFWTzIkxQgOBHQbmkjOA1xguVDjpOfJylAELjpgc/zUUM7T+kIZcLx+EDiK4GjWrAN/wN7uoUAWMdCCCREBLstghos3fjoIkjYh5ycnWGnkADWij4QLvQbrFAhVz6ndPYfggqtBM6snJoR1PyduePQGIy6GXs2IaBoUVauXGmWBG1Vp06dzHvBu4cWBEwxb7nlPIlDH06mEB32BGYjSBYkirFg4uF3oIWDcNIFN56Pee755583BI79jw8SxAOfEk7u7H0OILz3wdYmYN8TSQABR/NH9Anz45vmRlXLYN8Zvb92IBBVhIAl4wXlpIBQwSs3PT3d1DpHbR/syctuCfrAgQkbPX2grucjwqkIFTSe8jQ+wm7ZuW3fnqYPT1IQrLoZ4cgHziap8UYK3NQM8HyEJWsEUYPIgSuhoqwjZI7TPDbwQEvFOl9lK/ypT3///feX2WQ5VePESFZFt9cMQkB1QmekC3uI0yamCvaoW40TJEQDAcZesKdYCHGgp+aKxmYTUlEJ1M4H7RjrxPrxLiBYIXKBVhG0fbMncXDllIx3PeQJjQtOtfRhSUGwOEKWeJfR4NBs1ASmCIgG68U7CNGHVLnRmBv+DhwuIFKUZoYEoAlQUuAGwvoMXxGo8YTAOk7ZF5mPhY3TRRVMQiDUpZz83FDb8+HjhMnJC4HPycCqfT0dxHxdBM/r8JjGNsiz+eht27bNnL4sofEkBZwiEOCBaAb4GGHaQGAgmPiIowrGPmnDJD1JgdUKBEs+rB2WExHqawQMGRY5udoPL4IbDQwkIdj+LM7etBDggICGeLhNCBAqZAREg4MKmLVlHzFXhKWbybF4D9ACQKxsQ8Dw78GUuYZY2KyRdrw8E9ww40DAEdaQHjQebmuOLJHDBMi7bPem26QA+z37A5MRjnxox3A85pti/TEwu7A/nfb9QN917mPfgyXOnfZbwjtnTZuQAubP9yZYDVIw49R7ox+BGk8IcNJC1YYdG+GB/ZkXyXrX83Kjcraq2WCW1Hq9W38B+rF2Ufsi028w9kQEBSdmIggQgqgnEVSeZIO52kyIpCgOtNmaA3zkwQjS4S1MklM642JubpzUGS/q0VdffdV8CK3KFTU0fhj33HOPa1kdmSOOZ6ibaZAr5sA8IVdoj/jI0zeq7WAdtegP1TIOb6jWOcFiUmK9mDOnaIQNp0Hs0cFqrtjjqLcxcSBc0FhhnrB7E0KAKtwZJufvfmFOPAOVPM9hv2DCgnQjnHnHIAOQPExlEPNgSoZ7G58lBeQ4cL7jCE9+SPbkb4PoMCdIKOtuHWh5F9BOQXT4vsycOdMkr6JxwEAw2wRP/vbpeT0knPcZ/BD+9At5RMuCJsKGSysZCBZpvb8qBGo0IbCnLNS82IKx9/FBQog6PxhVgeDL3/noYivlo4Og5qRivbVJpEOjb9SK9sPhy3MrugbygRYCNS8fQuuNbp21UA1M65byAAAHI0lEQVTzoULQuJEOGUGCwEc4Mx8nKQBbnOJQYTJ3tz5MCBErvCyBA0P+jXlbXIPB0Z7AUMl6qrbtBx9Bh4qd6IZghTP9QTIgqpALnofGBbKBgyKnTNaNjzw/wWLJPsHUgZaItYGw0Tdhrva9gHRBgqwaPFA8PUkBQvPpp582GgEIHKQObRae8BCCYLH0pv2DGPPeeZKCQOfEvoC4sN/QamDesXvSJnPib0SGuJ0h046Z7xg/HGYgNjjx2vfRasuC3SeB4qP31S4EajQh4AVFSPMh50OEPZ+TNSdqTkV8kK0zYTDLyocJsoFz1Le+9S0j8OnbGykIph/nvZxc6JPGCdaSAkwDCBI+iJzU3MgzQB82XzqCH/ulJQV8fLH/QoQQqME6T9EXp2aEBR851NDWmxq7MIINDQEnXGelxmBwrUy1zbw5iXnmHwimP/xLMDtYAYxgYS0hVm7a8Rk7/irscQQW3vwINdaJEyanThomFzfIFfuf9w3HXBr7hDWDkECE2SdoKTBNuEFSK9L+YeO3jqckkgqGgLNWmAPACGEM4YB88x2BdLNeOEpiVoM4BOOIafeUJTokF2LdMD2AHfuUdwFtJz4LrJkb/QWzl/Xe2oVAjSYEdqlQ4aFqQ3AisPhIIjQ5MQV7SrF9eNrRea4lBTalrlsCzPbpSQr42HPa42SNZsCt6AXbnycpQOWMPwM2afIrBHtKQWiwTqjv+QByisSvA1JAkhn6oD9yOBBW5VarSrWNqhgBg0c8AsazgJO/4yDfBWtlPdG5H5MLc4TEudFsSltbu4J977lfgjV9OMeJwxuCEhU2gsppPmDdICC0QGt2QJowP+DHgod9Vdo/SAH70rMWhL/YQnKIiqCxXpYIYF5irhw2wJVDBuTADT8kq0HieZasQq54PxgLfgw2csmt75e/uOj1tROBqCAEvLCoLm0yFF4iN+K5PbdERaTA6ZXv9jYK5Ufe21i9kQK35sQpC6xIUoOGA1U6p1lOYHzcMfVwWnMj1A/TA3Z61NqcVglHrUy1zbgQsm4IUbz88X4naQ8ChobmBZuzTTHtBqbWuZS9jp8Cze4XNElg60ZqZ56LCpv1s/4e3nwKgpkT6wWRIpGYLWAVDu0feLFWCGFwtOuFoIYkWuLBurlRPRTtAGYKQpMh3JAADjD4IAWbLCoY/PVeRQAEooIQMBFOltjcEQA4jLkhVLxtEW+kINRbKRpIgbNIC4KRjyCOaTaEC1LgVsNxDw9+PuaYVDiJ8cENlWrb27hJnMNpj5M7mhXGgYB2g3A4+7PJthBmFkOEDD9uaqzQEBA6ST/Wec+GalozgRvkA+0RpjhMRmAVau0fRBC/Ab4f+A5YLYEN2SSsF6fJYNcNAgXJQMPHs4kYQPtAU1Lg1puvzwkWgaghBMEC4c/9kAJYPrHPbhW9qap/Swr4MHkWxKnq3kD+bjUFeMsT5uWGxzje3CQWwvueUENs3zgyoqrH38OecgMZr72HDzx2YU56ZOjjY0vpa4QVJzLMLbRAVdv+jI2xIEgxjyCc3Qqb9ByDN1Lgzzh9vZZQPJv5EwdT/HTIFQFJsHkrfH1WRdd5CkeuC4f2j37YJ56kINj52PshiGgcIDr0g/bDaRpj3kQbYCpTM4FbqOtz/EVACYG/iFXj9XiU88FCtRiMI5WvU8AzHjUuERvB2mptn5z4CEuziaLQFBDHjh3aDYGJJoKTrM1bAPng2Zz0SHUbrU5akAKcI90M1/TcJ5BE/GUw9aD1gJxiQnAzj4K3EzOaiHBo/5ykwFkszNf3paLr0HpAAHimdTTFXwI/Bbf9ZYIdq95fuxFQQlCD1h9HLpy3SJQSjlMEdlWcuwKJ764IVp6HcxpaFggAgttWMnRrKfgAI7RwfkOLgxkJ+zfNTS9/t8br1nPQSIRjX9APJhicL0PVX3Wq0dn3EB63tH9o9zAfgZdNIc2aQwogCvybGym53dpH+pzai4ASgtq79tU2c0gB6ma0Dqie3dAMeJuMje/GPkwkA6pttz7y1QZeLeq4OkmB2zBXRArYm5iTQkWs3J6HPi+6EVBCEN3rW6tnh5oZTQGx5ZzC3Ki2V6sBrYbJW1KAD0goIofCOaWKSEE4x6B9KQKVIaCEQPeHIqAIRDQCZHbcuHFjULUYImWCNqcB6cYxlWlTBCIJASUEkbQaOhZFQBEohwBx+7YksdtFp6oLaubkdvGn6pqL9htdCCghiK711NkoAoqAIqAIKAIBIaCEICDY9CZFQBFQBBQBRSC6EFBCEF3rqbNRBBQBRUARUAQCQkAJQUCw6U2KgCKgCCgCikB0IaCEILrWU2ejCCgCioAioAgEhIASgoBg05sUAUVAEVAEFIHoQkAJQXStp85GEVAEFAFFQBEICAElBAHBpjcpAoqAIqAIKALRhYASguhaT52NIqAIKAKKgCIQEAL/H10GvfEYF/61AAAAAElFTkSuQmCC"/>
          <p:cNvSpPr>
            <a:spLocks noChangeAspect="1" noChangeArrowheads="1"/>
          </p:cNvSpPr>
          <p:nvPr/>
        </p:nvSpPr>
        <p:spPr bwMode="auto">
          <a:xfrm>
            <a:off x="155575" y="-38902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42864" y="5742667"/>
            <a:ext cx="9906000" cy="523220"/>
          </a:xfrm>
          <a:prstGeom prst="rect">
            <a:avLst/>
          </a:prstGeom>
          <a:noFill/>
        </p:spPr>
        <p:txBody>
          <a:bodyPr wrap="square" rtlCol="0">
            <a:spAutoFit/>
          </a:bodyPr>
          <a:lstStyle/>
          <a:p>
            <a:pPr algn="ctr"/>
            <a:r>
              <a:rPr lang="fr-FR" sz="1400" b="1" dirty="0" smtClean="0">
                <a:solidFill>
                  <a:srgbClr val="FF0000"/>
                </a:solidFill>
              </a:rPr>
              <a:t>Moyenne année 2018 : 6%</a:t>
            </a:r>
          </a:p>
          <a:p>
            <a:pPr algn="ctr"/>
            <a:r>
              <a:rPr lang="fr-FR" sz="1400" b="1" dirty="0" smtClean="0">
                <a:solidFill>
                  <a:srgbClr val="FF0000"/>
                </a:solidFill>
              </a:rPr>
              <a:t>France (tous secteurs) : 4,72 %</a:t>
            </a:r>
            <a:r>
              <a:rPr lang="fr-FR" sz="1400" b="1" dirty="0" smtClean="0"/>
              <a:t>*</a:t>
            </a:r>
            <a:r>
              <a:rPr lang="fr-FR" sz="1400" b="1" dirty="0" smtClean="0">
                <a:solidFill>
                  <a:srgbClr val="FF0000"/>
                </a:solidFill>
              </a:rPr>
              <a:t> </a:t>
            </a:r>
            <a:endParaRPr lang="fr-FR" sz="1400" b="1" dirty="0">
              <a:solidFill>
                <a:srgbClr val="FF0000"/>
              </a:solidFill>
            </a:endParaRPr>
          </a:p>
        </p:txBody>
      </p:sp>
      <p:sp>
        <p:nvSpPr>
          <p:cNvPr id="14" name="Espace réservé du contenu 1"/>
          <p:cNvSpPr>
            <a:spLocks noGrp="1"/>
          </p:cNvSpPr>
          <p:nvPr>
            <p:ph type="body" sz="quarter" idx="14"/>
          </p:nvPr>
        </p:nvSpPr>
        <p:spPr>
          <a:xfrm>
            <a:off x="0" y="6458662"/>
            <a:ext cx="6556743" cy="271747"/>
          </a:xfrm>
        </p:spPr>
        <p:txBody>
          <a:bodyPr/>
          <a:lstStyle/>
          <a:p>
            <a:r>
              <a:rPr lang="fr-FR" sz="1000" b="1" dirty="0" smtClean="0">
                <a:latin typeface="+mj-lt"/>
                <a:ea typeface="Roboto"/>
                <a:cs typeface="Roboto"/>
                <a:sym typeface="Roboto"/>
              </a:rPr>
              <a:t>*</a:t>
            </a:r>
            <a:r>
              <a:rPr lang="fr-FR" sz="1000" b="1" dirty="0" smtClean="0">
                <a:solidFill>
                  <a:srgbClr val="FF0000"/>
                </a:solidFill>
                <a:latin typeface="+mj-lt"/>
                <a:ea typeface="Roboto"/>
                <a:cs typeface="Roboto"/>
                <a:sym typeface="Roboto"/>
              </a:rPr>
              <a:t> </a:t>
            </a:r>
            <a:r>
              <a:rPr lang="fr-FR" sz="1000" dirty="0" smtClean="0">
                <a:latin typeface="+mj-lt"/>
                <a:ea typeface="Roboto"/>
                <a:cs typeface="Roboto"/>
                <a:sym typeface="Roboto"/>
              </a:rPr>
              <a:t>Baromètre de l’absentéisme 2018, AYMING</a:t>
            </a:r>
            <a:endParaRPr lang="fr-FR" sz="1000" dirty="0"/>
          </a:p>
        </p:txBody>
      </p:sp>
      <p:sp>
        <p:nvSpPr>
          <p:cNvPr id="2" name="AutoShape 2" descr="data:image/png;base64,iVBORw0KGgoAAAANSUhEUgAABEcAAAHzCAYAAADCRXNKAAAgAElEQVR4XuzdCXhU1fnH8Td7AiRh33d3ARfEpYoiooiIsosIiALu2lqt/Vut1taltlVba90FZFMQBGURBRRcWq27UhWrsu/7no0k/+d3wk2HYZJMkpnJTPK9z8ODJPeee+7n3KQ977znPXGFhYWFxoEAAggggAACCCCAAAIIIIAAAgjUUIE4giM1dOR5bAQQQAABBBBAAAEEEEAAAQQQcAIER3gR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BBtAoWFhfb222/bwoUL7eSTT7aBAwdaUlJStHWT/iBQKYHt27fb888/b3rfr7rqKmvatGml2uNiBBBAAAEEKitAcKSyglyPAAIIIFAugUWLFtmCBQtsxIgR1qlTJ1u9erW98MILNnjwYPfvYI/s7GwbN26c7dy502666SbLzMwM9tKoPm/lypXuuZo3b24jR460tLS04v6+8847zq5v3772s5/9LKqfI1o6t2bNGhs7dqy1bt3avXMKNPm/g9HS15rSDy8wUqdOHdOfdevW2ZVXXmktW7asKQQ8JwIIIIBAFAoQHInCQaFLCCCAgDd5C0aiZ8+edv755wdzalScU1ODI7t27bInn3zS6tata6NGjbLU1NTDxiM3N9fmzp1rW7duteHDh1utWrUOOedf//qXzZs3zy6//PJyBZKiYuADdGL9+vX23HPPWf369e2aa645JBAUqj5v3LjRBd+OPvpol4WTkJBQruDIjh077K233rKlS5daXl6eC660a9fOLrnkEmvSpMkh3SwoKLAvv/zStb9t2zaLi4uzxo0bW58+feyoo45y//Y/dI0CYsoWysjIsCFDhpT46Lr/559/bh988IFrX8GEkt6lUPiFY3wOHDhg8+fPtx9//LE4+Dd58mRr0KCBc0pOTi7uuhc4PeaYY2zYsGFlPlK0jJV/PxTgVOC3V69eLhjEgQACCCAQnQIER6JzXOgVAgjUcIFvvvnG/vOf/xQraNL8/fffu4nDkUce6SZ43tGxY0fr0KFDzIgFCo5MmjTJBQPatGkT9HPEWuZIMMGRoB++mpz4xhtv2JIlS9z7rKyO448/PiJPFmzmyNq1a10Wj941BTf0fiqQ8d///tcFt66++upD3lll9iiQoiymE044wbxgia6/7LLL7KSTTip+vt27d9vHH39sCnjt3bvXff3EE08sMQigbAv1ZfPmzS5opgCNgiPnnHNO2JZdVdX4eEjlCY5Ey1h5WTEKkCgg17ZtW1u2bJmtWrXKGjZs6IKACpByIIAAAghEnwDBkegbE3qEAAIIHCZQnSbWgYIj+uRYwREtfQj2IDgSrFR0nrd//35Xc0J/5+TkuInk0KFDA2ZXhPoJggmO5Ofn25QpU9zEVu+mb+BGQY1XX33VBTO8PiuT45lnnnGZAWPGjLHatWu7buvrek4FNLzsGO/d1YRZy6f07B9++KGVlCGRlZVlEyZMcEvQlCmmgEh8fHyoWQ5pryrHp7zBkWgaK2V+vf/++y5L6bTTTnOPoroqeudUR+jSSy+1rl27hnXsaBwBBBBAoGICBEcq5sZVCCCAQEQFggmOaOKkT61XrFhhSl1PT0+3M88885BPlksLKGjZgDI4vGU6Wh7wyiuvuAmbJodetorS4V988UVr1qyZS+n3rYnhi6IJwRdffOFS6NV/fdJ+6qmnukndu+++e0jNEf/gSHmfRfVKVItD9SV0tGrVygYNGnTYsocNGzbYzJkzXY0DGekT/rPPPtvOOuusQ7Jx1MZPP/1k+uRc5+po0aKF9e7d24444gj3b19LZT0oa0DZPZqoNWrUyNVQUaaBd54yDnwPfaLsuyRi06ZNNnv2bDd+akPLDDQWmoB7yzECTerl/MMPP7jlOMoq0L8DXeuN7wUXXGApKSluAqdx0aRdk+1u3bq56+VTlqOCGfL+7LPPXHBDbZxyyimuv2o7mOPbb79179tFF13ksjF0z+uvv9713ZtQvvzyyy44oWCDb+DMM923b59dd911ru6Mls542R1yUp9uvPHG4u/5Bh6CCY6U9jOn+2mJVL169YrHUNleEydONPn6L3NTIOWrr76y0aNHu3dCy2P0ruiZtJSmrAwJOetnUe3qT6DlOcGYl+ecssbH/2ddPy/6WdfPS0nvYGnPqUCUTDTW+rmUr5x9j5Iya6JprPQc+hnWu6xMEe8oa4zLMzaciwACCCAQHgGCI+FxpVUEEEAgpAJlBUe8QIY+te7SpYsLjCgwoU+mNWn1ai2UJziiCfq0adPc8h4VSzz22GPdpE6fYGsyqx0mtMSnpEPLBTTZ11IgBRT0tyYNe/bscZN/ryCr//XlfRY9owIuCl4oKKFP6jUR0aTz2muvLZ6g6Lzx48e722nJg6y+/vprFxCQmWek73t9UC0MnatlDzpXy5uUKaD6AZ6l0vlVh0ITOvVBz6cAksZAEySl0C9fvty2bNniAgqatJ977rluYt2+fXsXlPH6JiPdT4fup3G/8MIL7bzzznNfCzSp9/Uq7VovOKL7qW9alqFlHwqsKDPhuOOOc/1QcMLXUf/2XQrgZTEomKFsCmU+KDCgf+t5VEQ2UD0V33H2PunXOMlIQSsFyC6++GIXqPEOb4Leo0ePQwIO3kRTz6tx070VHFG7mpjr/ho79UXLG/S98gZHFPTROOo9UiDL9/CCIxpvvcdl1TFRjRD9LJT0zpc2cdbPnIKRek99g0ch/QXj11iw4+NdpkCbAiNy19Ih/Tx676+CRRo/BXSCDY4o8KqlS3ovFi9e7N4xBXr1M+M/FupDtIyV+jJ16lTTe+sFwvzfZQViVVuFAwEEEEAg+gQIjkTfmNAjBBBA4DCB0oIjmrAriKG17ipa6H1aqQmOAhmaOOrTdW2VWZ7giDqhCf2zzz7rJtP6RFeTYH0Kfvrpp1v//v1L/ATbW2KgSaMm1l42gDexVrAg0ESxIs+iCb3vBEyT43//+982a9Ysl6miybMmZpq0KECgCbOWMehQf1THQQVQPSPvmTXRV/aHt42u//IItalrdX99mq8JoCaFur8yTpQdo+vVBx0ljaGyHzR5l5UySbwirF7fNBH3JsX+wRF5eXUodI6Kf+rw+pqYmOiuVSDIC44oc8E348cruqkJppf1oGcL9Bze1+QrRy+Lxls2oP6ptoYCcqUd8tYSFGVO6J2Vgd4zLUXxzaZRXQ59XYEn1ffwxuK9995zk3GvTok36Za/AnkaO+8INCEPJnOktP5rWY0ybDS+3rOW1qZnX9KSitKCBt57o59f1RbSffQ1WSiTQhNt/8K9lf0VGuz46D4KYGjZkN4xjZ1XT8P7WVfwUIECBeOCDY54WUKhyLaI5FjJwwt0KsCowsn63afAlrKgNG76fajgDwcCCCCAQPQJEByJvjGhRwgggEC5giOlcWkipYmktyyhvMERta1PvbVkQ5/o6xNRTYTLKiqoyaAyAbRkxf9T0opOTMvzLMr00ORbhxcc8E3b912ioUmcPp3XxFwBCj2vJt6a6HmTf89YbSibQIEUTQIVmFBmgrYS9i2y6L9EqbTgiJaNKIg1YMCA4kCKdz89s3YxUSBCmTv+dt54atJ1ww03FPdBY6RghzJD9FwKGgTqk+7jtaHgmv9SAP9rPFcF4LyMCf8ghCbsCkiVduid1K47Wq6lLBz1V0E3ZcF4E2ld731dQTkveOVlUuiZvbH1JtFaVqM2fZedhDo44k1+NcH1zZIJJjhS0s5SpQUBvO8pEKZx1DupQISCeAp8Kujgv+VzZX+FBjs+uo9XSyNQUMzL/PEysyIdHIn0WHnuynpRMNYrtKuv62dG4+S/w1Flx4rrEUAAAQRCJ0BwJHSWtIQAAgiETaCsZTWaRGoioImKlq5oAukdSnWvTHBEk2dN3lVTQJkI/rtuBHro0iaKZQVHQvEsakPBGWWoeJNqTfT16a2eQan/+sRf6fpeNoJvAET1IUo6PE9laSg4oswOBUeU3eAd5QmOBLNts5dlE8jO2yFFQRBl9Gipifrmu6OR+lVWcCSY5/Amt3onSjpK23FF1ygYpUwD1S3R2GjZig4vSOQtA/MCHN7XteRGhSy1Na+ySbRLkxeECSa4UN5lNYGez9uJRFlZvku2vCCBlk0Fyogqyd67RzD9V2DEd3ccBb6UHaUsnpIyUgLVu1EQz/999X3W8o6PAoYKBihgqt1zfA/v95aWOCnY6G2rHKjwbKDgZWUyR6pirPTsynZ66aWXXOBKy85U/0gBVS1f09I1ZRuVVKcpbP8DQsMIIIAAAkEJEBwJiomTEEAAgaoVKCs44tWd0KeTP/vZz1zRR02WlQWhyVNlgiN6cn1yr+KZqrGgtsr6P/eVCY6E4lnU50CTLS0BmDNnjguaaHKpQIkyFzTx9ibpuk4TGS2V8XYc8R19BR1Ua0WT1VAFRxTgUB0SpeIHOpQdoEltSQVZFbhSJoaWyHg1N7Scx7dAaiiDI8pe8Oqb+Pe3pLoQ3nnqq9xOPvnk4iVPpQVNvGwVBZ9U50bvh5a0eNk0ujaY4EJlgyOa9OpnQBkb/lv4BhscqciymmCeLVDGjPqkII7edd8MBtW10bIy/6BgRcanrB2j/H9vaXmJf/0X776hDI5U1VjJe/r06S7DTsEg3/oo3u811RxRYedIFNWt2v/V4u4IIIBA7AkQHIm9MaPHCCBQAwVKC454k0dNdny3EPUmbJVdVuPVxNAuFPo/9JdcckmZW1FWNDgSqmfRJEUTWWXRBPpEW9/XRE11QTRpUVBJWQyqrVLS8hv/1668S5RKGsOyMml871vWucoY0ifWKmKpT/M1aVYQQe9GKIMjJW05W9aPprdMRnUgSjr0jvkv0dCyLo2TxlI7Mmkpk/7bq7URTAChMsERr36GMh9UR0JLnPyP0samMgVZg6lHosCZb62WssahpO9XZHxKyxzx39UnEsGRqhwr/0wZBaK8w9saWT+j3nKwio4T1yGAAAIIhEeA4Eh4XGkVAQQQCKlAacERFTzUMgV9Gqzilr6HJpWaiFY0c8S30KY+7dTONZqYKpBQUpaD7u/VHNH2sLou2Al+qJ7Fv+aIsj2U2q5MEGVheJ/a6vmUSfLPf/7TFfJUwUuZKaCkWim+O6eEKzjyySefuE+bTzvttEMyKQK9QP4TcH1CrswAjYWyerzDK8arpVZecCgUwRGvUKe26/VdEhPsy+4V6lX/lH3jv/RHE1sFdfSJu28BVi/bRNk1n376qcv28a1lE87giPqkgsfKJtKSCC3JCnR4W/mqMK8ydnwP/618/a8vrf/eu6yJtsbSN2urMstOAj1DRcYnmmqOVPVYeb+n9fOoLCff7BwFU5U1o/HUFtNeplqwPzuchwACCCAQfgGCI+E35g4IIIBApQVKC47o09mnn37aTTQ1YfVqX2jSPHHiRLd8xAuOqCMqFKiaGt5OH/qaJqszZsywzz77zE3stKREh7IQxo4d63ZXUAaCtvBVm6r3MGTIkMMmt96DeruMqN3y7FZTnmfxMjcC7VajrUW1zMTbrUbZLyrQeuDAgUP6431Sruf2lml4E05lJejTeG8HGJ2r7ZE1gdTWuvoEuCLLajQp0nh4290q2PTcc8+5HVt8d4CRpcZQGRNa9qOAhH9wxKu/ocwX3x1o1DdtW6xlRL41V5RN418UtDwZMN6ygc8//9ztzqPdbbS8SIc+Gdd2tQpgaGeVQIecX3nlFQsUNNP5Xr+1PEg1PVQTRodXB0PP69Xe8C2WG67giPdzoZ+XsmrteO+u+qd3XnU2dPjvchRoSVpp/fd2CFL2iWqsqCaLgnv6udY7rq8Hs0NQML+EKjI+3m41+r2jYroqFuuNmWoV+e5Wo98LTz31VPHvKi9A4NUH0c+A7++q0grt+j9PNIyV97Ok99R/WY2Cfvrd6QWx/QODwYwP5yCAAAIIhFeA4Eh4fWkdAQQQCIlAacERTZ5UmPGjjz5yExNNGnW+AhuaRCkg4FskUgUu9X/S9Um0ll1oMqcAgyYoOrzJs1eIVe3oU1B90u9NjjVZ1KfonTt3LvH5vDX23n10ojIAVIhTk+BAhSvL8yy+wRE9gzIn9ImtJqOaVKn2he8k1bc/6rfOVbBDz66tX72dR9QHLUtRcU0FMFRbQ9txKvNCFl6tDFmUJzji7bIiA1kqg0WZKfp0WX1T9ogO3yKOmlCpfoz6pmCNf3BEfdVuNgsXLnRBMe0Kosm36sxoCYO3S4gmYqHIHFH/9J7ouVV7Q8UmlcUh86+//tr1338rXe8FKSnw4f8ClTRB1/bIS5YscUU/y5NBUdHdajS+yvhQpoqyRVRMM9ChwKEXDPKK43pjoR1m5KJsgdKCK2VlgHhLRRSc1Luj5V+h3q2mMuOjYKR2eNLvH/286Gdebvo95L/Ntve7SkFHvT/6OdbPhP72LR4tay9rRgFE/a7S0ijVVAoUGImWsdLPmQLQ3s+yfrcoyKk6JPpZD1SvJiT/I0EjCCCAAAKVFiA4UmlCGkAAAQTCL1BWQVZN5FQ/Q8tB9Am+Jmfdu3d3wQwtG/HNFvAyIDSZUbv6P+ya4CobRJ/qa8KurAAv+0I7oPTv3794KYomZdotRNf5Bh/8FXQfBVHefPNNN6HWxEeZHJpM6j6BgiNqI9hn8YIjukZLd/QpuoIXOjTpGjRo0CHbZqo/moSpP8pMUNBIk0xNfH0Ll+p671wZqdaK/q26DproKbCiYEx5Mi48G32Krh1zZKhJroJOXl0CfQKvJT2qk+L17cwzzywOoKiNQHUtlEGg4Iom5lr24vVVhR/1x/uEOlTBEfVDz67gkTJI9L7pXdDEVfVoFJQKdOi5lIWk5/bfBtj3fC/rSF/zXbrjXS8T/6Va4cgcCbTTS6Dn8v/Z0jsvGwWMFJxUEEBLgDS5L6kIZ1nBEc9cASIFjxTIULBMWST+725FfxtVZnwC/bwo+NirVy+3VM33uRUc1XMoeKLn0O8qbfmtAJCWt/lmjuhZtFxJgQ8FShTsU5DJ/4i2sdLPsn4feTuHeb9jL7zwwhJ/Pio6blyHAAIIIBA6AYIjobOkJQQQQAABBBBAAAEEEEAAAQQQiEEBgiMxOGh0GQEEEEAAAQQQQAABBBBAAAEEQidAcCR0lrSEAAIIIIAAAggggAACCCCAAAIxKEBwJAYHjS4jgAACCCCAAAIIIIAAAggggEDoBAiOhM6SlhBAAAEEEEAAAQQQQAABBBBAIAYFCI7E4KDRZQQQQAABBBBAAAEEEEAAAQQQCJ0AwZHQWdISAggggAACCCCAAAIIIIAAAgjEoADBkRgcNLqMAAIIIIAAAggggAACCCCAAAKhEyA4EjpLWkIAAQQQQAABBBBAAAEEEEAAgRgUIDgSg4NGlxFAAAEEEEAAAQQQQAABBBBAIHQCBEdCZ0lLCCCAAAIIIIAAAggggAACCCAQgwIER2Jw0OgyAggggAACCCCAAAIIIIAAAgiEToDgSOgsaQkBBBBAAAEEEEAAAQQQQAABBGJQgOBIDA4aXUYAAQQQQAABBBBAAAEEEEAAgdAJEBwJnSUtIYAAAggggAACCCCAAAIIIIBADAoQHInBQaPLCCCAAAIIIIAAAggggAACCCAQOgGCI6GzpCUEEEAAAQQQQAABBBBAAAEEEIhBAYIjMThodBkBBBBAAAEEEEAAAQQQQAABBEInQHAkdJa0hAACCCCAAAIIIIAAAggggAACMShAcCQGB40uI4AAAggggAACCCCAAAIIIIBA6AQIjoTOkpYQQAABBBBAAAEEEEAAAQQQQCAGBSIWHNm9e7d9+umn7k/v3r2tY8eOh3F9/vnnNmfOHLv66qutdevWxd8vLCy0Dz74wBYuXGi5ubnWoUMHGzRokKWlpVlWVpbNmDHDvvnmG0tOTrYLLrjAunbt6q5dvHixLViwwFq2bGkjRoywzMzMGBwiuowAAggggAACCCCAAALRJvDDDz/Ya6+9Zlu2bLHU1FQ799xzrVu3bpaQkGCrV6+2RYsW2RVXXOG+V9IxZcoUO+GEE6xTp05BP15Jbefk5Ni8efPcfKugoMBatWrl5kxNmjRxbWs+NmvWLPv+++/dv7t06WIXX3yxpaSkuH/r+jfeeMNdn5+f7+ZjQ4YMsQYNGrjn0Zxr9OjR7twnn3zSdu7ceUifNd/6+uuv7auvvjrsWdq2bev68sILLwS8rjzPHzQUJyJQToGIBEd27dplU6dOdT9g3333nQtg+P8A7Nmzx55//nnTufqh8w2OrF+/3l566SX3w9m0aVObPn261a1b1wVZ3nvvPfcDrh9G/cBPnjzZ+vfvb/Xr17eZM2fa4MGD3Q94YmKi+wUwe/Zs69mzp7ueAwEEEEAAAQQQQAABBBAor8CaNWvc/KRPnz523HHH2Y4dO9y/Tz75ZPdBbVUERxSo0VxKc6akpCT78MMPXaBi1KhRbi40ceJEN5c6//zz3eNqrqQPoXW+jldffdUFSAYMGOACOm+//babZ40ZM8YFgHyDI2PHjnXBDt85m6+h+uF/TqCvlded8xEIp0BEgiPeA2RnZ9u4cePs7LPPPiQ4oh/K+fPnm76/cuXKw37QPvnkE1u2bJkNHz7c4uLiXJaIMkmuvPJKmzZtmp100knujw4FYRQd7dy582HBEa8fXmZJOGFpGwEEEEAAAQQQQAABBKqngAIJmsMMHDjQzU90rFq1yv3RXGPt2rXFmSPKJNFc56OPPnJBCt8ME2WOKHNDQQh9WHzmmWe6bA5do8wMfV+Bltq1a7t7KYM+UODlwIEDLvihOZA3L1KG/ZIlS+y0005zbakPytBXWzr0NV1z2WWXuX8ruKP5VcOGDd2/9+3b5+Za+mBZmSgER6rnu8xT/U8gKoIj+gHXD+sll1zighv+UUilpG3atMmGDRvmeu79QtAvCP3C8A226FwdPXr0OGRZTa9evUzLdpRVokgqBwIIIIAAAggggAACCFR/gdc/yyv3Q/Y9peT5Ql5enr344ot26qmnFgci/G/gG8DQh7pagjNy5EiXmaFMdwVBTjnlFDeXUfa7vqdghNo977zzXLv6nj70Vda95jHKBFGG/datWwMu2dF93n//fTffOfrooy0+Pr64W/qeAjfefErf8J7jjDPOcOe+++67Lssk0DIg/2U1ZI6U+5XighgQqPLgiH4o9YOvH8pmzZodln4lw4oER7x0MV2vNXOqZaJfQFp7x4EAAggggAACCCCAAAI1Q2D8u7k2+Z/BB0iu7pZsw88qOTjinw2/dOlSmzRpksNUbQ0FGDZv3uzmMFqi8vLLL1v37t3t2GOPdecoK16Z8CoLoA+GfWuO6BoFP7TURZkfyirxzSJRJr2WpwSqZ6JMFrX75ptvuqwQZZGoDIGCHf7zKW/kvZon+rcCK8EGR/xrjnjP7QVWSlpWU9Z1NeON5CmjVaDKgyMff/yx/fTTTy6da+/evWEJjnz55ZduHWC9evVcvZL09HT3y6hFixYBx0U1TjZs2BCtY0a/EEAAAQQQQAABBBCIWQF9INq8efOI9T/UwRF98KpgiO/Sfj2MgiRegMELjqgmiTJFfDPjfc/T8hzf4Ii+p6KmyvBQtsnrr7/u6n0o8KGaiTfddFOJwRFfUGWjvPXWW7Z9+3aXlaIajGSOROyV40YxKlClwRHtPKMaJMuXLz+MT8ELr2hrRWqOKDqrQ1FTVW2+6KKL3N9aXqMlOkoNUySVAwEEEEAAAQQQQAABBKqvQKiDI5LSri779+8/pOZIoOCIMkdUt0NZ7UcccYRDLi1zRDttKqDRt29fGz9+vKsXogwQ1TDxan4EyhzxrS+i3WV0+GZvKFtfmfTKDMnIyCieJ2kupsCNdv0MVHNEmS1a1qODmiPV92eEJysSqNLgiP8g+P4Aa/mLfuHoB1XRUkVntfOMvu6/W43SxxQRVeaJt1tNu3btXPMqQqSqzEr10nVecOTHH3+0fv368R4ggAACCCCAAAIIIIBANRZQcGRPdvAPWL9OXKnLatSSsswVvNAHsqeffrqr36HAhuYt+pBX3/eWvpSn5siECRNcIOXII490HyJr7qL/Vr0RtXP99dcHzBzR/XWtMuWVraIai6pToj5cc801LiAS7G41mnPpenarCf6d4czqIRC1wZHGjRsX72zTsWNHF2GdO3euKdtEVZoV4UxLS3NFjbRft5bOKJCiyKYqRHtVo32HSecEs6ymegwtT4EAAggggAACCBioR+MAACAASURBVCCAAALhElAARNkUyupQXZBjjjnGFUNVIMK3IGtZu9WoGKqW0OiDYd/davQBsOYumv9oCY+WxQwdOtTtHBOo5oiu13xJ2/dq95pGjRq5DJSjjjrKEWipjeZN2hlHR5cuXdzOOKprokPzKmXaawmO7qFtelX7RJko/gVZ/WuH6HrfzP9ga474XxeusaJdBIIRiGhwJJgOeefoh1vRTS19KWn/7PK0x7kIIIAAAggggAACCCCAAAIIIIBAIIGoDY4oMqpMD6WFKdrKgQACCCCAAAIIIIAAAggggAACCIRDIGqDI+F4WNpEAAEEEEAAAQQQQAABBBBAAAEE/AUIjvBOIIAAAggggAACCCCAAAIIIIBAjRYgOFKjh5+HRwABBBBAAAEEEEAAAQQQQAABgiO8AwgggAACCCCAAAIIIIAAAgggUKMFCI7U6OHn4RFAAAEEEEAAAQQQQAABBBBAgOAI7wACCCCAAAIIIIAAAggggAACCNRoAYIjNXr4eXgEEEAAAQQQQAABBBBAAAEEECA4wjuAAAIIIIAAAggggAACCCCAAAI1WoDgSI0efh4eAQQQQAABBBBAAAEEEEAAAQQIjvAOIIAAAggggAACCCCAAAIIIIBAjRYgOFKjh5+HRwABBBBAAAEEEEAAAQQQQAABgiO8AwgggAACCCCAAAIIIIBAOQQWLVpkCxYscFckJibaMcccY/3797eMjAz3tcLCQvviiy9s/vz5tmvXLsvMzLS+fftahw4dLC4u7rDvN2rUyPr162dHHXVUOXrBqQggEEoBgiOh1KQtBBBAAAEEEEAAAQQQqPYCCo5s2rTJhg0bZjk5OaZ///TTTzZ69GirXbu2LV261N58800bOnSoNW/e3FasWGHTpk1z/27Xrp0tW7bM5syZc8j3p0+fbpdffrm1bdu22vvxgAhEowDBkWgcFfqEAAIIIIAAAggggAACUSvgGxxRJ/Py8uzFF1+0zp072wknnOD++6STTrJTTz21+BnmzZtnderUsa5du9qkSZPs2GOPtTPOOKP4+2pTWSYDBw6M2uemYwhUZwGCI9V5dHk2BBBAAAEEEEAAAQRquMCu2TPKLZB56aBSr/EPjuhkfW3r1q3Wu3dvGzdunA0YMMBat259WDt79+51wZNLL730kO8rm+Tdd9+1kSNHWmpqarn7zAUIIFA5AYIjlfPjagQQQAABBBBAAAEEEIhigW0vPms7powPuocNrrrO6g27ukLBES216dOnj40dO9YGDRoUMDii7JBA31+9erULsFxxxRUER4IeLU5EIHQCBEdCZ0lLCCCAAAIIIIAAAgggEGUCkQyOkDkSZYNPdxAohwDBkXJgcSoCCCCAAAIIIIAAAgjElkAkgiPB1hxJS0uzbt26uZoj7du3t3POOacYU1kjmzdvdkVataMNBwIIRFaA4EhkvbkbAggggAACCCCAAAIIRFBAwZGCPXuCvmNi/QblWlZT2m41WiKj3WqWL1/ObjVBjwAnIlA1AgRHqsaduyKAAAIIIIAAAggggECMCijLY8GCBa73iYmJ1qlTJ7v44ostIyPDfa2wsNC++OILmzt3rqkAa2ZmpvXt29c6dOjgskK878+fP9/tUNOoUSPr16+fHXXUUTEqQrcRiH0BgiOxP4Y8AQIIIIAAAggggAACCCCAAAIIVEKA4Egl8LgUAQQQQAABBBBAAAEEEEAAAQRiX4DgSOyPIU+AAAIIIIAAAggggAACCCCAAAKVECA4Ugk8LkUAAQQQQAABBBBAAAEEEEAAgdgXIDgS+2PIEyCAAAIIIIAAAggggAACCCCAQCUECI5UAo9LEUAAAQQQQAABBBBAAAEEEEAg9gUIjsT+GPIECCCAAAIIIIAAAggggAACCCBQCQGCI5XA41IEEEAAAQQQQAABBBBAAAEEEIh9AYIjsT+GPAECCCCAAAIIIIAAAggggAACCFRCgOBIJfC4FAEEEEAAAQQQQAABBBBAAAEEYl+A4EjsjyFPgAACCCCAAAIIIIAAAggggAAClRAgOFIJPC5FAAEEEEAAAQQQQAABBBBAAIHYFyA4EvtjyBMggAACCCCAAAIIIIAAAggggEAlBAiOVAKPSxFAAAEEEEAAAQQQQKBmCvzwww/2+uuv25YtWywtLc3OO+8869q1q8XHx4cEZOnSpfb111/bsGHDqqS97OxsGzdunJ199tnWqVOnKulDSG5ahY3oHXnttdfcO5KammrnnnuudevWzRISEmz16tW2aNEiu+KKK9z3SjqmTJliJ5xwQrnGoKS2CwsL7YsvvrC5c+fa3r17LTMz0y666CI7+eSTLS4uznbv3m2zZs2y77//3nWnS5cudvHFF1tKSor7d05Ojr3xxhv26aefWn5+vrVu3dqGDBliDRo0cM8zY8YMGz16tGtX/f7qq68OeawTTzzR/dv/6/pa27ZtbdSoUfbqq68GvC5UPwelvQ4ER6rwh4VbI4AAAggggAACCCCAQOwJrFmzxl566SXr06ePHXfccW7yO3HiRBcgOeWUU0LyQARHQsJYZY34vyM7duxw74wCEQqiVUVwRMGamTNnuoBbixYtbO3atTZt2jQbOHCgtWzZ0r3DTZs2tfPPP9+56VwFVBQA0aHAhQIkAwYMcAGdt99+2wVSxowZ434G/IMjTZo0KW7LfyB27dplY8eOtUGDBrkgi3coqFLadeEcUIIj4dSlbQQQQAABBBBAAAEEEKh2Apok6tN0BUe84+OPP3aTzf79+1tWVpabKH777bdWq1Ytd54mxZpYaoKsyacmhL4TRP33u+++6yaj9evXd9kC77//vssyWL58uZu8jhgxwurWres+tdcn+B9++KElJyfb4MGDrUOHDoc4q50PPvjA3nzzTUtKSrJjjjnGCgoKijNRvvnmGzfZ3b9/v5155pkuQ0D30qG+PPnkk7Zz50737549e7o+6/lefvll27p1q7uf7quMAz2TJtUyyM3NtQsuuMBlSegoqQ9e/xYuXOiuUXuaKJfV3ieffOIyH3yvUeZOoL7p676HJt7K7FGQwP+59e9AY6Ygh2+Gh4JWGhcvy0HtKUCgAINvho1s9Yz6up5Jx6pVq9wfBUfUX69dvUsaDwUj1A8F3PQeZWRkuAwMfV/32LNnzyFjpfHR9xVoqV27truXHEsKvOh9+fHHH2348OHFfdLXdB8FO+bPn29XX321a0uH2lfA5LLLLnP/1jhfeeWV1rBhQ/fvffv2ueCK3g+9WwRHqt2vOh4IAQQQQAABBBBAAAEEqotA7qoV5X6U5DbtSrxGk3ItNznrrLMCLnVQ4GL69Onuek1WN23aZFOnTnX/3axZs1KDI3PmzHGTTwVCNAnXBFv/btWqlftv3Vuf+iuIooCJJrnr1693k2oFTvSJu3d4y350vZY56BwvOKIJvya13pIITYC15OFnP/tZ8fX+y2o0UZ4wYYJ1797djj32WNeeJtS9evVyHgro6Bk1MddSkquuusq2b9/ulh4F6sOKFSvcEg49Q506dVwbp59+ujMtqT1v2YeWomgph0w0sVdwJ1Df+vXrd1hw5MCBA+65FWh48cUXXbbPSSedVOKYKWBUWnDEa893aUxeXp5r+9RTT3VtBzp8AxibN29274WCEBrrt956y9lprPXu6LlHjhzpghG+ffayLBSM+vzzz12wTMtaFLwKtGRnw4YNNn78eNevc845p3i5jPqnIJYCN77LV7znOOOMM1xQSe+dgkKBlgEFWlZD5ki5f/VwAQIIIIAAAggggAACCCAQHoGc77+znB+LaigEc6Qcc5ylHHlMiaeWVYtDQQRNYC+//HKXTaFDmQ46lH1RWuaIb40R/2U1mnwqIKFggv7W5FZBCmUnTJ482U3CfTMXFixY4IIpXnaLb3uLFy92k28FM3R8+eWXLnPBd2Ls/5z6vibfmqQrE0UTaWV9KHtEQYpA2TDLli0rsQ+aeCuw4GV3qL+agCuroiQj//a8NhQoCtQ3WflO5P2XbOieclCAp6QxUwZPacGRQPVA/O1kP2nSJGft1dZQQMRr97333nPBGm88FNxQXzUeCpT43kPX6PsK8ChDSVklCuB4WSR6ZmX+lFTPRMtf5s2b57Jnmjdv7pbIKGin8xXI86/t4dU8Ud+9jJlggyO+tUV0jZbfeEtoSltWU9p1wfwMV/QcltVUVI7rEEAAAQQQQAABBBBAIOoFQh0cKStzxP8TdAF5E09NfisaHNFkUhPVSy+91C118Ja8eAPgLX3x/u0fCPANjgQqlulN2r2Jr/8EX8+gYILvoSU+mvAq+BMoOKLJtG/2gG8ffIt7KsihQ89QWnDEvz2vLyX17aabbnJZM2WZqOis75IQ3zHT98obHFH2kIIhClj5Zo74LsnxDY4ouOTr5Bs40DP7Bkd8DX2LAitIpvHQM5cWHPEsZK5sk3feeccF3LwlP2SORP2vNDqIAAIIIIAAAggggAACCJRfINTBEfWgpJojCoxomYYyObT0w6vN4Js5ou9pGUSbNm0OqzlSWuaIJq++mSMKRhxxxBElgpSWOeL/vUCN+AdHlF2iP1q+49Um0XU6L9hMD9+J/WeffWaqH6LJeHp6ugv8KEBQWnDkv//9r7uflw3jZY6oHkegvvk/V2mZIwo4BRozBSbk5WWh+NccKWknGdWEUf0Q35ojJQVHlDnim+VTWuaIl+3St29ft0TmtNNOs86dO7saJl6Ap6TgiFdfxLc+jWfSrl0707IuLZvRUiUdCsBpiZNqwai2TaCaI1r2o/dZBzVHyv/7iSsQQAABBBBAAAEEEEAAgYgIKDhSmJcb9L3iUlNLXVajhrydSJTFoaUtygLwdqsprX6FlhQoo0A7hfTo0cNN6BU4UX0OTWj9gyP+NUd0by1j0VIL1RrRZF6BCn36r/tqeYR3+Nb08K85ou+98sorbmmG+qT7KpNDNT+8w8uQUb0Jtb1t2zY3Ub7wwgutY8eOpjZWrlzp6n2oSGugzBFlUHh1Rfz7oBoXKg6q4Ii2lZXL8ccfX2pwxGvPqzmiybyW4ii7I1DfVB/Fd2tlBQJ8a46oTon6reVIJdWJUeBGQQi5a9w0JlqK4xVkLSk44tX3UB/kqkCOAhta1qIAk77vZaSUp+aI1+cjjzzSPbOWBOm/FfiQ6fXXX19i5oi+r6K5CvQ0btzYLaPx3ls9R7C71chCS6vYrSboXyuciAACCCCAAAIIIIAAAghUTwEtaVDhUU12tSONMkaU9aDJeEk7n2jXEmWXKBCgGhOa1CoTQkGWQMERFcD0rvHdrUaBDNWN+PTTTx2uCqn27t37kIyO0nar0fe++OILF5hRkU8FSBSk0LIM3+Nf//qXzZ492wVENMn3feZGjRrZ0KFDXXZMSZkjKi5a0m41qpehgIRqmWiirj+acKuIamntlbRbTaC+ycz3UHBEgQ1tqxvsbjW6fsmSJa6+SmJiotv1R31XgEGBkpKCI7pOARBlUyirQ0EsXevtQuNbkLWs3WpK2mFHdjJUIEsBLGUXaUxUeDdQzRF9/aOPPjLVnNH7pvdWtWu6devm+ucVvFUmjo4uXbq4XYzUPx2+753a0nvjFfUNVJDVt3aIrlfRX2/ZTrA1R/yvC+dvE2qOhFOXthFAAAEEEEAAAQQQQAABBKJCwH9ZTVR0ik5EjQDBkagZCjqCAAIIIIAAAggggAACCCAQLgGCI+GSrR7tEhypHuPIUyCAAAIIIIAAAggggAACCCCAQAUFCI5UEI7LEEAAAQQQQAABBBBAAAEEEECgeggQHKke48hTIIAAAggggAACCCCAAAIIIIBABQUIjlQQjssQQAABBBBAAAEEEEAAAQQQQKB6CBAcqR7jyFMggAACCCCAAAIIIIAAAggggEAFBQiOVBCuOl+29/3Ftu+fSyy9Zx+r1fnU6vyoPBsCCCCAAAIIIIAAAggggAACRnCEl6BYoCAry9bdcZPlfP9t8ddSO3SyFn96wuJSUpFCAAEEEEAAAQQQQAABBBBAoFoKEByplsNasYfacM+vbN9HH1hy2yMss+9A2z5prOVv32Z1zulhTe95sGKNchUCCCCAAAIIIIAAAggggAACUS5AcCTKByhS3ds29inbMXWiJTZpam3GTnWZIgX799naX1xjuSuXW4NrbrZ6lw2PVHe4DwIIIIAAAggggAACCCCAAAIREyA4EjHq6L1R7sqfbPU1w1wHW/71WUvteGJxZ3NX/GRrbrzKrLDA2kx41QVPOBBAAAEEEEAAAQQQQAABBBCoTgIER6rTaFbwWTY9fJ/teftNq31GV2t2/yOHtbJz5lTb+vTfLOOiS63xbXdV8C5chgACCCCAAAIIIIAAAggggEB0CkQsOLJ792779NNP3Z/evXtbx44dnUh+fr7Nnz/fPvzwQ/ffxx13nPXv398yMjKKxQoLC+2DDz6whQsXWm5urnXo0MEGDRpkaWlplpWVZTNmzLBvvvnGkpOT7YILLrCuXbu6axcvXmwLFiywli1b2ogRIywzMzM6R6EKe3Vg21ZbNayvFebnW6snx1vK0ccd3pvCQlt11SA7sGkj2SNVOFbcGgEEEEAAAQQQQAABBBBAIDwCEQmO7Nq1y6ZOnWqtW7e27777zgUwOnXq5J7os88+s48++siuvPJKS01NtenTp1tKSooNHDiw+InXr19vL730kg0ZMsSaNm3qzqlbt64Lsrz33nv2/fffu+CHAjCTJ092wZX69evbzJkzbfDgwS4gk5iYaF26dLHZs2dbz5493fUcZlufesx2znrFLaXRkpqSjuLskd59rfEvfwMdAggggAACCCCAAAIIIIAAAtVGICLBEU8rOzvbxo0bZ2effXZxcOTf//631alTx2WD6Fi6dKl9/fXXNmxYUQ0MHZ988oktW7bMhg8fbnFxcS5LRJkkCqhMmzbNTjrpJPdHh4IwTZo0sc6dOx8WHPHa8zJLqs0oVvBBCnNzbcXAC60gO8ua3nW/1el+QYktqTjrissuNjuQR/ZIBb25DAEEEEAAAQQQQAABBBBAIDoFqjw44sui5TOvvvqqNW7c2M4555ziby1atMg2bdpUHDBZvXq16WvKLpkyZcohwRZ9XUePHj0OWVbTq1cv+/zzz11WSVJSUnSORoR7tXfJItv44G8tPjXN2r36lsUlJ5fagy1P/MV2zX7V6g0daQ1G3RDh3nI7BBBAAAEEEEAAAQQQQAABBMIjEFXBkS+//NL++c9/2lVXXWW1a9euVHDk/PPPL75etUzmzJljp5xyirVq1So8kjHY6oZ7fmX7PvrAMnpdYo1vv7vMJ8j58b+25oYrLbFRE2v70utlns8JCCCAAAIIIIAAAggggAACCMSCQNQER1atWlW8DEYFVH2PimSO+AZHFHTZsWOH1atXz9UrSU9PdzVKWrRoEXCMVONkw4YNsTB+Fe5jXFaWZfzhDrPCQtt37a12oP1RQbWV/pf7LH7bFtt7w+2W36Z9UNdwEgIIIIAAAggggAACnkCzZs2sefPmgCCAAAJRJRAVwZHt27e7gquXXHKJtWnT5jCgitQc6d69u2tn586dNm/ePLvooovc31peoyU6Wpqjgq419dg1e4ZteeIRS2zQ0Nq+PMcsLi4oiu2Tx9n2Cc9Z5iUDrNHPfx3UNZyEAAIIIIAAAggggAACCCCAQDQLVHlwRIGRSZMmWbdu3YqLqgpM9Uf279/vtufdsmWLO0c7z2hZjP9uNSrQOnLkSNu7d2/xbjXt2rVz7kuWLHE73LRt29Zd5wVHfvzxR+vXr180j01Y+7b2ltGWvewbqzt4mDW89pag75W3fq2tGjnI4uukW/tX3zKLjw/6Wk5EAAEEEEAAAQQQQAABBBBAIBoFqjw4oiUzCxYsOMRGW/pqJxp9XTvbdOzY0e1YM3fuXMvNzXU72wwaNMjS0tIsJyfHZs2aZVo6o0CKtgnWbjTa1cb/0DnBLKuJxoEKZZ8ObNlkK6/o65rU9r3axrc8x9qfj7Hs7/5jzR541GqfflZ5LuVcBBBAAAEEEEAAAQQQQAABBKJOIKLBkfI8vbJGJk6c6Ja+tG7dujyXcm4ZArvmzrQtj/+5KPtj1sJye+2c9YptfeoxS+/e05rc9YdyX88FCCCAAAIIIIAAAggggAACCESTQNQGR1SgVZkeffr0sYSEhGgyi/m+bLj3Dtv34fuW0fNia3zHPeV+nvxdO23FoF4WX6u2tX/97XJfzwUIIIAAAggggAACCCCAAAIIRJNA1AZHogmpOvWl8ECeLb/kPNPfTX/3sNXpem6FHs9bWtP84b9brVNOq1AbXIQAAggggAACCCCAAAIIIIBANAgQHImGUYhgH/Z/8pGtv+tWi0tMsvavLbK4lJQK3X3Hyy/atnHPWN3+l1nDG2+rUBtchAACCCCAAAIIIIAAAggggEA0CBAciYZRiGAftj79N9s5c6rVOuV0a/7w4xW+c+7yH231dcMtqXlLazNhRoXb4UIEEEAAAQQQQAABBBBAAAEEqlqA4EhVj0CE77/62mGWu+Ina3jdz63uoCsqdXfVHVH9kTYTXrWk5i0q1RYXI4AAAggggAACCCCAAAIIIFBVAgRHqkq+Cu5bsHePLe9/gbtz6+enWHLbIyrVi82PPWS758+2Rjffbpl9B1eqLS5GAAEEEEAAAQQQQAABBBBAoKoECI5UlXwV3Hfv4oW28aF7LCGzrrWb8Wale7D3vbdt4/13W+0zulqz+x+pdHs0gAACCCCAAAIIIIAAAggggEBVCBAcqQr1Krqnl+lR0S18/bvtMlEG9LT4lFRrp+KubLlcRSPLbRFAAAEEEEAAAQQQQAABBCojQHCkMnoxdu2qEQMsb+N6a3rX/Vane9Hymsoea268ynJ+WGYtHnva0jqdXNnmuB4BBBBAAAEEEEAAAQQQQACBiAsQHIk4edXc8MDmjbZyWD+zuDhrP2uhxdeuE5KObHvhSdsxbZLVHz7K6o+8NiRt0ggCCCCAAAIIIIAAAggggAACkRQgOBJJ7Sq81+4359jmRx+0lCOPtlZPTwxZT/Z//omt/79bLPX4Ttby8edD1i4NIYAAAggggAACCCCAAAIIIBApAYIjkZKu4vts+vMfbM/CN9z2vdrGN1RHYW6uLe9/vhXmHbD2r79t8WlpoWqadhBAAAEEEEAAAQQQQAABBBCIiADBkYgwV/1NVg7vZwc2bbTmDz5mtU47M6QdWnfHzZb15aduxxrtXMOBAAIIIIAAAggggAACCCCAQCwJEByJpdGqYF/zt2+zFUMuLqo3Mvsdi08NbXbHjpdetG3jn7G6A4daw+t/UcFechkCCCCAAAIIIIAAAggggAACVSNAcKRq3CN6Vy2n0bKa1OM6Wsu/vxDye2d/s9TW3nqNpbQ/ylo9Oynk7dMgAggggAACCCCAAAIIIIAAAuEUIDgSTt0oaVuFWFWQtd7Qq6zBqOtD3qvC/Hxbfml3U/2RdjMXWEJ6RsjvQYMIIIAAAggggAACCCCAAAIIhEuA4Ei4ZKOo3VUjB1re+nXW/E9PWK3Op4alZ+t/c6vt//Qja3rvH63O2d3Dcg8aRQABBBBAAAEEEEAAAQQQQCAcAgRHwqEaRW169UbiEhKs/ZwlFpeUFJbe7Zg60baNfcoy+w62RjffHpZ70CgCCCCAAAIIIIAAAggggAAC4RAgOBIO1Shqc+/ihbbxoXss7YSTrcWjT4etZ9nLvrG1t4y25LZHWOvnp4TtPjSMAAIIIIAAAggggAACCCCAQKgFCI6EWjTK2tvyj0dt1+vTrf7wUVZ/5LXh611hgS3v28MKsrKs3atvWUJGZvjuRcsIIIAAAggggAACCCCAAAIIhFCA4EgIMaOxqTXXX2k5P/3Xmj/8d6t1ymlh7eL6u261/Z9QdySsyDSOAAIIIIAAAggggAACCCAQcgGCIyEnjZ4GC/bvt+X9zncdOmLuEotLTg5r53ZMm2TbXnjSMvsNtkY3UXckrNg0jgACCCCAAAIIIIAAAgggEDIBgiMho4y+hvZ/9m9bf+cvLOWoY6zVUxPC3kGv7khK+6Os1bOTwn4/boAAAggggAACCCCAAAIIIIBAKAQIjoRCMUrb2D7hOds+eZzV7X+ZNbzxtrD3sjA/35Zf2t0K8w5Y+9cWWXytWmG/JzdAAAEEEEAAAQQQQAABBBBAoLICBEcqKxjF16+742bL+vJTa3rPg1bnnB4R6en6O39u+z/72Jrd/4jVPqNrRO7JTRBAAAEEEEAAAQQQQAABBBCojADBkcroRfO1hQX2U59zrTA319rNXGAJ6RkR6e32KeNt+4vPWr3LhluDa26OyD25CQIIIIAAAggggAACCCCAAAKVESA4Uhm9KL425/tvbc3NoyypeQtrM+HViPU0a+mXtu626y312A7W8omxEbsvN0IAAQQQQAABBBBAAAEEEECgogIERyoqF+XX7Zw51bY+/TdL73mxNbnjnoj11tUdufgcd7/2sxeHfYeciD0YN0IAAQQQQAABBBBAAAEEEKi2AgRHqunQbnzgbtv77tvW+La7LOOiSyP6lOtuu8Gyln5hLf7ypKWddEpE783NEEAAAQQQQAABBBBAAAEEECivAMGR8orFyPkrBvS0/D27rfXYqZbcum1Ee62aI6o9Uv/KMVZ/xJiI3pubIYAAAggggAACCCCAAAIIIFBeAYIj5RWLgfPz1q+zVSMHuiKsKsYa6UO71WjXmrSTT7UWf34i0rfnfggggAACCCCAAAIIIIAAAgiUS4DgSLm4YuPk3Qvm2ea/3G+1zzzHmv3+zxHvtHbI0U45cUmJdsTcJWZx8RHvAzdEAAEEEEAAAQQQQAABBBBAIFgBgiPBSsXQeZsfe8h2z59tDa/7hdUdNLRKer72ltGWvewbt2ONdq7hQAABBBBAAAEEEEAAAQQQQCBaBQiOTUWgWAAAIABJREFUROvIVKJfq66+zPLWrraWT4yz1GOPr0RLFb9063NP2M7pU6zBmJus3pARFW+IKxFAAAEEEEAAAQQQQAABBBAIswDBkTADR7p5FWFVMda45OSirXQTEiLdBXe/fR++bxvuvcNqn9HVmt3/SJX0gZsigAACCCCAAAIIIIAAAgggEIwAwZFglGLonL0fLLGNv7/T0k7qYi3+8o8q63nB/v22vO95Fl+rlrV//Z0q6wc3RgABBBBAAAEEEEAAAQQQQKAsAYIjZQnF2Pe3PvVX2zlrWlRso7v6missd+Vya/3sZEtuf2SMSdJdBBBAAAEEEEAAAQQQQACBmiJAcKSajfSa60ZYzvIfrMUjT1naiZ2r9Om2PP5n2zV3pjW65VeWeemgKu0LN0cAAQQQQAABBBBAAAEEEECgJAGCI9Xo3SjIyrLll3Z3dUZcvZHk5Cp9uj3vvGWb/vg7q9OthzX97YNV2hdujgACCCCAAAIIIIAAAggggADBkRrwDuz713u24Xe/trROJ1mLx56p8ic+sG2rrby8jyU2aGhtp86t8v7QAQQQQAABBBBAAAEEEEAAAQQCCZA5Uo3ei61P/812zpxq9YddbfWvui4qnmzVyIGWt36dtRn/iiW1bB0VfaITCCCAAAIIIIAAAggggAACCPgKEBypRu/DmhuutJwf/2vN//SE1ep8alQ82eZHH7Tdb86xxr/8jWX07hsVfaITCCCAAAIIIIAAAggggAACCBAcqYbvQMHePbZ8QE+Li4+PinojHvGehW/Ypj//wdJ7XGhN7vx9NZTnkRBAAAEEEEAAAQQQQAABBGJdgMyRWB/Bg/3f988ltuG+Oy21wwnW8m/PRc1TUXckaoaCjiCAAAIIIIAAAggggAACCJQgQHCkmrwaW/7xqO16fbrVHz7a6o+8JqqeatXw/pa3aYO1mfCqJTVvEVV9ozMIIIAAAggggAACCCCAAAIIEBypJu/A6jFDLXfVCmvx2NOW1unkqHqqzX+533YvmGeNb7vLMi66NKr6RmcQQAABBBBAAAEEEEAAAQQQIDhSDd6B/J07bMXgiywuKcnaz1licQkJUfVUexbMs01/ud/Se/SyJnfeF1V9ozMIIIAAAggggAACCCCAAAIIEBypBu/AnsULbNND91qtU0635g8/HnVPlL99m60YcrEl1G9g7abNi7r+0SEEEEAAAQQQQAABBBBAAIGaLUBwpBqMv7ddboMxN1m9ISOi8olWjRhgeRvXW5sJMyypecuo7COdQgABBBBAAAEEEEAAAQQQqJkCBEeqwbivGNTL8nfttFZPTbCUo46Jyifa/MgDtvutudb4l7+xjN59o7KPdAoBBBBAAAEEEEAAAQQQQKBmChAcifFxz1290laPvtzia9ex9q8titqn2fP2m7bp4fusTvcLrOld90dtP+kYAggggAACCCCAAAIIIIBAzRMgOBLjY75z5lTb+vTfLP28C63Jb34ftU9TXHckPcPazVwQtf2kYwgggAACCCCAAAIIIIAAAjVPgOBIjI/5+rt/afs//tCa/PpeS7+gd1Q/jTJclOnS+vkpltz2iKjuK51DAAEEEEAAAQQQQAABBBCoOQIER2J5rAsK7Kc+3awwL8/azXjTEjLrRvXTbHnyUdv12nRreONtVrf/ZVHdVzqHAAIIIIAAAggggAACCCBQcwQIjsTwWO//7GNbf+fPLeXIo63V0xOj/kn2/es92/C7X1vtM7pas/sfifr+0kEEEEAAAQQQQAABBBBAAIGaIUBwJIbHeetTj9nOWa9Y/WFXW/2rrov6JynIzrLll55n8Smp1u61RRaXkBD1faaDCCCAAAIIIIAAAggggAAC1V+A4EgMj/GqEQMsb+N6a/nEWEs9tkNMPMnaX1xj2d8utZZ/fdZSO54YE32mkwgggAACCCCAAAIIIIAAAtVbIGLBkd27d9unn37q/vTu3ds6duzoZAsLC+2DDz6whQsXWm5urnXo0MEGDRpkaWlpxfKlnZOVlWUzZsywb775xpKTk+2CCy6wrl27umsXL15sCxYssJYtW9qIESMsMzOz2oymt4Wv6oy0mz7fLC4uJp5t+4TnbPvkcVZ/+CirP/LamOgznUQAAQQQQAABBBBAAAEEEKjeAhEJjuzatcumTp1qrVu3tu+++84FMDp16uRk169fby+99JINGTLEmjZtatOnT7e6deu6AIp3lHbOe++9Z99//70LfigAM3nyZOvfv7/Vr1/fZs6caYMHD3YBmcTEROvSpYvNnj3bevbs6e4Ry8eOqRNt29inLL3nxdbkjnti5lGyln5h6267wVKPPd5aPjEuZvpNRxFAAAEEEEAAAQQQQAABBKqvQESCIx5fdna2jRs3zs4+++zi4Mgnn3xiy5Yts+HDh1tcXJzLAFEmydVXX+0yQXSUdM6VV15p06ZNs5NOOsn90aEgTJMmTaxz586HBUe8fniZJbE8rGtuvMpyflhmze77k9U+q1vsPEpBgS3v28MKcrKt/ayFFl+7Tuz0nZ4igAACCCCAAAIIIIAAAghUS4EqD44sWrTINm3aZMOGDXPAq1evNn3tiiuusNTUVPe1ks4ZOHCgTZky5ZBgi87V0aNHj0OW1fTq1cs+//xzl1WSlJQU04N5YPNGWzmsn8WlpFh7FTZNjK3n2fj7O23vB0usyW9+b+nnXRjTY0HnEUAAAQQQQAABBBBAAAEEYl+g2gZHzj///OLRyc/Ptzlz5tgpp5xirVq1ivlR2zl9im197gmrc+751vTuB2LueXbPn22bH3vI0s+/yJr83+9irv90GAEEEEAAAQQQQAABBBBAoHoJ1IjgyJdffmk7duywevXquZom6enprkZJixYtAo6mapxs2LAhake6zt8ftoT1a2z/sDGW1+nkqO1nSR2L27fXMu7/PyusXcd2//bhmCkmG3PQdBgBBBBAAAEEEIhCgWbNmlnz5s2jsGd0CQEEarJAlQdHwlVzpHv37m5cd+7cafPmzbOLLrrI/a3lNVrGo+U7vkVfY+UlyFu72lZdfZnFp6ZZu5kLLC5GlwituXmU5Xz/rbX82/OW2qGoOC8HAggggAACCCCAAAIIIIAAAlUhUOXBEWVpTJo0ye0qoyUv3m41Cmbs37/fFWXdsmVLwHMU3NBuNSriOnLkSNu7d2/xbjXt2rVznkuWLHG74LRt29a17QVHfvzxR+vXr19A833vveMKhcZnZFhCRqbF609araoYn8PuufXpv9nOmVMts09/a/SL/4uKPlWkE9snj7XtE563ekNHWoNRN1SkCa5BAAEEEEAAAQQQQAABBBBAICQCVR4cKSwsdLvRzJ0713Jzc61Dhw42aNAgt3ONt7NNx44dA56TlpZmOTk5NmvWLNPSGQVStE2wdqPR9f6HzglmWc2et+Za4YEDh1wel5R8MFDyv4BJQnpGRJeEFOzb6wqx6m9tg6vtcGP1yPnpv7bm+istqXlLazNhRqw+Bv1GAAEEEEAAAQQQQAABBBCoBgIRDY6Ux0tZIxMnTnRLX1q3bl2eSyt9bsHePZa/a6fl795tBXt2Wf7uXVaYk3N4u3FxpgCJMkuKMkwyLCE90+IObkFc6Y74NbB9wnO2ffI4S+1wgrX823Ohbj7i7SnQo513Wj31oqUcdWzE788NEUAAAQQQQAABBBBAAAEEEJBA1AZHVq1a5bJB+vTpYwkJCVU+WgXZWVawe7cLlBQFTHabgiiBDi3BKQqY+AROatWu1DPkbVhnq8cMtcLcXGvxyFOWdmLnSrUXDRdvefJR2/XadKs74HJreMOt0dAl+oAAAggggAACCCCAAAIIIFADBaI2OBILY1GYn28Fu4sySwr2HAycKMskP/+w7sclJhXXMPHqmLhlOfHxQT3quttusKylX1idc3pY03seDOqaaD8pa+mXtu626y2hfgNrN3VuRJcoRbsN/UMAAQQQQAABBBBAAAEEEIicAMGRMFi7ZTkKmCjTxFuWk50d8E7x6UU1TA5ZlpOScsi5u9+cY5sffdAViW0z/hVLqFc/DL2ugiYLC23F5X0sf/s2a/nXZy2144lV0AluiQACCCCAAAIIIIAAAgggUNMFCI5E6A0ozMkuWoqjTBNvWc6e3YEDJqlpxctylFmy7lc3WcH+fdb4trss46JLI9TjyNxmyz8etV2vT7fMfoOt0U23R+am3AUBBBBAAAEEEEAAAQQQQAABHwGCI1X5OhQUuAyTw5blHNwpp7Ag33bOeNny1q+1pGYtrOH1vyjeWlj1TFT81aKgHktlCLVUSEuGEus3tLZT57C0pjKYXIsAAggggAACCCCAAAIIIFAhAYIjFWIL70Xaqjd/1y7b/Mj9proccfEJVv/KMZZQt95hN46vk35YwCQuNTW8HQxl61paM6iXCxC1fPx5Sz2+Uyhbpy0EEEAAAQQQQAABBBBAAAEEyhQgOFImUdWcsPXZx13WiMXFuwKstU8/85BlOd7OOYF6F5eSerCOycHdctIzLT49vWoeJIi7bvn7n23XnJlWd9AV1vC6nwdxBacggAACCCCAAAIIIIAAAgggEDoBgiOhswxZS7tmz7AtTzzi2mt8xz2W0fPiwG0XFh4s/Ko6JgfrmWi3nLy8w8+PT3BbCxfvlKNthtMzLS4xMWT9rmhDWV98Yut+fYslNWlmbSbPqmgzXIcAAggggAACCCCAAAIIIIBAhQQIjlSILUwXFRba9okv2PYp48wKC63BqBus3tCR5b6Zird6mSUq/qr/1tcCHdoBp3innAxlmGRafFpaue9ZqQsKCmzF4ItcoKfVUxMs5ahjKtUcFyOAAAIIIIAAAggggAACCCBQHgGCI+XRCuO5Cl5svP9u2//pR+4udfsPsYY3/jJkd1Q2SdH2wodmmSgI43/EJae4LJN4b4vhdG01nBGyvgRqaPNjD9nu+bOt3hVXWYOrrw/rvWgcAQQQQAABBBBAAAEEEEAAAV8BgiNR8D7krlllG357m+WtX+eWuTQYc5PVHTg0Ij0LFDApzM09/N5x8YcETFzwRMtykpJC0s/9H//L1t99myW3bW+tn38pJG3SCAIIIIAAAggggAACCCCAAALBCBAcCUYpjOfs+/B92/THe60gK8sSGzaypvf+0VKP6xjGO5bddEHW/uJlOQV7tNXwbtMOOoGO+Fq1D2aYHKxnomU5tWqVfZMAZyy/tLtzaDPhVUtq3qJCbXARAiUJ5G1cbwV791rKkUeDhAACCCCAAAIIIIAAAggcIkBwpIpeCGWJbBv7pO197x3Xg1qnnGZN7n7AEtLDu3yloo9beOBA0ZIcLc3Zs9v9rT9WUHBYk3FJyYGX5cTFlXr7jQ/+1vYuWeQyZ+oNGVHRrnIdAk6gMCfHdkybZNnffGU5P3zvihZ7h37eMi8ZaLXP6oYWAggggAACCCCAAAIIIGAERyL8EuTv2mnbxj9ju+e95u6c2KixNRh9k6X3uDDCPQnN7YoCJbutqPBrUZZJYU52wMb/t1NOpsVr5xwty0lOLj5377tv28YH7rbU4ztZy8efD00HaaVGCmT/5yvb9Kffm7JFvCMhs64l1K1nuatWFH8tvUcva/zLO03bX3MggAACCCCAAAIIIIBAzRUgOBKhsdckbc+bc2zHjJdd8EA7wmgnmroDrzgkQBCh7oT1NoXZWUUBE5dlcnBZzt49Ae8Zn1areFmOMk5WXzvMnddu+nw3keVAoLwCW5993HbOeNldltyqjdUdPMzSTjjZklq0cl9TjZ/tLz5ne9972/07tcMJ1vyhv5qWiHEggAACCCCAAAIIIIBAzRQgOBLGcc/fvs32vLPA9r670LKXfVt8p8w+A6z+VdeaPsmuKUdhfv5hy3KUaaKv+x47X3vFclcud0selE3jsk3Si+qZWHx8TeHiOSsgcGD7Vlt/5y8sd8VP7ur6I6+1+sNHldjSvn++axvu+z/3/ZSjj7MWjz5l8akR3sa6As/JJQgggAACCCCAAAIIIBB6AYIjITLd/9nHlrdujR3YtsUObNpoeRvWWfa3S4tb1yfYtc/ubhk9Ly7+BDtEt47pZgr27ikq+OoyTHbZvvfesV1vznG71tTtd9khz+YFSYq3GdaynJSUmH5+Oh8aAf3srbvjZjuwZZOlHHWsNfn1ve4dKuvI+voLW/+bX5h2aKp12pnW/MHHyrqE7yOAAAIIIIAAAggggEA1FCA4EqJBXXl5HzuwbeshrSW3P9LqnHWu1el6rum/OcoW0Kf/K4f0cSe2fPwFK8zNKS4CG+hqfdIfn5H5vwKw2i2nTp2yb8QZ1UYg5/tvbf1dv3TvSUavS6zx7XeX69lUFHnj/Xe5azL7DbZGN91erus5GQEEEEAAAQQQQAABBGJfgOBIiMZw82MPuaUfqmuQ3LqtJbc7ghoGFbRde8toy172jTX97YNWp1uPolYKCop3yPF2y3HLcg4cOOwucQmJRQVftSRHgZP0DPd3XEJCBXvEZdEqsP/zT2zDvXe4Oj6qLdLw2lsq1NUdL79o28Y9465tdt/DVvuscyvUDhchgAACCCCAAAIIIIBAbAoQHInNcavWvfYmqunde1qTu/5Q6rMW7Nt7yLKcAi3Rydof8Jr4OukHAyZFgRO3W04qu5TE6sukOj7rfnWD27I346JLrfFtRdkfFT02/uE3tvf9xRZfq5a1HjvNEhs2qmhTXIcAAggggAACCCCAAAIxJkBwJMYGrCZ0N3flT7b6mmEWX7uOtZ+5oNyFWFU/4pCdctwWw7sC0mkL1+IaJgcDJvHp6TWBOaafMW/taltzy2hTzZo6555vTRVEi6tcwd6C7Cxbc80wt/1v2smnWos/PxHTRnQeAQQQQAABBBBAAAEEghcgOBK8FWdGUGDViAFuktr84b9brVNOq/ydCwuLAibaYniP/i7aYrgwL/fwtuMTXMDksGU5iYmV7wctVFogb9MGW/vzMabdoGqf1c2a3fvHcgfQSupEzo//tbU3X+12UVImijJSOBBAAAEEEEAAAQQQQKD6CxAcqf5jHJNPuPWpv9rOWdMs89KB1uiWO8L2DAX79xUHTLzgib4W6FAmS1HA5GDgRMVf09j6NWyDE6BhBUbW/fI6O7Bls6Wd1MWaP/x4yGvJ7Jg2yba98KQb2zYvzrCE+g0i+YjcCwEEEEAAAQQQQAABBKpAgOBIFaBzy7IFtMXquttvsMQGDa3t1LllXxDCMwrz8gIvyyksPOwucckphyzL8bYbDmF3aOqgwIGtW2zdrdeaAiQpRx9nLR59yrRbUTiOtbdeY9nfLHUFgVUYOBqO3DWrLOe7/1j+rp2WdmJnZ8CBAAIIIIAAAggggAACoREgOBIaR1oJg8Dy/he4mhItnxhnqcceH4Y7lK/JgMtycnMObyQu7n9LcpRlogwT7ZaTlFS+G3J2sYDeAy2lUYAgqWlza/mPcZaQWTdsQqppsurqy1z7zR541GqfflbY7lVWwwc2b7Stz/7dtOWw76HnV1ZV8Y5OZTXE9xFAAAEEEEAAAQQQQKBEAYIjvBxRK7D5kQds91tzrd7QkdZg1A1R2U/tjPO/Oia7izJO9u0N2Nf4WrWLthb2XZZTq1ZUPlc0dUrb9K6742bL/u4/llC3nrX8+wuW1KxF2Lvo7ZqU2KiJtRn/isWlpIT9nv430JbWG+6+rbigcO0zz3HPnvXVZ6b6KDqojRLxYeGGCCCAAAIIIIAAAtVQgOBINRzU6vJI+z583zbce4clt25rrcdOjZnHKjxwoKjgqyv8WhQwcbvlFBQc9gxxScmBl+XExcXM84a7o+vvutX2f/KRqwHS4q/PWsoRR4f7lsXtr752mOWu+MnqXTbcGlxzc8Tuqxvl/LDM1t56rWn3peT2R7rlPcmt2hT3Yc/bb9mmh39HgCSio8LNEEAAAQQQQAABBKqrAMGR6jqy1eC5NClc3v98NzlsM+FVS2oe/myBcLIV7FGgxG+3nJzsgLcs3iknI8Pi05Vtkmlxycnh7F5Utr3xoXts7+KFrm8tHnvG0jqdFNF+5nz/ra25eZS7Z+vnplhyuyMicn+3I89NV7v6IinHHG8tHn7c4uscvsX07vmzbfNjD1l8rVrWZtIs955wIIAAAggggAACCCCAQPkFCI6U34wrIiiw4b47bd8/l1jDa2+xuoOHRfDOkblVYXZ2UWaJT5aJ6msEOuLTah2yU44LoNSuHZmOVsFdNv3p97Zn0Xx352b3P2K1z+haBb0w2/rs47ZzxsuuAGqrJ8eHvQ8F2VkuMJK7eqULxrT82/Mu+FHSoewqZVnVHXC5Nbzh1rD3jxsggAACCCCAAAIIIFAdBQiOVMdRrUbPtGfhG7bpz3+w1I4nWsu/PluNnqzkRynMzz9sWY6W6ejr/kdcYtL/AiaqZ5JetM2wxcfHtJWyIZQVoaPp3Q9YnXPPr7LnKczJsVWjh9iBTRut0U23W2a/wWHti7eMKKlJs6LCs3XrlXq/vI3rbdWIAa4mSrtX5pcaSAlrx2t443nr17l6QylHHVPDJXh8BBBAAAEEEEAgNgUIjsTmuNWYXufv2W0rBvR0z9tu+vwyJ4rVGUYZJVqWU7CnqIaJ6pkoyyDQ4W0prOKvxctyqqCgaEXGwzdjpPGvfmsZF/apSDMhvSbri09s3a9vcXVPWo+dZomNGoe0fa+x7ZNesO0TX3BLqFr9Y3zQy3i87JGGN95mdfsX7bLDEV6BA9u22q7XZ9j+j/9lOT8VFcf1jtQOJ1jaCSdbvctHEqwK7zDQOgIIIIAAAgggEDIBgiMho6ShcAms+9WNlvXV5+zKEQBYWQ0uUOICJgd3y9mzO+BQxKem+S3LyQhYxyJc4xhMu5v++Dvb885b7tRo24XFC9poeY+W+YT6yP7PV7b2l9e5Zpve85DVOee8oG+x/+MPbf3dv7Tktu2t9fMvBX0dJ1ZMYOfMqbb16b8dcrECZtqRKnfViuKvK/tHW0FrXDgQQAABBBBAAAEEoluA4Eh0jw+9M7Ods6bZ1qf+6mpOhGNSWu2QCwoO1jHZXbQ852CWSeGBvMMeNS4h4eD2wplFf6dnuL/19UgeBfv324bf/dqyvvy0KDjw2wetTrcekexCmfdScdTVV19mymZqdt/DVvusc8u8JtgTlBW0+trhdmDLJqt3+ZXWYPSNwV5afN6KwRdZ/s4dES0cW+5OxvgF+du32aY//972f/axexLtpKXxqnXamZaQWdd9TWOoYJWygJRdoqBk49vvrtKlYTHOTvcRQAABBBBAAIGICBAciQgzN6mMwIHNG23lsH6uifavv0OaegUxVQ/hsGU5WfsDtqadUYp2zMmwBG+3nNTUCt659Mu0I8zGh++zvLWrLbFBQxcYUY2ZaDz2vP2mbXr4Pkus39Baj38lZO+iV3g47aQu1uIv/6jQoyuAqEBiRYMrFbppDbpo37/es82PPOCCY8oQaTDmJsu8ZECJAjpv04P32P7P/u3OaXLXHyy9e9ESQQ4EEEAAAQQQQACB6BMgOBJ9Y0KPAgisufEqy/lhWVRmFMTygGmbZN9lOV6mSaBniktJNVfDxGWYaHth1TPJqNTj73jpRds2/hnXRq0uZ1iTO+8r/gS+Ug2H8eL1d/7cZQ6kX9Dbmvz63krfadfsV23LE3+xxIaNrNUzkyr8/NnLvrW1t4yyxMZNre2U1yrdLxr4n4CW0GgpjQ5tJ93krvvdeAVzbHnyUdv12nTTz0/r5yZbUvOWwVzGOQgggAACCCCAAAIRFiA4EmFwblcxge1Txtv2F5+1Ouf0sKb3PFixRrgqOIHCwoMBk4M1TNzSnN1WmJd7+PXx8S7DxDfLxC3LSUws9V4Htm6xjQ/cZdnfLHXFRxuMuTlmColqd5jVY4aa6r00+c3vLf28C4NzDXCWAn5rfz7GCvMLrOVjT1c6Y2blFX3dso6Wf3/BUo/rWOF+cWGRQGFenm184G5T1ojFxRVl5Vx1Xfl2gyossLW33WCqKVPn7O7W9N4/wosAAggggAACCCAQhQIER6JwUOjS4QK5q1fa6tGXu/X77ecshqgKBFQXxGWWHCz+qv8u2L8vYE/ia9c5JMtEARPt9KJj77tv2+a//tFte6pCldqqN9YKVmqbYW03rPexlbIBmrUo94gU1RkZZge2bLb6V46x+iPGlLsN/wu2PveE7Zw+xeoNHWkNRt1Q6fZqcgNaFrPhnttdAE/j3OTu+13do4oceevX2qqRg9ylrf4xzlKOOb4izXANAggggAACCCCAQBgFCI6EEZemQyuwetQQy12zyhVlregkJbQ9ojV9su4fMNEyHSssDIATZ3sWL7Csrz5zn8Jn9u5rDW++3eISk2ISctOf/2B7Fr5hKUcebS3/Mb7cRWzX3/kLV48i9fhO1vJvz5rFxVfaIevrL2zd7TdYcpt21vqFlyvdXk1tQL9nNvzmVsvbtMHVwWn+8OOW3PaISnFo6ZSWUNU69Qxr/tChO91UqmEuRgABBBBAAAEEEAiJAMGRkDDSSCQEto17xna8/KJl9LzYGt9xTyRuyT0qKFBUx+R/y3Kyl33jJob6enxaLcu4sE9Rtkhc3MElOUU1TFTLxC3LSYr+gImW1ay5eZTlrvzJ6g4eZg2vvSVora3PPm47Z7zsdgdSECOhfoOgry3rxOX9LzBlpbSZNNOSmjYv63S+7yew/+N/2cYHf2vKlNLSpGZ/+Isl1K1XaacD27fayiF9XDutnp1kKe2PqnSbNIAAAggggAACCCAQOgGCI6GzpKUwC+T89ztbc9PVbqeI9rMWlm/df5j7RvOBBQoPHLDtE56zHa9MNisosLQTT7b6w8e4/3YBlH17A16oMXY75Rws/uqW5dSqFXXMWi6x5oYr3US68S9/Yxm9+5bZR1lse/4f7v1t8ciTltbp5DKvKc8Jm/74O9vzzlvW8PpfWN2BQ8tzaY3svNLIAAAgAElEQVQ+tzA/37aPf6boXS0stPQeF1rjX/02pJlNWoqlJVl1ul9gTe+6v0Z78/AIIIAAAggggEC0CRAcibYRoT+lCqwceompmGfzPz1htTqfilYUC+Qs/8E2PXSv5a5a4XrZ6KbbLbPf4EN6rOBJ0bKc3UV/Hyz+agX5hz1ZXFKyXx2TouCJsk+q8sj68lNbd8fNrgtN7vy9m1SXdOxeMM82/6VoUtzwxl9a3f5DQt71vYsX2saH7nE/H/o54ShbQEGujQ/eYwrAunf15tsts++h72rZrZR9hm/tkbYvzwl6x5uyW+YMBBBAAAEEEEAAgcoKEByprCDXR1TAW46QcXE/a3zrnRG9NzcLXkDLn7QMSkfK0ce5LXqTW7UJugG3JMdnWY7bLScnO+D1RTvleFsLF+2cox1wInloKcb6u29zt2x6z0NW55zzDru9dlvSrks6lGGiTJNwHFpSo6U1Oo6Y917ELcLxTOFsc+eMl2zrs393t0hs1MSa3fewe2fDdWy49w7b9+H7rgCvCvFyIIAAAggggAACCESHAMGR6BgHehGkgGpXrL1ltKvV0G7mgiCv4rRICeStW2ObHr7PNE46Goy+0W1/GoqjMDu7KLNkzy4r2H2wnsnePQGbVl0Tb1lOfPrBwEntOqHoxv+zdx3QUVVbdM9kkplJrySQQoJiAbGAvSNFpCMgvYMU6YgidkGwgTTpvXekWEAEVPygKCoIgoWEEEIJIX16+evcyQupZMqbmnvWckWSd9u+L5P39j1n7yr7KPrxO1x651X2c7L3jewzCP4JSaDMkuwVi6A5fZL9LKzd84gZ/YpT55IxaiA0Z04zIdHAJg85dSxv7FyfeRFF//sOuTs2w3D1smXPmj/Hsnnos8WZofrlKDJfGwtZZDSSN+1x5lC8b44AR4AjwBHgCHAEOAIcARsQ4OSIDWDxSz0DgbSeHWDIusJf/DxjO0pmQRayZCVLQQ4usa++43SLXtKJKF+WQ8SJ2WiogI5EJivOMAmDNKRYz4TKcqSOu8QIgxEpRJofVD5B4R9bmzmeUEjkCsROeJ3pTTg7skk7Y/1KhHfpieiho509nEf3b9KooT+fypyutP/9AyIndGnnSuYsr38Hw0h5T2OXreN8387QX7qIuLemI/iJpi4blw/EEeAIcAQ4AhwBjgBHgCNQNQKcHOF3h9chQCnwlAof+lx71Bo/2evm72sT1qWngYQmNadOsKVF9h6EyH5D3LpMU2FhcYYJ6ZhY9EzoJbmyuEGUhMKSZRIGiVzu0PxJhPb62uWsDyonojKakBat4RcW7lC/1jYusfRNuQVJi9dZ28zrr9Od+xfa8+egS/0P2r/PQJeeCkPW1Qrrkt/eAIGNH0TQo09AcUdDl69bKOUJvP9h1JnObX1dvgF8QI4AR4AjwBHgCHAEOAKVIMDJEX5beB0CQmmNNDjE4lrDw20ICBkKNAHSaag1YbLHWpSS9a7FYthCmAh2w5USJgplxbKc4BCbcDap1dBfynAbHv+1fZrptFDpBpVw+GKQvgqJ3BZ+921J2VL5ddLnhPzW26G4/U7I72gI5d33WYR83RjGvFykdmnFZpCy6QtRrZzduCw+NEeAI8AR4AhwBDgCHAGvRoCTI169fTV38mm9OjKtgDrTZiHwgYdrLhBuWrn6919x9dPprHyEykWi+g9FeBcvtI0VLIWLxV8ZYUJlOQZ9BWQlfn4VynJICJa+74mR+fo4qH4+wsRwQ5pZXsR9JTR//oHcHZtQ+P2BMksiIkRx2x2MDJETGXLr7fCvk+CRyxaEWaOGjETEC709co58UhwBjgBHgCPAEeAIcARqEgKcHKlJu+1Day1xrXm2LWq9/IYPrcyzl0JCltlL56Hwh4NsokRMkWuQrFacZ0/cxtmZiooqluWoVZX2Qi/kfqE3SnJYWY5CYeOI4l+eu3UD6PfEl8rPDFcuI2vBLBT9eKgEMLIsDm7aEsp7m8A/ro74QDqpR/oduvzeawhISkbSso1OGoV3yxHgCHAEOAIcAY4AR4AjYC0CnByxFil+nUchoP3vb1wY1hfSoGDU+3y/x8yNhB5Vv/0CGPQsVV5WKxbKRvd5zPzsnQiVAVxfswx5O7ewLvzCI5izR0jTlvZ26XXtzDpdSSmOJcPEUp4DmCushbJpGGFCFsOCW46TXVDKT0L4HfGvE4+6q7Z5Hd7lJyyQPez+CwlFRM8BCGn2LPwiIr12bWS5TKVBiQtXQ37LbV67Dj5xjgBHgCPAEeAIcAQ4Ar6AACdHfGEXa+ga0gf3gO58Kmq/9zGCHnnCrSiofzuG6+tXgspNygfpPYS0aouw1h0hi/WuDAsiBKh8gZxPTKoitrTwTi8gst+LjJiq8WE2V0qYmPW6itBIpUzrgv4TRGBZWY5M5jQYz3V4BiaVCskbdkMWHeO0cZzZMRFzZA9NLjMUwU82Q8yolxlB5+2RNfsj5O3ZzspqqLyGB0eAI8AR4AhwBDgCHAGOgPsQ4OSI+7DnIzuIgGAdS9kLsZPfc7A3+5tfX7kI19etYB1IA4MQ9OiTkEVGQX/1MvQXL0D7z9mSzkOaP4eIHv1YKr2nB2WJEOFjvJ5teSlt2gLRQ0ZCFhPr6VN3+/yIkLAIv5Zyyykml8pPjkim0mU5Uso4UQaKsgZB1yL21bdB9563BZXRXJz4ErO9pUwsKuFyNxEqJoaknZIxbij7nUpev1PMrnlfHAGOAEeAI8AR4AhwBDgCNiLAyREbAeOXew4CxtwcpHZ9jtmu1tu2z2H7VVtXRtawV6a9haIjP7CmJEga0aN/BScMEi0t2P818vfuYSKyjGh4oinLvgiom2LrsE6/nomtzv4Q+ox0NpaiQSNEDx/rFstTpy/WhQOY9XpLKU6x+Kvw/zCZKsxCEhBgyTBhZTnF5Tl2OKzkbtuAawtnI7RVO9Sa8LoLV+v4UPR7c3HCcBiuZcE/PhEJMxf6pKtLWs/2zG44fuZCKBvd6zhwvAeOAEeAI8AR4AhwBDgCHAG7EODkiF2w8UaegsClN19G0dHDiH3lLYS0aO3SaWWMfRGaUycgDQxE3FsfILDJg9WOT7oJOetXsBdkiojufRHZe5DLiZ3KJqr560/krFuBop9+ZD+m7JboYWO5G1C1u+rYBaRbImSZkFMOZZuYddqKnUoklRImEn//KidAWUsXRvRjQqV112x3bKIubE2lNBeG94Mh64pPEyMEKZFXRGKFtXseMaNfcSHKfCiOAEeAI8AR4AhwBDgCHIHSCHByhN8PVSJwvciMk+lGXMkzIzRQgvpxUtxSS+pRiNGL/KU3JkBx1z1I+HSRy+Z2ecpkZiNKNqG1p85AQGJdq8emkoucDSuRs3E1a0NOL7XGTULg/e6xJGZ6KWuXQ33iNzYfcl+J7DMI4c93t3pN/EJxETCp1RUIE1NRYaWDUCkXleJYhF8p2ySUlXcJca5jc1Db5I17IIuKFneiTuiNdG6o1ET791/s94t+r6mkxldDc+Y0MkYNZBlCKdv3+eoy+bo4AhwBjgBHgCPAEeAIeDwCnBzx+C1y/QQLNGas+E6Pnb/qKwweESRB90f80a6xP+TO05G0adFpvTqycpWkpRtcUqaSNfcT5O3aygQuEz9bafeLm/bcP7gy/R3o0v5j62VCky+Nt7s/m0ADoPr1Z1xfvQSa0ydZU7+wcER064PQNp1YNgwPz0LAbDCUlOVYnHIsJTowGitMlLJJhLKc7OULof7jV8RNnsJ0Yzw9Lr//BgoP7WfZLlRqIoup5elTdnh+53t3gv7KJdT5YI5VGWgOD8g74AhwBDgCHAGOAEeAI8ARqPgMbTabK/pQcqBqLAIXsk2YvFmLzByLDsI9SX4sY+Rqvhkn0o3IVVlul7BACV5uI8ej9f3cjtX1tctwfdUSlulA2hjOjLzd25E15yOQVWvinKUIqHerw8PR3GkNFCTOGTVwOMLad3a438o6IJ2UwgP7kPv5ZuhSLaQMWaESKRLW9nmPKO9xysJ9uFNTQQGMBTeshVlZjlZTsmJyeSk8fAjKe5ogvEOXkiwTpmdCbjkBAR6DTsH+r3Dlw3cZIZIwe2mNIEYI/Owl85CzeS3C2nZCzJhXPWY/+EQ4AhwBjgBHgCPAEeAI1CQE3J45QtzM4cOH8c0330Cn06Fhw4bo0qULlEplyT7c7Bq1Wo2tW7fi1KlTCAgIQIsWLfD444+ztgcPHsS+ffuQkJCAPn36ICwsrCbtrc1rvZRrxrDlahRqzLg1VoqJbeXsa+k4ds6ITUf1+C3Nclrd6zF/DHzKvS9XhuxrSOvelpWD1Nvxjc3rtrYB6YuQzghF7Xc+QNBjT1vbtNrrKHvk6qcflGRxKO68C7XGvYaAlFuqbWvNBboL55G3cysK9u0BlWxQUKlCRPd+CGvT0aNekK1ZD7/m5giYNRpGmJCeiebEcWTN/xT+MbGI6DWgQkNyxhHKciyESahbbJrpvjzfqwPLhqkzbVaN0ropKa0JC0fK1q/57c0R4AhwBDgCHAGOAEeAI+AGBNxOjmRmZmLNmjXo2rUrEhMTsWXLFoSHh6N16xvimnTN+vXr0a1bN8TFxZW55vvvv8fZs2cZ+ZGfn4+1a9eiU6dOiIyMxPbt21m/v/zyC2QyGe6//37s2rULLVu2ZGPwKIsAESP/XDbhvmQ/vN9VAXnVOo/Ye8KAj/ZYRCPbN/bHmFbuJUhKLEsnvYOQZq1E31rD9Wu4MKwvjDnXEdGzP6IGDBN9DOow/4vPcW3xXJiKbV9Dn22LyL6DmS6JPVH43bfI27Md5EAjhPLu+xDWvguCn2pmT5e8jZchQBoe/7V5ks267qptMBuKXXPy82AqyAeV65QPiUxmccohDZOQUPaV/oPUeZpDpMGTvWw+s+qt/d7HXoay49Mtca2ZsQD0O8qDI8AR4AhwBDgCHAGOAEfAtQi4nRw5efIkfvjhBwwcOBAKhQL07xMnTqBXr14lSBw7dgxnzpxB7969IZFIWJYIZZv07dsXmzZtwr333sv+o9i4cSNiY2PRuHHjCuSI0KGQWeJaqD17tM++0WH7MT0C5RKsHKpEVLCk2gkfTzXija0aaPXAkKYBTIvEXaH6+QgyXx8Hef3bkTh/lejTyBgzhGV1KO9tgviPPxO9/9IdklMHldnkfb6l5NtE+IS2agvlvfffdGw6dVcd+QFFvxyF6thRmAoL2PVUrkN2rqFtOtokHuvUhfLOXYZAxtgh0Jw6iTrTZ1UQ/jUVFpYpyyE9Eyq/qiwsRIlF/FXIMqESM0fDrNUijbJG8nKRtHidaBlTjs7Lle2zPpvBfufDO72A6BHjXTk0H4sjwBHgCHAEOAIcAY4ARwCA28mR7OxsrFq1Ch07dizJHElKSiopjaFd2r9/P65cuVJCmKSnp7Pvde7cGevWrcMTTzyBRo0asQ2l71M0a9asTFlNq1atcPz4cZZV4n8T68uaeFecvWTCiBWWl6FX2srx7N3WK63+ft6ICess+gaT28vR7C7r24qNdfrAbqDykTofzkVg4wdE6z5r3gzk7dzCylCSFq5hGh2uCP2li8hesRCFB2+UCsli46CofwdkteMhlStYCQIRIORGYriezRw+Sof89gZMvyTk6Ra8dMYVm+ahYwiaFpG9BiCy/9BqZ0lkhUXHxGItTP9RlkllIVEoKxAmVOJmSwhaPoEPPoI6739qS1OfuVZ98jdcHD+cCT0nb9jtM+viC+EIcAQ4AhwBjgBHgCPgLQi4nRwhoI4cOYKdO3fCZDLhtttuYxkilEUihD3kSPPmzUvaG41G7N69G02aNGEEDI+yCIxZrcGfGUY0iJdibr8bWi/W4vT1CQM+Li6xmd1HgbsS3SPSWrDvC1z5eAqU9z2A+I/mWjv9m15HQpaX353Erol3U7o7udoUfL0bhd8dAJX33Czk9e+AokEjKO++F4qG93iFdasoG8U7uSkCRUd+AJWeKe9pjPhP5tuHlslUKWFi1ld0tZL4+VUoy6FME/p+ZZE+pCd0aedQ54PZCGzykH3z84FWqc+3ZIRn4rzlIGKTB0fAVgT0mRmsVC4gKdnWpvx6jgBHgCPAEeAI1HgE3E6OpKamMmKEymhIB2Tv3r1MmJUyPKiEhsJRcuT3339HTk4OIiIimF5JSEgI0yiJj4+v9AYgjZNLly7ViJvjdFYwVh5PYGsd80ga4kNvuFzYAsCXf8fgUGoUQuUGTHg8FUpZRXtRW/qz99qQ6W9AmpeDwpGvwJhQ195uWDtpTjaCZ02DRKuB5tn20DZ91qH+xGjsl54KafY1SAvymIWrKSwC5ohImMLCYYqMFmMI3ocPIiBRFSH0vVdg9g9A/hRxMzMkGg2of+E/KenllHLLKQ2nWRkIc2BQmf+klzIQvGAGTLXiUDD+TR9E3/olKbevR8DPP0L7TCtoWrazviG/ssYjEHDke8i/38/+blGYQsOh7tobhvp31nhsOACeiUDt2rVRp04dz5wcnxVHgCNQYxFwOzlCxIder8dzzz3HNkEomenZs2dJ9og9miNNmzZl/eXm5uKLL75g/dNXKq+hEh0ap7Toa029AwYvUSM1y4SmDWR4o6PcbhjIEHr0ajVOXzThkfp+mNrVcR0CeyaTt2srsuZ+guAnmiLuren2dFHSJmP0YGj++pPpfMR/PM+hvnhjjoC7ERDKzhIXrob8ltucOh0SgS1dlkM6JpQRgUqc4wv2fw31n78jomtvhLbpUCIC69QJemjnqp//h8zXxzPNFdJe4cERqA4B0um59PZEpilEIYuMhqx27ZJ/Rw1+iVm18+AIcAQ4AhwBjgBHoHoE3E6O/PrrryDHGRJXpcwRsvSlzA0qrSHShOx5s7KyqnS0obYk0NqvXz8UFhaWuNWkpKSw1R86dIg53CQnJ7OsEYEc+ffff5nOSU0OsuWdtFEDys9ZOkSJ5BjHnCiy8s3ov0gFjR7MBriVDdolYu1DaWFHR1LTry2cjdxtG+AXFo6kJetdpjMiFg68H45AeQSufjwF+fu+QMyoiUyHxuVhNls0cgQNk/x8GLKzGJlJEf3iKEjkxQStVFrikCO45bCyHJn7NI1chde5dk2ZIG7y2s9BGkM8OAJVIUCuZhnjhkJ37l9WQhk98mUEP26xmFf//gsuT32DiRyLbT3Pd4QjwBHgCHAEOAK+ioDbyRHSA/nuu+8YiaHVakFirFRiQ5ojy5cvZ2Krd911Fyh7ZM+ePazkpmHDhujSpQuUSiVrs2PHDlDpDBEpLVq0YGKuQklO6Y2ja6wpq/HVzS6/LhJSJUHVR+v7YYpImR77Thrw4W4tAgMkWDVcicig6l1vxMZbEHeU33YnEj9bYXP3hd8fwOUpk1k7scVdbZ4Mb8AREAkBsom+OusDhDR/DrGvvi1Sr451I/yuBj/2FCJ6DSgRgBWsrMv3Tq5L5JYjDSm2Gab/VwY6NgkPa3152ptMhJkca8i5hgdHoDIEKDvr4qujoPnzD5YJFj9jPnMlKx30MyJPyFEqYc4SyOvV52ByBDgCHAGOAEeAI3ATBNxOjlQ1N5VKhdWrV7PSFyJMeIiLQGmHGrFFVN/bocV3fxkcLtWxe8VmM9KH9WGnabET30RIyzZWd6XPvIj0F3vBrNXAWmcPqzvnF3IE3IiALvU/dm/710lA3VVb3TiTG0NfGDkQ2rOnK5CQJPJqKiCXHItbTklZjslUYd6SgIDiUhwiTEJLhGA9YoF2TKLg4D5cmfYWL+ezA7ua1CRr7sfI27WNZTcmLlgFWUxspcvP2bAK2csXICCZSrXWABLHMkRrEsZ8rRwBjgBHgCNQ8xDwWHLk/PnzLBukbdu28KvC4aDmbZd4K56yQ4tDfxlwa6wUiwbZ7lBzs5nkqczou1CNQo0Zn/RU4L5k17vXaE6fRMaYIawcpu6qbZAqq18jpfxnjBwIUvuvyZai4t1lvCdPQ+Bch2dgUqmQsvVr9lLlztBfvIDz/buycoDkjXusmkr5shzSNaFSuoqMicRCmISGwi+EvloyTSReYONuUqtxrr1FM6vezgOQBvpWZoxVG80vuikCmlMnkDH2RXYNuU+RC9XNIn1ob3ZYUOvlNxD6bFuOLkeAI8AR4AhwBDgCVSDgseQI3zHnIZCvNqPLbBWMJuDVdnK0bCR+Hf/OX/WYs1eH2uESrBwWCJkbDqvI1pfsfYOfbIa4N9+/KaD0gnXxlZEgUiWgbgoS5iyFNDDIeZvAe+YIuAGBzNfGQvXLUdSeOgNBDz3mhhncGPL66qW4vmYpwrv2Ynoj9gaRCUKWSYmeSVFhpd3R77RAmAjkiSf+nl96YwKKfvoRsZPeRUgz97tk2bs3vJ1zEDjfrzMoyzG8S09EDx1d7SCqY0eROXksE2utu2Y7KNuKB0eAI8AR4AhwBDgCFRHg5EgNvCvW/0+PZYd0iAiSYNOoQPg5gbgwAxi2TI1/r5gw4KkA9H7M3+VImwoLkP5ibxiyriCy90BE9rOctJUPU1EhMl8fx9T9/SKjkDhvBWQxtVw+Xz4gR8DZCBAZQaRERM/+iBowzNnD3bR/4QUvcdEa0bUQzAZDBcKEueUYK1qMUzYJyyxhOialynKKreTdAVL+V7twdeY0BD/5DOLenOaOKfAxPRSB3O0bcW3BLAQkJSNp2UarZ3lx4ktQ//4rYl6agLCOXa1uxy/kCHAEOAIcAY5ATUKAkyM1abcBEGnRc54KV/PN6PdEAPo+4TzS4q9ME0auVMPfD1gzPBAxoa4XZ9X+cxYXRvRjuxwzcgLCOpR9KKT05MvT34LhymVIg0OQMHMhs9HkwRHwRQRUv/6EzEljoLzvAcR/NNdtSySdEdIbCUisi6Tlm1w2DyJMSzRMSM+EynI0mkrHr1iWEwpJgP1257Ys0pibg9Suz7FywHq7DtrSlF/rwwiQUPH53p2Y6xPZy5PNvLWhPvkbLo4fzhyQyAmJB0eAI8AR4AhwBDgCFRHg5EgNuyuOpxoxcYMGdCi6fWwgQpXOJSym79Ji/58GPHmHDG8/75oXi/JbKpzC0veDn2qGoEeeBIwGFB35AYWHD7HLSX+hzvTZkNe/vYbdEXy5NQkB0hsh3RF3v3RnL5mHnM1rEdl3MCL7DHbrFhA5QiQJib+WlOUUFlQ6J8JNyDJh5Tmka1LOIUSsxZBmEpX51Xl/JgIffFSsbnk/XoyA8HtjrybWhWF9of3vb8S9NR3BT1h0bXhwBDgCHAGOAEeAI3ADAU6O1LC74YNdWnzzp0FU+96bQZhVYEbfBSroDMD8AUrcXtsJNTxW7GHRj98ha94nMFzLKnu1RIqwNh0QNWgEyxzhwRHwdQTIsYaca5xRzmItdmk9O7ByN3LNIfccjwujkZ3Ol84yIV0TKtcpHxKZrAJhQqQJpI591uVsXI3sZfMR2qYjao2d5HEQ8Qm5FgFjXi7SureD2WhA0pL1TBvL1iANLtLiUtzREAlzl9nanF/PEeAIcAQ4AhwBn0eAkyM+v8U3FqjRA50+LWJExdSuCjxS3zUuMosP6LDpqB53JfqBbIPdFXRqXnj4IKiUhk6IFQ0aIfCBRxCQXM9dU+LjcgRcjkDW7A+Rt2cHe+GmF29Xh+bMaWSMGoiAerciadFaVw/v0HikT1SeMCFB2MpCGkKZJaXdckIhkVv/+afPSMf5AS/Y5Obj0OJ4Y49G4Nriucjdsg4hzVohdtI7ds819YXWMOZcR8KsxVA0vNvufnhDjgBHgCPAEeAI+CICnBzxxV2tYk17Txjw0R4tIoMk2Dw6kJXWuCKKtGb0mKcGff2ohwJNUlxDyrhibXwMjoC3IZC/dw+ufjIVIS3bIHbimy6fvvCSF9l/KCJ7DXD5+GIPSE5XVJZjIg2TfPqax7JOKguJQsFKcSz2wsVlOTfJWDvftzP0ly4iYe5yKO5oIPbUeX9eggDdV2k92sGs0yFp6Qa7skaEpQqizOSCRG5IPDgCHAGOAEeAI8ARuIEAJ0dq0N0wcb0Gx9OM6PmoPwY97Vorv41H9FhyUIeUWlIsHaysQajzpXIEPAsBXXoa0gd1h39CEuqu2OzyyaX16gjD1cuou3IL/OMTXT6+SwY0mRhBImiYMD0TKsvR6ysML/HzKy7LueGUQ7om9P3spZ8hZ9MaRHTrg6jBL7lk6nwQz0Pg+qoluL52GYIffxpxb3/g0AQN2dcY0UIuTSnb9kKq4H+PHQKUN+YIcAQ4AhwBn0KAkyM+tZ1VLya3yIwus1XMrWbdiEDEhbsobaR4SlTK0/MzFXKKzHizkxxP3ymrIcjzZXIEPA+Bcx2agZwv6u38FtLAIJdNkMQgSRTS1S41LltgNQMR5pbskuIsE8o4UakqbUUaSKa8HFyd+wn8o2shccUm/iLrKRvpwnlQZlJq97Ygp6WkJesQkOy4m1rmq6OgOn4MMWNeQVjb5124Gj4UR4AjwBHgCHAEPBsBTo549v6INrttP+sxf78Od9aRYl5/95wUffm7ATO+1CI+UopVQ5UuK+sRDUTeEUfARxAgO1+y9a09dQaCHnrMZau6vmoxrq9djoge/RE1cJjLxvXkgahUotKyHDNR2QA5lBiLChHZeyDLtGEOOSFhFj0T9v+hnrw8PjcHEcj7fAuyPpsB5T2NEf/JfAd7szQvOLAXV6a/zXS3EmYvEaVP3glHgCPAEeAIcAR8AQFOjvjCLlqxhhEr1Dh7yYTRzwagQxN/K1qIf4nRBPRZoMKVPDPe6ChH0wY8e0R8lHmPHIHqEbi+eilIe4A0P0j7w1WRPqQndGnnkPjZCshvu9NVw3rfOGZzSVkOlVQUHPoGwY8+Wbmlr1RaQpIwPRMiTEJDIZG553Pe+8D24BmbTUjr0R5UCiOmpTPLRnnhOZa15LGOUR68LXxqHAGOAEeAI+C7CHByxHf3tmRll3LN6D1fxTI1Ph8XiGCFa0tqSkMsiMImx/pBjAUAACAASURBVEixdIgS7ptJDdh4vkSOQBUIqI4dRebksVDe9wDiP5rrEpz0Vy7hfO9O8IuMQsqmL1wypi8MQu5aGWNfZK5aCXOWFuuYFOuZUFlOUVGly5QGBbPsEkuWiYUwkSoDfQGSGrOGgoP7cGXaW07RByJLX7L2jez3IstK4sER4AhwBDgCHAGOAMDJkRpwF6z+QY9VP+iYdS9Z+LozSmePvNVJjqe49og7t4OPXUMRIO0L0h2RyOW4ZfdBQCJ1OhI5m9eyEpGw9p0RM2qi08fzmQHMZqR1bwfD9WtIWr6J6bWUDhJ5NRVYNExK9EwK8gCTqQIEkoCAMmU5JPxKxAkPz0QgfWhv6M79i9hX3kJIi9aiTlL168/InDQa/nUSWPYID44AR4AjwBHgCHAEODlSI+6BvgvUuJhj8hghVJ49UiNuO75ID0cgfWA36C6cR+LC1ZDfcpvTZ5sxdgg0p06KWh7g9El7yADX5s9E7o7NNp3yV0aYUDlFRcZEUqYsx0KYhELi71pHMw+B2mOmoT75Oy6OHwa/8Agkb9zD3ItEDZOJCb0ac67zMjdRgeWdcQQ4AhwBjoA3I8AzR7x596yYe2qWCYOXqKEMkGD72EAEeIDMR+nskXc7y/H47R4wKSuw5JdwBHwJgaufTEX+3j2IGTkBYR26OnVplNGQ2qUVJH4y1Nt9gOth2Ii25vRJZIwZ4vApv0mjrliWU1hY6WykgYHFFsMWsoRIE1c6G9kIkc9dfvndSSg8fAhRA4Yhomd/p6zv2oJZyN2+EeFdeiB66BinjME75QhwBDgCHAGOgDchwMkRb9otO+a68nsd1hzWo2UjGV5tJ7ejB+c0KZ09smyIe9xznLMy3itHwDsQyP96N67OeB/BTzdH3OtTnTrp/K924erMaQh6+HHUnvKJU8fy1c5Jr4V0WxIXrYG8Xn3Rlmk2GErKckxUmlNg0TMxG40VxpD4+1cgTFhZDgla8RANAf3lTJzvY7HYTdm212mlT5ozp5ExaiBkMbFIXr9TtPl7a0ekwZL7+Rbozp+DLDoGQY88iaiBw0HlaDw4AhwBjgBHoGYgwMkRH9/nAYvUSM824cMeCtyfInJaroPY9fzM4lxDOiikh8KDI8ARcB0CVFJDpTWyyGgkb9rj1IEvvfkyio4eRsyYVxDW1vLSx8M2BLKXzUfOxtWI6N4XUYNG2NbYjqtNhQU3NEwYaZIHs0ZTaU+CpbBF+LW4LCfAc8h4O5bv1ibXFs5G7rYNCGvbCTFjXnXqXNJ6dYTh6mUkzF0OxR0NnDqWJ3d+ceJLUP/+a4UpksYPEbpko82DI8AR4AhwBHwfAU6O+PAeCyU14YESbBvreS4FQvbIXYl+mN3HvUKxPnwb8KVxBKpEIPX5lixToO7qbfCvHe8UpKiU41y7pqzv5PW7IIup5ZRxfL1TEuYkgU5ZrTgkr/vcLcs1azXFwq+l3HIKCiqdi1SpLMkyIaccRpwEBbtl3t40qEmtRlq31qCvlQnwir2Wa4vmIHfreoR36YnooaPF7t4r+rs87U0UHvwGstg4xL3xPhR3NASVsmXN+Rja//5mui/xn8xHQN0Ur1gPnyRHgCPAEeAI2I8AJ0fsx87jWwolNR3v98eolp6XFkraI93mqpBTZMaiQUrcGut8xwyP3zQ+QY6ACxG49MYEFP30I2InvomQlm2cMjLpJpB+ApWCUEkID/sREER042cuhLLRvfZ3ZENLyvgp+PZraE7/CXI5kte/A+HPd2MlUiyMRkawWZxySpXlGAwVRpHIZMWEiUXDhAgTVpYj5Z/9Ali5Ozbh2vxPEfjAw6gzbZYNO2XfpTW9tCZvz3Zkzf4IpLGTuGAN/OuUJYkvT5mMwu8PsPs0ccEqRk7y4AhwBDgCHAHfRYCTI767t+i3UI2M6ybM7adEg3jPfPgki2GyGm57nwzjnuNp2D58O/KleSACORtWInv5QoQ+1x61xk92ygyvfPQeCr75EpG9BzK3FR72I5CzYRWyly9AaKt2qDXhdfs7sqKlLj0NWfNmQP3bsUqvDn7yGWYxK5FXnvVnKiosU5ZjKshj2RCVhTQkFH4hpQmT0Cr7tWLqXn3J+b6dob900aWuTkJpTeK85ZDfXnNKawxZV5E+qBu7L2tPnYGghx6r9N4RygIpoyRh7jKvvr/45DkCHAGOAEfg5ghwcsRH75B/r5gwdJkaMSESbBzleSU1AuzZhWZ0m6OC3B/YMS7II9x0fPSW4MviCFRAQH3yN1wcPxxUV08p/M4IoXQncf4qyOvf7owhakyfhmtZSOvRjp1yp2z+ChK5cwjloh8P4coH74JKogKSkhE1ZCQUtzcAibeqjv+M66sWg14sAx98lL3EWxtmnbYcYWLJOKksJAqFJbMkhHRMistygkOsHcorrys68gMuvTXRqb+PlQFzbfFc5G5Zh4gXerO9rikhZM4FP9EUcW9Nr3LZ9HuQMaI/sz4P79wD0cO4s09NuUf4OjkCHIGahwAnR3x0z5ce1GHDET16POKPwU09r6SmNOyTNmpw7JwRr7WXo/ld3NbXR29JviwPRIA0JP5r+zSbWcrWr+EXFi7qLAXyhbthiAdr5uvjoPr5CGInvYOQZq3E67i4p8JD+3H5/TfYv6rSoTBez0bGuBehz7zoeEaQyVTikENESYlbjl5fYW0SP78KZTlEnJBFtC+EIApaa+wkhLbp6LIlCaU1/rG1UXftDpeN686BVMePIfPVUSxDqe6qrZBFRd90OkSMXBjeD/SZ6U0ZNqcvmnDuqglqnRl1o6VIjJKidjh3l3LnvcfH5ghwBDwbAU6OePb+2D277vNUyMo3Y/FgJW6p5ZklNcLiDp42YOrnWjRJ8cNHPbgwq92bzhtyBOxAgKw86eUo7s33EfxkMzt6qLpJietGu+cRM/oVUfuuqZ0Vfv8tLk95Hcq770P8jAWiwiBkLlCnMaMmIqx95yr71/5zFhdG9GM/T5izFIo77xJ1LqRvwjRM8ov1TKgsR6WqdAxpcHBxhonFKYf0TKQK77KIJ+HPC8P6QhocgpSNe5yWFVTVJqV1awvD9WtIXLAa8ltvE3UvPbGzjDFDmOhqZO9BiOw3xKop5mxag+ylnzHdncT5K61q466LSPB+7Y96ZOaYKkyBMooHNQ1AC34Y5a7t4eNyBDgCHowAJ0c8eHPsndpfmSaMXKlmJwQrh3r+A6LWAHSepWInG9vHBiIskJ9q2Lv3vB1HwFYEspfMQ87mtQhzAoFRop/wwWwENnnI1qnx66tAILVLKxjzckV1M9H+/Rcyxg9nJ+Pk2BH8VPVEGZViUEmGf0IS6q7Y7PT9Mut1jCyxkCZ5MBULwcJsrjA2lRxZLIYthIlgN+z0Sdo5wJUP30XB/q8Q0aMfogYOt7MX+5tlzfkIebu3I6Jnf0QNGGZ/R17QUvXrz8icNBqSgAAkb9zD9G6sjfMDXoA+I92pItbWzqWy6zR6YOZXWnz7p0UQOVAuwf0pfogLl4DKrf+5ZEKBxvL7Qgdnw5sH4L5kP0eG5G05AhwBjoBPIcDJEZ/aTstiPvtGh+3H9Oj/ZAD6PO7vFSukzBHKIBnbSo52jX0jRdorgOeTrPEIkBsJCQ6KrTuiO5+K9ME9mD5GvZ0HajzOYgJAoqwkzhreqRuiR4xzuGv95UxkjBzICBd6MacXdGuDNGuofIpO3+kU3vVhrpQwMet0FacilZaQJIJTDivLkbn37ySVKaV2s7hF0ct6dSUezsBYIAz86ySwMhNfDiFrJKJbH0QNfsmmpQqfl2RJXnflVkaweEqotGa8ulEDKqWhoJJqKq0uH1TGvOSADv9dtVxHGSRjWgVAGcAPpjxlL/k8OAIcAfchwMkR92HvtJEpCyNXZcbqYUrER3p2SY0AwuGzBry9TYt7kvwwszcvrXHazcE75giUQ8BUWIBznVpYXsw27YEs8ua199YCeH3dClxfuYhlIFAmAg/xEDBkXUFazw6sBKPejm8c6pj2/8LIgdBfvICQpi0RO/k9m/oj3ZHz/SzlN8nrd4FeGj0hTGpVSVmOxWI4D6aiokqnJg0KqliWo3SdkLlAdtmDv5hYn+vYHOQylLRkPQKS64nZtcf0pf79F1ycaBGdtffzTiBXol8chfCuvTxibUVaMyas0+CfyyYmbP9xDwXuSrx5Rsih0wYsPKBjJdi1QiV4vYO82jYesVg+CY4AR4Aj4EQEODniRHDd0fWvqUa8skGD2+KkWDDQ80tqBIwMRqD9jCLoDMD2cYEIVfITDHfcP3zMmolA+tDe0J37F7GT3kVIs2dFAeHC8L7Q/vs34iZPQXBTC/nCQzwEBHvRmDGvIKzt83Z3nDF6MDR//QlFw0ZImLXErn4EtxPaZ9pvTw2zQQ9TsYZJmbIcU0VdBsoIEEpx2FdyzgkNE31pREakdW/HnIHcrfdx5YN3UPDt14jsOxiRfQaLvlZP6PDSO5NAbkwkZkyixvYEaZUQQULlOHXX7YRU6d5nLaoqG79OgxPpRkgkwPRuCjxQz7pSGSJVKHP35/8sbSnThLKO/bzjXM2e7eNtOAIcAY7ATRHg5IiP3SAf7tZi30kDRjQPQOcH3ZsqbCu0U3ZocegvA8a3lqPNvby0xlb8+PUcAXsRyJo3A3k7tyD0ufaoNX6yvd2UtNNfuYTzvTuxf9fbddDtLw8OL8gDO1D/cRwXXx4B/zrxqLtqm10zvDLtLRQc3AdyKUlYsMom7YXSA5rUapzv04mV5XijZbOgXcL0TAoseiZmrbYiphJJJYRJKCT+9pdWCCKfgQ88jDrTZtm1j2I1Kjx8CJffncSyRih7xNfCkH0Nad3bsmU5SkRlvj4eqp//Z3MZmjMwXXJQh41HLO5OL7eR47l7bH9+2vazHosP6GAwAY2T/TClqwIK73qEdAa0vE+OAEegBiLAyREf2nTKuqCSGpXOjG1jAhEe5F3ZF0SMEEHySH0/TO3KS2vceWteyDYxK2jKRLpWYEm5bRDvhw5NZLg7yboTKXfOn49tGwKCA4pYVp65W9fj2qI5CHroMdSeOsO2yfCrrUbgwksDQEKqca9PRfDTza1uRxdeX70U19cshTQwiDlv+Mcn2tS+/MV5u7Yia+4nCLz/YdSZ7t6XfIcWUtyYMjkEt5ySspzCwkq7Jl0di/BrKbecwKBqp0GZLJQ1QqRS/CfzobyncbVtnHkBzYdKa4gYSlq+iekQ+VJQmR+V+5GzEjksORKUFUfZcVTaRuVk7soe+d8/Rry5RcOWQhpzlPVhb5CY/7vbNazM5vbaUnzYQ4EQhXc9R9q7dt6OI8AR4AgICHByxIfuBYFcoHTKD7p7H7lArjVUWkOxa0IQ5LYffvjQbrpvKV+fMGDuXi1I9b6yaHaXDK+0kUPGORL3bZLIIxsL8pH6fEvWK2UhUDaCI5Exdgg0p06i1oTXEdqqnSNd8bY3QUCw3mUimuQWI7UuF77w0H5cfv8Ndn38x58xW2BHg16sz/ftAtJDiZ+5AMpGjvfp6JzEbm82GkrKciyEicU5x2w0VhhK4u9vKcUJKXbKKSZOILmxR3m7tiFr7seQ17+dZdx4QlyeMhmF3x9gjjXkXOMzYTYhtWtrRkTFTnwTIS0tAriOhJA9Etl/KCJ7DXCkK7vaZheaMWixmrnPiPXcl1tkEXUlZ5u60VLM7KXwuoM2u8DkjTgCHAGOQDECnBzxoVuBTg/oFGFyeznoBdYb4/XNGhz914i3n5fjyTu8cw3eiLsw54Xf6rDlJwsrkhQlxYCn/PHQrTL8cs6IA6cNIAE3igbxUkzrxk+VvHmvy889fUgv6NL+Q8zICQjr0NXupTHnDUpdl0iQsvVru0s17J5ADWsoaLvEjHoZYe27VLt6cpbJfGUUzAYDE18lEVCxIv/r3bg6430o723CSJeaEiRqyzRMSM9EKMvRWE7zy4egYyINDmYuUYZrWaj93scIeuQJj4CLyqyo3MqTCBsxgFEdO4rMyWNZphR9LhF55WiUzh5J2bgHZB/typi4QYPjqUbEhkmweJASwSJledDByBtbNPgtzYi4MAk+6aVE7XCeQeLKveVjcQQ4Au5DgJMj7sNe1JGJ7e88W8Ws2LaNDfTarIs9vxnw6VdatGwkw6vtXPugIeqGeGFngl4NTZ3wH/ecnKnelw7Ss6HrKOrVkmJGLwUXz/XCva5sylmfzUDe51scLoWhPqivmvaC7K7bgMRUSVSVXvqSVmy6qduQ5swpZL4yEqQREjVoBCK69xV12pRBkd6vC0hzJvGzFZDfdqeo/XtTZ2atpozFMMsyKcgvWYLmzz+Qv/8r+IVHIGbY2BLBV7IWZgRKULBblmtSFSG1cytQJlDdtTuYHo0vBGVKUcaUWPbXAiZEuBDx4mrnmi9+N2Dml5a/xbP7KnBXgvipnO/t0OK7vwyIDJJgVh+F17gf+sL9ytfAEeAIuA8BTo64D3tRRyYxrfn7dUyIiwS5vDVI36LbXBV74d4xznVWit6Kl1jzLp0x0vF+f4xqWXXdMmX2vLddAyqDSoqWYuEAJeSOH8KJtRSf7+dynplpwai1ZtSPk+KeuuI8FJODAzk5SOQK3LLnkN04CiU1jrqo2D2BGthQEFZV3vcA4j+aWykCRUcP48r7bzJXFCJFiBxxRuTt3o6sOR8h8MFHUef9mc4Ywnv7NBkZYUJZJhcnDIcxNwdh7TpDfkv9CmuSyGQlZTmCU45faCggrfr3/WKOCYfPGnHyghHhgRJ0aOLPPiNsjUtvTEDRTz8ieuhohHfpaWtzj7u+tF252FoqVD5In3l+kVFI2fSFS9ZO5TT9F6qZvhy5ywxuar/OSHUTpsMqOrSKCZFgTj8l0x/jwRHgCHAEfBkBTo74yO4OXqJGapaJsfuNqvG29/QlD1uuxj+XTZjbT8nKN3g4F4Hvzxjw7nbLCVTb+ywZI9VFaRG45nfJ8Fr76ttU1yf/+c0RIOJw2SEdc6MqHU0byDCxjdxhgqr0CwS9YNOLtq1huHoZab06smYp2/fxkhpbAbTzetJRuDCiPwj/oIcfR+yrbzOhSAp9RjquLZmHov99z/4d3rUXO+V2ZqR2awMqr3LUEcSZc3Rn37k7NuPa/JmQ33obw4jsfEuX5ZCOCWX3VBbSkBD4hQjWwpYsEyI0t/6sx4L9ugpNiCAZ/axtL8/5e/fg6idToWjQCAmz7bN3die+5cfO/2oXrs6cBkXDu5Ewa7HoU7s4fjioXM1VhLCQ0ZEcI8WyIc63ERaySuPCJey5jDJJeHAEOAIcAV9FgJMjPrCzZy+ZMGKFmtWGrnvJ+7MtVn6vw5rDevR81B+Dnrbtoc4HttOlS7h43YQXl6mZ+CppvJDWi7VB1oFkIUhhr32gtWPV9OvoRHjCWg2yCszsBK9FIxlzFPjxbyM7PRRLjE94yLf3BTpn81pkL5nncGlOTd9ve9avu3Ael96ayMgQioB6t8KsUUOfebGku5gxryKsrcVi2ZmRu2Udri2ei+Ann0Hcm9OcOZTX9W3W6ZDWuyOMOdeZqw+5+1QWZp22TFmOYDdc2bXbT/jht2vBKPIPRaMGEWhyVwT+LQzCpqN6kIsdHZh81ENRoUyyKvBKE6XJ63dCFhPrdTiXnjBl6ahP/IZa415DaOsOoq9F9etPyJw0BrLYOCSv/Vz0/kt3eOycEZM2WvRsFg1S4tZY1xwg0QEKHaSQSCsdwlF2Lw+OAEeAI+CLCHByxAd2lepOqf504FMB6PWY99c3CGRPSi0plg52/qmID9wCdi+BSDXCmx54Fg5UWv3wLAw4fZcW+/80sHbz+itxSy3XPKjZvWAvbJhx3YRxazS4XmSukNlDLgUvr7M4Czhq40jQ5G7dgGuLZiMg+RYkLVlnM1qCOGjspHcR0uxZm9vzBo4hQC/eREoUfPs16AVXiNCWbRDRZxD84+o4NoCVrSnrIa1ba5b9UHfVVpCbDg8LAoKdLLn5kKuPTWE2F2eY5FnKcwrysOu7bPx9QYPAAAla3ytDYpTlM1ji54dzqhAsOKpAoX8onro/EoPbR0PiZ53QueDEEj1sDMI797Bpmp50MbknpfXsAElAAFK27nWa5S5lbmn/OSOaE05lGBLRNWCxCpdzzej2sD9efMa1h0eCYD7pjRFBEiTnBIkn3et8LhwBjoA4CHByRBwc3dYLnfh3nlXETv43jw5EVLBv/LHqPEuFXJUZG0cFspNyHuIjsOoHHVb/oGfivUSMkH6IPSEQLPGRFjKrvIirPX2K3YYIIKrDP5Vhglpnxv31/EDlKJ7++1KoMWPoMjVIZ6Sq8iXKKhmyRM00YJYMVjKhXHtDfzkT5/s8z5rbKsaoS09D+qDurG29XQed9hJi79pqWjtd2jkAZvjXTnC5iwZhfW3RHORuXc+cj8gBiYelxOn8gBcYFEmL1rLsHkdi3j4ddvyiR4xMjU86aBEjKWCECSvLUalY139lmvD1HxYHsk73+6NeSmiZshzSM5EqKh5CFOz7Alc+ngLFnXchYc5SR6bp1rY5m9Yge+lnCHnmWcS+9q7T5lJiqx2fiLortzhlHCGrlspblr/oeuF9ImfI5vdEuhF31pEyFxuF95/HOWWveKccAY6A9yLAyRHv3Ts28y9/N2DGl1o8frsf3u2s8PLV3Jj+tF1afPunAeNby9HmXutOunxm8S5YCOnTkE4NBdWjU126vUFaGIOWqEEv8p0f9MeI5q49zbrZvP+8YMSHe3TIzDFVelmLu2R4qWUAQkSyQLQXw6raUfo0pVHTgyhl5lQVAtHVJMWSPu9IEMFBRIet7gv0AkIvIiHNWiF20juOTIG39QEEyKI2rUc7poeRsmmP29xXPAnKixNHQv37L4jo1gdRg19yaGqltaIq0xoz63UlZTmb9l/DH6dzEOdXgBebVvysJwtai46JRcOE/oOfDOc6PMPm6M2lNelDeoKIwjrTZiHwgcpLmBzaiFKN04f2hu7cv4ibPAXBTVuI1S3r51KuGb3nWwivT3oqcF+yOELctk5SqwdeXq/G6YsmPHSLH6Z1c+zvja3j8+s5AhwBjoCzEeDkiLMRdnL/dKpMKfUfdFcw3QFfCSrVoJKNJ26X4Z3O1utg+Mr6nb2OUassDzf31vVjdryOxqG/DJiywyLq6gmiwCyL4oDlVJWCso8evU2GRolSGE3AxqN6pF61ECZ1IqT4oJvc42wKBdvkYIWEie5F3ySDirJhes1XI09lxoc9FLg/xf7Pguxl85GzcTUUdzREwtxlVt8aqV2fY+4b8TMWQHn3fVa34xf6LgKCi46tRJsvIpK7YxOuzf8U/rXjkbRkvUPZPPSC2meBCuRaQqUVVGJxsyBdot7Fnw8jH1GjbX2VhTgpoPKcPFA5VoWQSpH/xefQnD2NiK69mGsNkScSmf1Euqv3lYgKIizILjlly1dOH77w+wO4PGUyApLrsT0WM17bpMHP/xmrzCAUc6zq+qJyThLOp/Kerg/5Y1gzzzkQqW7u/OccAY4AR6A6BDg5Uh1CHvxzermll9za4RKsHeH9QqyloaaXvOdnqRAol2D3BN9am7tvqd3HDZj1tZa5m6waGogYkaz53t+pxYFTBkY2rBnuPq0YEi2dsE4DEpuloGwW0uMpn/578LQBH+/RsnIUyhwhUuH22vaXpIi5rzlFZgxYpAY9hE7uIEezhtVnTwkCuSS+SASVvaE5fRIZY4aw5smb9kAWGV1tV2T7SfafslpxSF7nXEHCaifDL/AYBLT//Y0Lw/oyQc/kdTsAiWf8frkaIMIhY+QgwGxC/KwlUNzRwKEpLD6gY2KrpPG02Epdrp2/6jFnrw4hSgnWjVCW0YswqVUwFVsMWwiTfOagozlzCvlf74Z/dC1E9B7I5iwNCqpYlqP0zL/RJA5NItHhXXogeugYhzC3qrHZzMqm9BcvIO7tDxD8+NNWNavuoqP/GkF6H8oACfvbGuEBbjFpWRYjAPr7OaG1nOnd8OAIcAQ4Ar6AACdHvHgXp+3U4ttTBgxvHoAuD3rPaY61kA9frsbfl034tLcCdyfZfxJu7Xg14ToinfoutJTAjG0lR7vG4j3QFGnNGLRYzRxV3OU0RA4uY9daTrTIbpCyjhomVH3vnLtqwuRNFhcYevCc3k3uEVbYH+zS4ps/DXikvh+mdrWO6MhXm9HpU0va9dIhSqTE2P8ier5vZ+gvXWSp/1QCUF1kvj4Oqp+PIGrISES80Lu6y/nPaxACGWOHQHPqJGq/8wGCHhPnZdGb4DNrNUgf2oe9MEf2GoDI/kMdmj5pDPVdYCmJXDBQidvirP89H7BYjfRrJibcToTxzcJs0MN4LQvnB3VnmSUxL02wZLuYKpYokthp6bIc0jHxCwkFJO7VC0vr2R6GrKtInL8S8vp3OIS7tY0LDuzFlelvl9g0W9vuZtdROQ2V1YxsGcB0YzwlfjhrwDvbLBmjM3spcE9d/pzmKXvD58ER4AjYjwAnR+zHzq0tc4vM6DxbxcQ0t4wJ9EnV8GWHdFj/P27pK+aN9ulXWuz5zYAG8VLM7Sd+dsdvaUa8vN5iM0jirOQ45Kq4kmfGmNUWcoZsrWf0UoKE66oLEv59c4uGlRlRBgmJ01rTrrp+7f35qQwjRq/WsMyeNcNtE1n+aI8We08YKrja2DoXQcTQ3wpxQSE7QBoYiOR1OyENDrF1OH69DyNAzjlXPngHynvvR/zH83x4pZUv7eqn05H/5U74JySh7orNDq9fsFQlYpsIblviu78MeG+HJWtw86hAUMledUF7R3soEDuCpXCZshyt5QW5TEgk8AsNhTTEomEi6JlI/F1TgkHWvWTh618nHnVXbatumaL+/Hz/rowMq/P+TAQ++KhDfa/7UY/l3+mY0DYJbntaCCKxdSS5+GBYbcRHuO5vvqdhwefDEeAI+AYCnBzx0n1celCHDUf0UyGmmAAAIABJREFU7BSBThN8MchdZOwaDSt1mD/A8x4KvA3zfy6bWJ0whaOZBTdb+/z9Omz7WY/6cRZ7YFcEZU1Qii+driXHSJkoqS1ONJQaTMQKYUTt5/VTsEwSd8SQpWpQRos1WgLl5yeU2tHLz5bR9pOmxrxcpHZtbSkDmLkQykb3VgkF1dhTrX1Ej/6IGjjMHZDxMT0YAbNej9QurWBSFSFp6QYE1E3x4NmKOzXVz/8DWeJSOVHCHCqnaejQACW/3zJg/UuBCLejvILK9dKzTRjwVAB6P1Z9FkJJyRyVRq3fWen8TRp1xbKcUlbSpRsRiVqeMJEGBjmES2WNr86chvyvdiGiZ39EDXDt51L+3j24+slUBKTcgqTFtluiC+shl7IBi1Qglxg6zKBDDU8Lyhj8Y/YSGAsLYZi2Fk839M3nUU/Dnc+HI8ARcB4CnBxxHrZO65l0CHrMUzNL0o0jxdOMcNqEHei4zccWm+LPxwd6rKOIA8tzaVNBhJXE++jF21lBD3KDl6qZ5oe1D+COzIXuj7FrLMRGYpQUs/soEBZoO7FBrjsvLrOImj58qx/ef8G6chZH5l6+LWX1UHYPrWPlUPuIJSEF21Gnp8vvTkLh4UMIadkGsRPfrHSZgjUppdUnr98Fv7BwMeHgffkIAoL2Q1jbTogZ86qPrOrmy6ByDnJKIe2OyH5DENl7kMPrHrNagz8zjKwkhkpj7Akq16OyPSJWto2xTiuEyC0iTBM+XQTFXfdYNazZaLhBmJCeSbHFsNlorNBe4u9fTJhY3HJKynKk9pMB5zo2Z9gnLduIgKRkq+Ys5kVMeyQjHbGT30NI05Z2dU0Zjf/7x4iWjWR4tZ1tWUJ2DWhDo8IfDiJn3QpQ5iCL0AjUnbsE/nUSbOiFX8oR4AhwBDwPAU6OeN6eVDsjodzEE/9gVjt5Gy8gETISI3urkxxP3SmePoaN0/D6y0mbhjRqwgMl7MSRMgucGX9lmjBypRp+Ukt5TVK0/Q+5N5snOc9M3KDBH+eNTFj2s/5KmzJGyvd9JtPEiBa9Eej3RAD6PuFkoEpNgBwles6ziLCSPSLZJNoTq3/Qg6x9SaeH9HrsDdWvPyFzkkXEMHnjHsiiKgqzZr46Cqrjx5iTRfTQ0fYOxdv5OAL6zIs4368z06xI2binRpReUUkHlXYoGt6NhFmLHd7h388bmdA0Eb8bRgayklp7wmwGesxTsfLDl9vI8dw91Xd0bdFs5G7dgNDWHVBr3Gv2DFvSxlRYwBxymACs4JajsZRilo9Ky3ICqicJin78DpfeedXhzA1HFlp05Adcemsi/GNro+7aHTZ3Rc405FATGECC+0q7CH+bB7WiQdGPh5C9cgl0af+xq2UxtZguVViHrla05pdwBDgCHAHPR4CTI56/R2VmWKA244W5KhiMwJoRgUxbwZeDrFjn7dOhzb0y0Ek4D9sRKG37SKdPRKq5ImZ/rcOu4xZHBRIOJKJEzDADeG+7Ft+fMbBT0Hn9lMy5ydEQ3HxIS5BSme+sI/LEq5jgwm912PKTHvck+WGmA6QGlRZR9gghQS9RjrgRZYwaCM2Z0wht0xG1xk4qM3PBmpQejil1nGuNOHrn+Xb7zMljoTp2FNHDxiC8cw+fXmzOhpXIXr4QUqWSlRKRi5OjIWT+DWkagO6POEbabj6qx6IDOibmSp/N1YXufCrSB/eANCgYKZu/BGWKiRkkWss0TPLzigkTshnOr3QIwtRSlhNqyTChTJOg4DLXCqV+VOZH5X7uiovjh0F98ndEjxiH8E7drJ4GkfNk1UwC454iwkpCs2TxrkstJkWiYxDZZzAjzHhwBDgCHAFfQoCTI162m598ocVXfxjQvrE/xrQS9wHFE6G4kG1C/0Vq9oJHJUQ8bEeAsggom8DV2i1U9kXuCPSARxkYlIkhZpAtJdlTBsklmN1X4ZA7S/l5vb1Ng8NnjagVKsGyIUpmKe3MEAgNGkMMPRjK2qHsHXt0S0qvU/v3X7jw0gD2rbqrt8G/djz7/9Lfj//4MyjvbeJMeHjfPoCAoF1B9xDdS74amr/+RMbowWx5ca9PRfDTzR1eKmXGjV+nQaiSMv+UDushkbNY19kqZsNK2XZ3WEEAkyUzlVDEvvIWQlq0dnhN1XZgMrEMk9JZJkSemA2GCk0lMlkJYULETcln1prt8I+rU+1QzrpA+JwkAofu+fIkTlXjCiKnt8ZKsWhQ9eSVs+Zv1mpB+im529aDsr8oKBOGdFw4KeIs1Hm/HAGOgLsR4OSIu3fAhvEFgVJKp133UqBHeN3bMH27L+1OKcD5ZqweruRK6DaiyIiJhe4TdDueZsTEYvcaesijhz0xglyMqLyMwtqHe1vGJatjEka9mm/GMw1leL2Dc7OW3tqqwY9/G9H6XhkmiJAhtemoHosP6Bjejj5cX/14CvL3fYGAxLqIfmk89BfSkb1iAUwqFUunJrtfHhwBaxA437sT9Fcuoc60WQh84GFrmnjVNVQykv5iL2YfG9qyDWpVodVj66Je2aDBr6lGDHo6gNmkixGffaPD9mN6q/Us8nZuQda8GUxzhLRH3BWkI1I6y4TKc0xqi4U5BZFT9EJPpEjUkJeKLYYtmSZkNyxR2F9qaM+ar0x7CwUH9yGie19EDRpRbRdMLHeRRTjdXSKshuvXkPf5VuTt3ga6pylIS4SRIs+2rXYN/AKOAEeAI+DNCHByxEt2j17SKK2WRCPFSKv1kmWzaQrZMqOfDUCHJuI8GHrT+h2ZK9k2kn2jK17wq5rnzC+1+OJ3A+IjpVg00HEXGEG0lMab2lWBR+rbp81RHa6CMwRdR+QIYeiMELQEqO+tY8QhPS/nmtFrvuWFgYRdSeDV3iAniktvvgz177+W6UKw9rS3X96u5iGQu2Udri2ei6CHHkPtqTN8DgChdIhO15OWbYBE7viL+L9XTBi6TM0y5DaNcjxrRAC9dLaaNYLnREqkdn0O5D5ElsRkTewpYdZpSwiTqzOmQvP3GYQ83aLSjDYiR4gkKVOW40T7cSID0/uTHocEiQtXV+vWRK5rZy+ZYI9Vs6P7of33b+RuXY/C7/aXZOiQU1l45+4IevQpgGpNeXAEOAIcAR9HgJMjXrDBuSozRq/S4GKOyeWlEZ4Az8HTBkz9XIvHbvPDe10cf9j0hDW5Yg4n0o0Yt1bDhPtIn8YWa1sx50dCo5SFQS/sj9b3w5Su9u8h6Yu8u13LpucKsmzdj3os/07HymqWDFY6ReNn0BI10rJM6PO4P/o/KV7pEdk2k4OPo6U1wr1AGgqaU38gIPkWBD/5DJT3NBbzNvGpvuizulADJEZJmKAiDwsCdAqd2q0NzDod6q7a6lPOFgLxQ+tMXLAa8ltvE2Xb6W8f/Q0knRE6GBEzXt2gwS+pRrzUIgDPP1D9wYOQRUaaMaQd42nBLMi7tGLTStnyFXuZt+iYFOuZUFmOXl9x2n5+5QiTUFamQ+U6YsT1tctxfdViyG9vgMR5y6vscutPeiz4VofoEAkjtV1hJ08ZgIUH9yH/693QnDlVMreQZs8ivEsv0e5jMXDkfXAEOAIcAVcgwMmRSlCmk1wKqUQCcpKTSsDEJOlryb/Z/0tKvudX6md0Dft3qWuE9rYS7yqtmb3g0ukROX7M6aNAiLJmPWwTOdR5loq9oO6ewHVHrP1geHGpGv9dNYmaim3t2OWvE9xr6Pv22vseOm3AlM8txEiXB/0xvLm4LwpVrY1q/anm31rxQlsw+vwXPebu0yEyiBwJxHUREkqP7kr0Y/bGPJyHANlXkyPU3hMG/H3JyLQchGiU6IcuD8rw+O3ivGg5bxWu6fnqzGnI/2oXwjp2RcxLE1wzqJNH0Z49jYwxQ0A2teTaRO5NYkTpDLAtYwLZ54SYQaV8VNKXEiNlWkfVhebUCWSMfRHSwECLMKsImTHVjWnLz3O3b8S1BbMQ2ORB1PlgTqVNTaqiEothi71wPuh7lYU0OLhMWQ4RJiQIa2vQfZExoj+05/5BVSKxmTkmEFFOnyUf9VCgSYpzMiLZ3M1mqP84zgiRwsMHQdoiFH4hoUx8O6zjC5W6k9m6bn49R4AjwBHwRgQ4OVLJrn39hwEGk3O2k8iRMmTLTQgYprPxgx5ZBSamL0K2e/RVIGluEDKW71UgcMoQOhILYVP8PVtJGuegYX2vlHlw7qqJCW/eleDEhwbrp+TRV5JLDLnFxIVLsG6EZxBKpXVCpndT4EEbrGpJeJUEWCkevtUP77/gupd9srwcvEQN0iGh01U6ZRUj8tXkKqMGiSOSzgjpjYgZF6+b0HehpXZ9x7hAJubIQ1wEyAlqwxHSbjCwfRSCsrTos5pIbSHIWvnt5+XMTrsmh+B8Qi/W9IJNL9reHMbcHFwY1geG7GtQ3vcA4j+aK9pyBNFpsbSIKpvYC3NUyC40W61vIQizxoyc4HH2rReG9wWVhsS++jZCmj9n9T6Y9boKOiYkBEskQvkgO2oqy5GShgk55ZBjTkhotWPp0tNwYWgfwGxC4qK1FcprBBFtslamZz2xg7K2VL/+DNWxI8w1inRFWEikCGx8P0JatkHwE89A4l99BpHYc+P9cQQ4AhwBT0KAkyOV7Aad1hA5YjKbYWJfAWPx15J/mwGTycx+Rt8zFn8t8+9S1wjtK/lbW+n98Ee6EQdOWY4f5f4S9HzEn9mVihUVSJriLJhKM2BKSJZigqV0Bk15Akb4d/E1Ffu7kY1DRI21KxJsTp3heiIWpp7SD73E91mgBr18UxkSlSN5SkzaqMGxc0Yo/IFpLyhwT93q57biOx3W/mhJhW6c4sd0RqhUyJVx+KwBb2+znK6Jhanw4kNWx4sH234aac36yS0o/ZoJr7WXo/ldLgbNmgl68TV/Zhjx/udaJtpLQafvHe/3x0O3+JXYJ5Nj07enjKw0K09lRr1aUnzaW4FghbWffF4M0E2mnvnqKKiOH0P00DEI7+Ldtr4Z44ZC8+cf7KQ9cfE69sIsRhSozeg21+Ios3qYkmk2OSPWHNaD3FGsfSkv+OZLXPnoPfjXiUfdVZ7jOkTkQ/qg7iyzI2XrXlHshi1OOeXKcnQWkr5MSKWMIBGshZmeCZXllCMacjatQfbSz5jrV/yM+ZDFxLJulhzUYeMRPTvMoPJNsUrxKFNFdfRHkFOU5vTJMlMmXZyQ59oj7Ln28IuMcsatxfvkCHAEOAJeiQAnR1y8bUSOlCFbigkYgVyhMpoF3+px5B8LMVI/zo9pBkQGVUHACCROZQROGULHfIPgMVd6IOJiJCzDEUlTlkApm+EiZMT8fdkEekmuGy3FuOfklZQ43Sh78iuVjVOhLKqEtLGPpHELSDYO+ulXWpBoKaXlUnquJ4VGD4xbowbtZ4AMeLdz1RkkVE5FYq6U+k1BwqtEjLgrBGFZEkakB9jYMPtfcCkLirKhKJyZDbXogA6bj+oZMUIECQ9xEChNltWJoM+kADROrproI6LytU0anMk0ses+7um++1gcBBzrpcTWN7Y26q7d4Vhnbmx9bf6nyN2xic0gfuZCkHilWCFk2jmq01TdfChrhLJHiHDeOjbQqhdzEmaljJm4N99H8JPNqhvCJT8n0oHIh9BW7VBrwutOG5OccagUhxEnBWQ1nA8Sq60spEFBFcpysuZ8iIJv9zK9nTofzsEf6liQ9gvF/AFKpivnSKh+OYqiI4eh+ulH5gxVOshpKOjBRxH44COQ3yKOJo4jc+VtOQIcAY6AJyLAyREP2ZWcIjOodGD3cQPopZDCma40FUia4iyYSjNgSkgWc9kMmQqETCkCRsi4qZBRcyMbhzJuKiatVr4heiMwb5/l5J7KGgJk9r+YVvoQU1ozhpUo3ShfKlsGZSlNshA6VVwj6NSUI2kqzaIpl4Xj6O14KsOI0astD1prhitBL26eFnSCPmq1BlT2QUEORP2f9C9T9kGEyIwvtey0neLJO2SsJMGdQSe45CRA4qkN4qUsDd3eeGmlmr0oP91Ahjc7Om9dlIE2fq2GZZ1tG+Pd5Qv2Yi12O7I/JRtUCip3GNVSzoi+6oKEiceu1jAdoN6P+TPtnZoc6QO7QXfhvEe9YNuyHwUH9uLK9LdZE7JoJatWMUMod6FMIyrJcmYIGX3jW8vRxoryPkF8NiC5HpKWrHfm1Kzum4R+jdezRSeprJmA2WCwZJgwwsRCnLCyHHrIKReSgADkf/E51KdOsJ/8mtASm5MGonvreHR9yPaSFiJmCn/8DkU/fgfVrz+V6IdQ3wH1boWy4d1Q3t0Ygfc/BKkTXXmswYlfwxHgCHAEvAEBjyBHTCYTjh49ioMHDyIiIgIDBw6EopQXvdlsxuHDh/HNN99Ap9OhYcOG6NKlC5RKJdRqNbZu3YpTp04hICAALVq0wOOPP86wp/727duHhIQE9OnTB2Fh4qS7irmx9DJLp/z7Tt5Q8CPh1Tc6ykHp9r4eRNKUJWTKETBCyZIZmLJDizOZRvYyck9dacWSp5ISp7IETJn+GaFzoxxKKIOylqRx9n6UEf1lJEvVor8W0qb458Uky9QdWlzOM7H0frICLEPiVKlLU0p4uLgfZ68zt8gMshmml3cKKjOgh/Ir+WaczjCWlCrQ90l4tdXdVrx9OnvSANKzTRi2TM1S3Vs2kuHVdrYTG6QjtOoHHeT+lC4fyJwJnBntZqhAGWkLBypRP873P1OciSURdl/+bvmsHtUygP2e2RIZ100goWS6fyh75GbZJrb0643X5u/dg6ufTGVuGOTu4k2h/ecMqJyGhCyDHnkCtd/7WNTpk7jvtJ1a3BorxaJB9pOw1k5KcIS7o44Un/WvfjyzVoO0Xh1B7jAxY15BWNvnrR3KKdeRhgbZKFO5St3VnlPqU0KUlLjl5IOwoyj46QgKfv4JMqPl34FNHkZomw4ISEiy6JlQWU5ARQJVl/oftP+ehfa/f9hXElYVgsgPygwJeuwpBD7wiF3isU7ZIN4pR4AjwBHwIgTcTo4Q8fHtt9/i7NmzeOGFFxAdHQ1JObXQzMxMrF+/Ht26dUNcXBy2bNmC8PBwtG7dGt9//z1rS+RHfn4+1q5di06dOiEyMhLbt29H165d8csvv0Amk+H+++/Hrl270LJlS9beHUHlBL+lGUGOOCcvmEA16UI0TPBDh8YyNOPaAJVujZBmTJkGZOMqZggkCftaCYFSUXPmJgRMCaFTtWaNRaemLElDYzgSR/81snKsyCAp+j1p20tb+XErFf0tyYi5IexbWRbNDaem8k5P5YSDJWCkIO1raTFLYS6P3+6Hca3komrtOIKv0PabPw34YJcli6nbw/6s7M3aOHvJxLJPKIY+E4AXHnZsn6wZl0jFQ38ZPMK1yJr5euI15CDxxhYNfk01svKDt55XMGFge4KyA2d9rWXW2uQQUpOFctO6t2VCpnU+nIvAxg/YA6fL2xiyruLCyAEsS4FKIxIXrII0MEjUeQg23K7SCqL7mzJVCjRmLH9RycpXq4v8L3fi6qfTmaBu0rJNkEXHVNfEaT+//O4kFB4+hKgBwxDRs7/TxhGjY5NGDVV2HmZuzkJOxlU8k7MfDa78D2ad5W8KK8UJDYdfcAj8omLYv6mNMec6dKn/wqS2/P0QQlYrjlmrBz36BJSN7hNjirwPjgBHgCNQoxFwOzmSm5uLdevWMWIkJqbyP67Hjh3DmTNn0Lt3b0acUJYIZZL07dsXmzZtwr333sv+o9i4cSNiY2PRuHHjCuSIsNNCZomYO0+p9mSxSw+89P+Xcs3slJnEXekkn/59Ibvyt186ge78oD87JeJRNQKCHWxSlBQrhlZ/uuWNWJYmaSyETDWiv8VZMJk5ZvbyRkGp0SQOeYPQKe6jSl2aiiSOK7EzGIHz10y4mm+Cwl+CmBAJIoMlzLq5oguTJculTIlSmYyYKpybylhtl9O1KWO9fcPCu/QY5fEQdF3o+5TZQtbC1QU5m5DOyMUck1NsgasaXyBz7knyw8zeNVvroro9quznlOXxxmYNjqcZ2T35QTc5iMh2JF7frAGRmUSET67BWjC5Wzfg2qLZUN7TGPGfzHcEUpe0pVP/C6MHQ3fuX0gVSiR8tgIBScmijk1Cv2NWa9izxObRriuFEwSibXHkyhg7BJpTJ926f5S9ktqlFduD5E17IIuMFnU/xO6Mnglf36Jhz4lxYRLM7a9EmKkAOZvWIn/XVpCmSVUhlSsgDQmBf604yBs0Yu5IitvvtLjl0B9GHhwBjgBHgCPgMAJuJ0eI9KDSF4qLFy+WlMCUzuzYv38/rly5gl69erHr0tPTQd/r3LkzI1aeeOIJNGrUiP2Mvk/RrFmzMmU1rVq1wvHjx1lWib8TrMrIHYR86quLsEAJ0ytoEO+HhglS3FHHz+XOG9XN0ZN/LpQI0EMjPTzysCAg2AC2vU/GBGsdjYouTBYChZUoldKRqUDAWHFN5c5PN9yhSpdBOboOsdqXEDIlJIsEW3/WMd0Q9nnT0B8tGvlZhIKL9WjKa8ws2K/DiXQj/P2AdzorkBglLSdGXJ70kVSw57ZnPVTC1Hm25YF7z8uBUAbw3xtrcSRC67XNGvxx3ogQhQSf9FKIQmLTngxcomaaOjW5vIZOwc/37sj0GRJmLYai4d3Wbo1brrv0ziQU/XiIjV37nQ9Z+YLY8fY2DQ6fNbo80+ufyyZQxgrd55+Pt46UIcHP9EE9WKlI1OCXENGtj9hwVNtfzua1yF4yD0GPPona735U7fXuvIAyz6iclBzlqHx6+gsK5lBTOgxXL4Oyk/RXL0Ofkc7EX/2iouAfFw8YjSyLpLKQhlishS32wsVlOXLHnwXciRcfmyPAEeAIuAMBt5MjJ0+exLZt21hZTEpKCtMVEYgQPz/L6Zw95Ejz5s1L8DQajdi9ezeaNGmCxMREp+D88noNUq+amJgqpUnTA0awAogNk+KWWCmr9afT/Fqh/MXEkQ14a6uGuZeQ1gNl3PAAlh7UYcMRPXNPoTR9sWwAPQHbijbaFUV/y15jyZKpQMAIosLF9to3FR42VxyjKiy++sPAdHAobq/th5Z3yyCr5ADvyz8MOFt83XP3+INq++0JvzLW2RU1Z6oS/f34Cy1I7+KlFnLckyRlh4w3SqeqERYuJzxM7WpCUIkBCVUSAUZZgZ/2UiBFRB0osmp/f6cWtcMlWP5ioFWirr6Ie86GVchevoCV1VB5jadG1uyPkLdnO5te9LAxCO8svgUxZZX1XaBmByZ0AOBqy+fBS9RIzTIxkWgSi7YmBGtfiZ8fEuYuh7z+7dY0E+casxlpvTowMqH21BkIeugxcfp1Qi+bjuqx+IBFyPnBW/zwZie5XX+riYhiDjnMYrjYLacgv9IZk60xWQoza2EiTkLCIA0OdsLqeJccAY4AR8B3EPAIcuTEiRMlWSEZGRnYvHkzBg0aVCKg6ig58vvvvyMnJ4eJvZJeSUhICCNj4uPjK91J0ji5dKmsBZrvbLl3r+R/6RH4/K9YNK6Th+6N+B79ez0Qi48lsU0d9XAaEsMspTU8xEXAZJbA4vAkAeWKlPy/Gfjq71o4dtEi9hwXrEWXuy5BITPBTNeagW/+i8afV0LYz++rnY+HE3PZ94Wfm3Cj79L9mmFpf2Ns+9d06moIzl4Lwq2RKtwdV/mDtLW9kyQUESQSmC1fJZavUomZWXNLq/x+JddSW2bpXa6PavuyjOWsKNT5sd+ry4VyBAUYMfSBdLa3Ysf8n+siLUeJZ2/NQrNbssXu3iv6k+i0CJn+OiRqNQqHT4Cxbj2Pm7f8wNdQ7NvN5qV74FGoO1uyWMUO+ttGf+MeTcpBxzuviN19tf39cD4Su8/Uwm1RRRh8/4VqrxcuCFy3DP4nj8MUGY3Csa/DXImQqNWdlbtQpffDkf+3dx5gUhX52v/PDBMxYEIwY1YwrGJac1yzqCgqJsS4hrs5ut/evbvqhuvqXVfXiIpijgjqmt0155wWxQyKKAhMnunv+VVTcKbpCd0ndE/3W88zD2G6T536VZ06VW/9wyeD7M0vlrZZC2qYeGyZ2nZbrq7Ndm76t42c+hfrXHaQzfvFH5hI8q0m1u/d+Noq9vKMZVwde6zzle217lfR1tfZaRWNC6yycYFVNDa6v/NjHYsD/S+qsKrKUg0DF/10Lvx7Idxyhg4daqusskq0LHQ1ERABEQhJoODiCPFDnnrqKTv++OOduwviCJYk48aNs2WWSb9M8ok5suuuu7rvEtNk6tSpts8++7g/ca/BMgXXHAK6qvQvAsRxGXdZU+L+2MVI6eOvOu2s65ptXlMqcRPsYuRRyHt66I12w2ffB5bdYliVrb1SpT09raNLyuKwgYSXtIhZHE9mkdvTotTbC4P+dpq99XmnnT+1xYYuV2m/Pqg2kOkpIyjwEqm3yUbZNe4NAk4xFC/SLI5LE8i6lGFh05fP+MxOM+d02p+mtNjX81Nunvnd6FqXEntxoOGucW3C7MewNjzxyrSlwHXfL19XwW9uuMZmX32p1Y3YzFa74LJiGF6L7uHbB6bal3/5vft3w1bb2irn/NWsIj/Lr54axjw+5qJGl8moUGnYsXw99MK0C95NZza4+E99KZ2NC+zjE4+y9llf2FI77GJDfvvHvnyt189MerLNJjyetrbIVs569Rc2/Ovn7ZmtTrNhxx9t268fLhZQrzeU4wdmzUvZb25tNlyWyE529qg6++56yd0jaX6dlYmzMJnrXHS6i2lCppu0S07a0sRlywlkjcyx6fq4CIiACPRbAgUXR+bNm2cTJkxwcUM23XRT50Lz5Zdf2lFHHWUtLS0uPe+sWbPsuuuuc5lncIvJzFaDwHLcccfZ/PnzF2WrwUWH8thjj7kMN2uttZb7nhdHpk2bZqNGjeq3HVfON05U/dnzU3b1yfXOb7ccy8y5KTvzmib7ekHKNl+zys4fq0CbhR4H9MVtz7YZrjbfNi3gxAAtAAAgAElEQVRWEDCNJ6MNqYoLWfb58wIjK8Wt/9Vgyw/s26Yn2/3SMoSYxXFpsmRuWiIuTZbMTYtSby8pwCy6fg+fiUOkwfXo7hfbrbU9ZcsvVWmjtx5gA2t7ZuVFmkUuT6Tf9pmdlnCDWujOtPAzCC43PdPqYkywsTth55qF380eWLhrMOLoRJpCjkvqJo7CR8ccYh1zvrFVzrnAGrbertC35Op3LiMII6mU1W8+0gkj2dKrRnGzPhvbjhsMsP8+tHCxIv779hb797vtNm7nGjt6+94DTfu2N7/9hn36XyebpTptxVPOskGjjwqF5bzJLYboXDPA7IAtqu2o71bboIYKJ0DP+jZln777qQ353RhrrxxgP97hDmuuarBVl6+0w7epdi63fK+Q5a4X2uzqf7W5+CKIq+ccXmsEky90SbW2LhRKcMtZ6J7z7dyst4U4gkjSxS1n6bQVpIoIiIAIlCqBgosjgMVa5MYbb7SvvvrK1lhjDediU1dXt0g0GTFihLMemTJlirW2ttrw4cNt9OjRVl9f7wSUO++803CdQUjZc889jWw0memAqYfP9MWtplQ7u1TaRRpVMnCcsVeNHTyy74u3Umk/PuFku/hibsrWGVzphBFiIqgUD4GXpncY2ZUItrflsCq3qC908RlSfnFgre1ZAunC0y5IPvX24oC+WWPOLBJrAoGFuwg8Zs+/32HXP5k+pV57cKUdvUO11VQtdG3ygYYDGaS8FU9YkaaxJWVXPd5qZG0au31N3nGpEGm6xpxZKJ50ydS05Ge6T72dkbkpcJ2usW8CgYOdm1V+I514HsT1qFl9TVv98klWMaCwu9skhRGIHfZ/jU7s/tuxdaGzIeXXA+lvkUWJuYL4aDee0bfArL6+b26+zmZfebGzrFn1/IvzSi2LsEz9b33W6eJo/emIdPDqzDLr//5kc6fcabV7HWRP7PATm/xim335bVqUXnHpCjt2x8II0mQbuvD+VheDjrLV2un4Ir2JrGH6LPR3ibPlLEu6CiaptrYlL11V5bLjBK1MiGtS6Oc1NANdQAREQAQWEigKcSRbbzQ2NtrEiROd6wuCiYoIeAKcJnGqtN16VfaHw8rLYuLxt9vtj/e0OAsAgvyS6YLgvyoi0BsBTjIveqDVnaoS0FhlMYGLH2y1O55PbwS+t+kA+9n+fefjRZpFLk+k3+4ipqQtbboGAV4YOHihaDP5pTa795V223BolZ2ye006hXePmZ/SYtDiOtNxcIqhLM7Y1H3mpiUFmQqrTHVazdljrWLGR2ZHnmGV+x+1KGhwZcWSmZuyBh8OWOqEmRXn3nOHzfpbOvMJrj6r/umi2CxGqIO+P//elkRTfPc0VrxQc96YOhc8NJcy85yzbf5jD7kN9OqXTrQBg4f0+esEQT7r2mbDfRaLSCxosr3fSN/74REHWKqjw9a8+marXjUdaJ9sMDc93ebSblOwJDlp12rDGifuQgaqKx9rdZaDlEEDK+zEXWpsn83irzuutuEuhStOOvDrQrccYplkKZUDl1pCMCEgrIoIiIAI9DcCRSuOfPTRR87SY//99zeftaa/wdX9xkOA9JeHXNhoddVmU386MJ5KiuyqLBovebDVHng9vfDaZaP0Bg4/ZhUR6AsBH6+HU9Wbz8ztRLgv1++PnyG1Mqe8H32VPuUlDTbpsJMuTa0pO+riJueOdeExdbbJ6rltSLlfxJFMAabLv7u4KHm3qFTX7yyR6WnJzE091tFpFkajqf/wdVvzktMsVV1rH/xkkrUt1/eNdWaf+WxMXqypysi6tETmp4UpuGtuuciq7r8xfbnvbG+V/3WOVdak3Z2qAi5TXV2c0kJQtjr6MpaO+UeTff5Np/3P6LqiiJvhM6ARH+P3OR5AYG3w6VnjrWXae1YzbB1b/aKrrKK2b4cYZ01stjc/7XDWdn8+svvvfHX5RTbn1km21M6725Czz1kCMRntLnu41cj+Q+F5OvN7Nc7SMo5y+3Ntdu2/2xbFnDp822o7Zvtqa+jFJS+Oe4n7mvRvNiuTbOpsRW1tOkMOMUyIZ7LQRSfue9T1RUAERCAMgaIVR8I0St8tfQKnXNVk077odC4lnDCVcsFS5pKHWg1RiHL6njV2yFZSRUq5z+Nqmz8RnnhqvTtVLcdCwMsn3m138Qyeez99woz5PpvAuDZPfeF8yzNtdtkjrc6lAteK/lq8q9PiuDQZAswSFjFdBZjUpb83e+I+S62/mbX88h8LLWiyxLUJpOfuCAQN9m5VufKraG+1obeeZ8u8/KD76tc7H2Vf7vf9XC+zxOeDIk1akFmcOhvrF9wwSPM6eJlK+9n+iDALf7/QjWlJC5nF7k6LAw1bRpybJdNz59IQhBoEG8pNZzTYSsvkZofT/tUs++TUYwwLj4Ytt7ZV/vi3Xqv/f7c1G6LGBkMr7a9H17vDj2yl/euv7MMx+7tfrXHFJKtZa51ur41occ2/2wzXNcremw6wk3atcVYdYcuMOSm779U2e+C1diPwKgUXGtx9VyvDudVblmBl4txzvv3WUq1ZMnxVVjqronTg12WtZq3iy04Vdmzo+yIgAv2bgMSR/t1/ZXv3/mRrzLbVLthlKRaCzv3v1BZ7YXp6A7f+kEr78X61tu7K5bmpLcU+TrpN597dYg+/2W4/2LvWDtgieQuJpNvr62Nz9NonnfbIW+1OGGlZ6EpPsNwjt6u2g7eqdhljCllwlRt7cTruxB+PqHMbrXIsnfPn2cenHGPtX8605cYcYyuceHpeGHzA4MVxaTIyMwVizrRP/4+1XPBrS81Ip6+tOOHn1rHrQRmBh3uJa+Pj0Sy8rrew6e3mJz7RZrPnddo+m1XbhqvEN7d7kWax2JIOHJzp4uT/79KH22zaFx3ODe+gLasDLk5YyCx2meoi0ATi0nR+PM1m/+xUSzUusPqttrOh51zgrpGtXP5IqxOICFiKMNhTDK0vLzjPvr33bltqlz1syK//0Btel80Nq447X0g/9ARq3Xfzahe4FVE0l4KF12Nvd9g/X2u31z9Jv5cpQwdV2Bl71dq265bnM9sdQzLjeLccL5iQQWdRqaiwZfY9KJcu0GdFQAREIHYCEkdiR6wK4iDw6kcd9qNJze6k9/ITS8uvlROpm55utSkvp11oOEE7cdfyDD4bx9gp52v62AY7bzTA/t/BfY+r0Z+YITK8N6PD3p3RaW9+1unSaHISHixsQtkg7bZxldXX5LZBipPF3S+2uZTQCKH/OKG05rVcuLW897Z9cvo495Vl9trPBv/0N7l8vc+f5bT76+uutLl33ZqeazcaYSud9TOrXXf9Pl+jtw8GRZp0jJjFIs3zH3S4+FmkzL3wmPqFLk6L03Mvmbp7sTtUl8DDS7hMLZkdqrf7zPw9z8+9r7S55+PU3fM7gKj79F1b49LTrbK12eZv9F37dNyflxBk3vq00+56sc1qqyvs9D1qbIWlMzM1Lf531ftvWNXvT3a3WnXh7Va58tCFok1FRjDihW5Oi8SaCpsxp9OueqzVBZz1BbehbdYd4OKXkbY7s+CK+M7n6TkEdx+YBMtuwwe44Na5xmXJtS9K6fOp9vaFliVzrXPet1a3yeal1Dy1RQREoAQISBwpgU4s1ybs/7+NxknOLWc1ZF3Y9DcuxD+4/fk2l9aTwkn2qJHVhnXMskWQ7aS/8dT9Lklg5pyUjb2k0Y2nO35QGnFHcJPhFBfB9JWPOlyWi2xl1eUqbZt1q1xMkTWLOAX4ERc1OjP9cw6vK+uT6MbnnrLPf/2j9Fy4wcY29Hd/tgErrBjJY51qabE5d9xk39x4jXU2NbnrLn/cybbMPgdGcv2+XuTMa5vceE0i1s3i1Ns+FXeWwMFdYs6kjBggxMEh88t261a57FBZAwsHrHC6fiZl1R+8YUMu/YETSBrX2cI+Pe5c66xbyiEiuwwHAYhAWKeQJaq7UtHWYsP+epzVzP7Uvt5xjH15wJl9xdzlc8yBiFJYxQTLCktV2morVNgydRUuVsmnX6dcSu/MsvZgBJUq23qdShtYszhtd9oyZ0mRpotbVJbAwnk1Ql8SAREQARGIjYDEkdjQ6sJxEzj71mZ7+j8dLvMGpr/9tUx9pd3IJPLBwtR/EkX6a0/2j/s+4u+NhssWFleFjLERhtbs+Sl79M12+/d7HfZGwLzdXxMhZL2hlc4CgxgG6w+ttIYishDpqe1ku8CdrhSt4nLt85b/vGMzzv6JEWeicqmlbYVxp9qyBxzsUsXmU3DZmXPXLTb37tusY843Vtkw0LnuDDr0SCN4ZJIFd8mf39jshH0E/mIsEx5vtUlPttlaK1XaVSflb8nU8sF/bMbZP7b2WV9a9Wpr2OBz/2bzBq5sZ17TZF/NT9noravtyO9WL3JjCmZh6uxMx6zpuOBXlnruMbPlVrT28260jtqBi1J5+88sjnOTIeIEMzstFHLmNKbs/S86XWacT7/udKm0Mwvpd3G9GTKoMv3nshVWVx2dpRlXwo2pa1ya3mLOdBVkMgMLLwoc3G3q7UDg4MBninH86Z5EQAREoBAEJI4UgrrqjISAN0HHtPXXByW7sA3bABZk+C3j5sDJHIUAmQdtMcClEiUWgooIxEHgz1Na3Ng7bY8atynpL6WxNWUPv9HhYqYE/f3ZXCJ+bLRKlW20SqVtuGr/EUK6Y3/0JY2Ge12xZC8p5Bjp+OZrm/G7n1vzm6+72yAA54onnWENW2/X59tqfuNVm/fw/fbtA1Mt1drqvrfsqMNs+aPHW9Wyg/p8nSg/eOqEJueucdb3apzVRDEWLJiwZKKQNn6LtfKPqUFw1pm/+6U1vf6yY/7PjU6yW+v3dtfk2t0VBJXZV15s8x75p/sIwV0J8hq2ZLosEeCd/iDmz5orVtjaK1W69/Bit6huAgsHrGY6Ai5TXdyefBwaHzh4oRsUnymGkinSZM3KtITYEhBpssSuWSJzU+D7izM9ITYVAwHdgwiIgAgsJiBxRKOh3xL4Yi7pLxvdAubuHxXnyVsQLidVD73e7jZ3781cbPq/04YDnKk/6QtVRCBuAow/ArMSPBDXjWIvPDe3Pdtmd7/UvijrBIIIoihC4rCV8rMiKOZ2P/xGu507WdYjXebP22+0r6+fYFh/UCrr661+sy1dzILadTewmrWG2YDl0243WCq0Tv/AWt59y+Y99qAhsLjvNDS4AJCDRo+NzEUnn3H0r3fa7Xd3tDhLhEmnF/e7i/vkfntLr9tXDrP+fr7NvTsd42XWUmvYuj88y1baaYclvt72xQz7dvLt9s0t16f7buBSNuRXv89JFOvrPRXqc2gjQWuXtKCyOOYMv+vqxsS/A5mblki9Hfh+RmDgrm5Vi+PecH3SgBeiVFSY7bd5/7X6LQQz1SkCIhA/AYkj8TNWDTESGH9Fk304q9MuPKbONlm9OMUFTrnvebnd2PD4sspylW5jt89mA0oiXkqMXaxLR0yAk1FS+nJiN/WnAyO+enSXw1Lk6sfb7I7nF6aWMTMCKB40stpGloGQePxlTfbJ7E5ZjwSGFNYHX19zmc175AHrbFzQ58E2cJvtbeCOu9pSO+3uRJVCl+MubXKuHL88sNb2GFHcm0Mf/Bxml55Qb+sNCSdGIrRced07Nur9K23T2c+khY+llrbaYeta9Rprup160ysvWNvnny3qJoLyrnDSGVY1aLlCd11J1p8p0nQRYJZIvY0A00vmJmcZ01WAWcLlyYkyKdt9eHGP/5LscDVKBESgRwISRzRA+jWBYk7p++R7HTbpydYuEe6xECE+yvDVilPI6deDQTffZwJeVCRtZjGORQImEnfjq3npI01EEYJCht2Y9RlQEXzwwTfa7Y+TW1yb2ZSqdCWAdUjTqy9b6/Rp1vbpx9b60XQj+wylZu11reE7W1n95lu6P5OOJ9JTX93+XJtd8lCrs3i6MkQcjyTHg3cBCpvlavqsTjvjmiZrbjOXAeeAgW/Z1zdcbU2vvWwEyc0s9ZuPtBXGn2Z1Gw5PsrmqSwREQAREoIwJSBwp484vhaaTXo+I+mEDxkXJ4o1PO+yif7YaPswU0jQeunW1sxJRLJEoSeta+RL4+wOtducLbXb8TjV2zA7F5fT913tbjCDFFIKp/mCfWhdYtRwLmYXIrnHumDrbZh0Jqv19DMycm7ITLms0MiydP7bONl+zf/Tps+932K9ubnb4rzyx3ob1kFWmuz6a15yy0yY0uVg6O24wwP770K5xwlo/mGbN0961zgULrH7jES5DkYoIiIAIiIAIJE1A4kjSxFVf5AQOvqDRBTXFdxsf7kIVTsP+9s90sEsKcRGO2K7aDtmquDafheKjeouHwBPvtttvb2+xzdaosr8eXTxxR/4ypcXuf63dGmor7Pgdq52oWM6FgM3n39viRKJLxsl6pL+PhZ/c0Gwvf9hhu248wM4e1b+CiH//6iZnBbnV2lX2xyNynzN+emOzvTS9w6XRvvj4OqvvJ9mj+vuY0/2LgAiIgAjkRkDiSG689OkiJHDe5BZ76I12O2OvGjt4ZGE2U6RG/eXNzYbZMKn12NSN26nGauROW4QjRrc0ryllB1/Y6FJITvnJwKIYpxc/2Orii5By96Lj6pw1WLkXfPvJXPPltyn7w2F1tt16/cPSoNz7LVv7GduMccb3tafV2/IDCyfk59M/uLr94qa09ch5Y+ps6xwsmXCRI0X10nUVzkVsyKD+1fZ8eOk7IiACIiAC/ZOAxJH+2W+66wCBx99ut/+5syWyaPq5wiVrzpnXNtns+Sm34D3viDpbd2Vt7HLlqM8nS8CfBP/pyLqCBzj1zzBi4vlj623jVfX8+NGAJQ0WNYo9kuzzEWVtBA0nzg/lJ/vVOhfL/lh+fUuzPTOtw7mKXntag9X2oRnXPdFm1/wrnT75ouP0bPfHftc9i4AIiEA5EZA4Uk69XaJtbWpN2f7/2+had9ePGtzpVFKFNKNnXttsn3/TaWSg+ctRdQV17Umq3aqn/xO4/JFWu/mZNhuzbbWdvFtNwRqESxzZO/jzh/vUurTWKl0JHHtpk332tTLX9MdxQXyRk69MZ6chbftvD+lf7jRB5rPmpWzcZU3GO5fA4j8/oOe2XPVYq93wVDrb1G8OrrVdNtKz3R/HsO5ZBERABMqJgMSRcurtEm6rP9FiscaiLaniT9+JdfK34+qVljcp8KonNIEXpnfYz29sdlZOl40vXDyLc+5usUfebC+Y5VdokAlc4OE32+3cu1v6VYaTBLD0iyouvL/F7nmp3VlbkJ2mvwflJiX9uZPTmWVO26PGRmeJC4Qb2PlTW4w5hvLjfWtt382Tey/3i4GhmxQBERABEShKAhJHirJbdFO5EvCm59uvX2X/Mzr3YHG51sfn/3RPiz3wenrRe+Gx9bIYyQeivlMwApxo7/vnBa7+O37QYMs2JGdx5RtNcEqCVBKHYcIp9e5ZUslO4MQrm2z6l5320/1rbe9NtdHsD+Pkqf902G9uTcfp+L9j6mzE6qURM+aC+1psysvpwOOn7FZjB21ZbbXV5mLj3Pdqm7NIa2kzW6a+wn55YG1O8Un6Q7/qHkVABERABEqXgMSR0u3bsmoZaQJH/bXRBZa884cDrS7muKykQSUdKj7XF4+rdye6KiLQ3wj89IZme+nDDreB2WNE8htuTPQ/nt1pZ30vvcFS6Z7Ai9M77Gc3NjvrtOu/31AUQXTVX90T+GpeysUZmd+ccumySZtdSsVba/o2kd4X8c6XHTaocm5ygwogupYSZ7VFBERABEQgWQISR5LlrdpiJOA3evh049sdV3n14w770fXp00DSMZKWUUUE+iMB4gEQF2D3EQPsVwcmGwvBZ+9YY8VKu/rkwrn19Kd+86lg2Wiz4VYpXgI/vL7ZXvu4wzZapdL+fnxpjm/c4W5/vs3e+TwtinAoQXpwXFt30XuxeAen7kwEREAERKBbAhJHNDhKhsDdL7bZ3/7Z6oK+EfwtjjK3MX0a+M2ClI0aWW1n7lVap4FxMNM1i5fAezM77bQJTc6lBteapArP0TH/aLIFLSn769g622zN0nA3iJsfqcJPvKLJWaxNPK3BVpQbUtzI87q+Fx3rayrsqpPqbeVlS9tdDOuYz75J2QZDZUGZ14DRl0RABERABIqGgMSRoukK3UhYAggWh/+t0aqrzG77QYOLYxB1+emNzfbS9A7nRnPpCfU2QHu6qBHregkSSJk5dzQ2N/84od7WH5LM5sbHLEgyRlCCWGOt6qIHWu2uF9pst+ED7NcHxSMCx9qAEr/4tC86jUDdHZ1mvzu01nbYQJaFJd7lap4IiIAIiEAJEZA4UkKdqaaY/eKmZnv+gw6XYjDqrDXeDYC4JlecWG+rLZ/MRlL9KgJxEvjdHS32r3fabfwuNXbUd+N31fhkdqeNu7zJqirMxc5YaZnoRcw4eRX62sRXOuaSJuPPC46us03XkEJb6D7x9ROE9ITLG23m3L6lui2W+9Z9iIAIiIAIiIAIpAlIHNFIKCkCPs3glsOq7M9HRpe15sNZnc6dhqK0hCU1ZMq+Mfe+0m7n39viMmmQUSPu8j93ttjjb7fboVtX2/f3kFtaPrzJkkW2rCGDKuzqk+MLztrYmnIuhHMbzQbWmg0ZVOlcelSyE/BCI6ndrzq5IfbA4OoHERABERABERCBaAlIHImWp65WYAKkJz34rwuMP2//rwYbNDD8qXRru9lpVzcZAgkR+H93aPwbyAJjVPVlRGDWvJQdcVGja/FdP2qwpevCPzPd4Xv/y047+coml2nlxjMalMkixDjzLn5k+SHbT1SFLCsPvdFuD77R7ua8zLLhKpX2vU0H2N6bVitjTgDOLc+02WWPtDomBGBdZ7AsC6Mak7qOCIiACIiACCRFQOJIUqRVT2IEzpvc4hb3J+9WY2O2De8mcPGDrYZLDSk0rzq5PtbNY2KQVJEIBAhgFcVGOO6Uvj7952HbVNupu0e3oS/HzkTUOuGyJsO6I4rYFsTKIJAoVj2ZhYxCNVVmfMaXdVeutHPH1Ll5sdzLqx912I8mpTOYxf0MlTtrtV8EREAEREAE4iQgcSROurp2QQi88lGH/XhSsw0dVOFiGoQpxC8hjglFWTXCkNR3i5nApQ+32q3Ptrn0m78ZFU+Qz7c/77QzrklnWrlBViORDAfvXkMK1cvH19uqecRBYo67+Zk2e/nDjkX3tMVaVbbdelUungkiSLA8+V6HXf14q5E5Z1BDhZ1zeJ1hTVKuBZHqpCvSMWCituIpV6ZqtwiIgAiIgAgUioDEkUKRV72xEjj+siYj8OOfjqyzkcPyC1g4e37KTrqyyUg7euR21XbirjrpjrXTdPGCESADE24aA2srbPKPwwmK3TWCk3VO2I/YrtpO0rMUWV/7OBdYdxAzZpn6vlly4DZz6zNthqsTBXcqAvLus9kAW7qXazS3mf1lSos99na7GzPUO6xM3UjITPPujE7beNVKu+i4+sj6VRcSAREQAREQARFInoDEkeSZq8YECNz+XJtd8lCrhUkV+l/XNdsbn3TYBkMr7ZJxWvQm0G2qooAE9v3LAiPbxvlj62zzNfMTFLu7fW/NVVttdvMZDb1uvguIod9VTXylH16X3qCvsUKl/eLAWjdnZSv0790vttkdL7TZrG9J5Gy2bENaFDlgi+qcg61e/kirszpZfmCFXXR8vRGItJyKT0mNBc3lJ9bLxaicOl9tFQEREAERKEkCEkdKslvVKEycD/9boxFM9dpTc0+7e8WjrXbT023uVBRzdbJCqIhAKRPw8UAO2araTt8zWiupsyY225ufdtjY7avthJ2jvXYp90lf27agJWW/ua3FWeZQtlq7ykauXWWDl6mwZRdagbz8UYfd/ny7NbakRZEVl66ww7dJiyIEEc23eMsVXHouOrbOiS3lULxLE21VSuVy6HG1UQREQAREoBwISBwph14u0zb+/YFWu/OFNtt9xAD71YF9j6NAQELSjVIIOLjNOtGeopdpd6jZRU5g8ktt9n/3t7rT71vOis615oXpHfbzG5sNq5Gbzmjos9tHkeMqyttjwz7pyTb79Osls8z4G8b943ubVtv+3wmhiGS0/sxrm+ytzzrtO2tV2f8eVfrZvAhMe8pV6dTup+1RY6O3Dh/4uygHlG5KBERABERABMqMgMSRMuvwcmouMUOwHqFcc0q9rb5C70EDWeCz0KfolLucRovaipvFEX9PPy8XH18fWZBNH5PhmB2q7fidZDWSxEh76cMOe29GpwuaSr8OrDXbZPUq23XjAbbSMtFbdny9IGUnXpGOzzR+lxrnplOqZV5Tyk6Z0GRfzE3FGsC4VPmpXSIgAiIgAiJQzAQkjhRz7+jeQhP4x0OtdttzbUb2hb/0cqLJRuKH1zcbi98wsUpC37QuIAIFInDilU02/ctOlwKbVNhhy7Pvd9ivbm62htoKu+mMeuemplKaBIKZvQhMioVKqRXcNH88KW0lQwDcS8fVO4soFREQAREQAREQgdIgIHGkNPpRreiGAP714y5vsq/mpdypNafX2QqZbQjAysknaSkvOLo+lB++OkQE+iOB659sc2laCaw56fTwrjVebOnp2euPnHTP2Qn4lNArL1thV55Ubw01pSWG/fb2Znvi3Q4XUBhhRLGo9CSIgAiIgAiIQGkRkDhSWv2p1mQh8PKHHfaTG5rdb7IFm7zlmTZjU0hQwxGrVdm5Y2p1wq2RVJYEPv+m0475R9qtLKxrzSNvtts5d7e4GCM3nF5v9SW2US7LAdKHRhOLg5gcO280wP7fwX2P9dSHSxf0I3/7Z6vL9FNXbXbhMfW23pDSs4wpKGBVLgIiIAIiIAJFQEDiSBF0gm4hfgKvfdzhsjnMb04ZaRe3XqfKZbJ57oOORdkbCFD4w31KZzEfP1XVUIoEfIyQUSOr7cy98netGXtJo82ck7Iz9qqxg0fK93MnjeEAACAASURBVKAUx0q2Ns2Yk7LxVzS6tNBnj6p1cU76eyFdMWmLKX86ss5GDlOQ7v7ep7p/ERABERABEchGQOKIxkXZEJg5N2W/vKnZPp7dNZPDmitW2o/3rbHhq2nBWzaDQQ3tlsCtz7YZ7hFL11XYHT9ssMo8PCPueL7NLn6w1aWLxT1ngA7Zy2rETX2l3f56b9pqiFTq/NlfSzB72S8PrLU9RvR/sae/9oXuWwREQAREQATiJiBxJG7Cun7REfjPzE5767MOq6uusPWHVNqwwdq5FV0n6YYKRoD4PGMuSmetOefwOtt23dxEQ6yzjr00nbnkVwfV2u7DtZksWGcWsOIfT2q2Vz7qsD1HDLBf5JBKvYC3vETVPg01vzh2x2o7bsf8LamKqV26FxEQAREQAREQgewEJI5oZIiACIiACHQh8Iubmo3sIzttOMB+e0hurmYXPdBqd73QZmsPrrQrTqwX2TIlgKXeCZc1Wku72Z+PrLMt+5krCtnLzrimyZrbzFmLYDWiIgIiIAIiIAIiUNoEJI6Udv+qdSIgAiKQMwGfgreq0uzmMxtsuYF9c4vAZW385U3WmTK7ZFy9bTBUVlk5wy+hLwTdq645pf8E5f3gy07D8uXbppR9Z60qJ+7k415WQl2ppoiACIiACIhAWRCQOFIW3axGioAIiEDfCaRwI/hHk5G9Zuz21XbCzr27E/AdTtrf+byzX7tS9J2SPtkbAcbEmdc02dufd9pBW1bbWd/rfRz1ds24f//WZ53285uaXaDuzdcke1md1cozLG7sur4IiIAIiIAIFAUBiSNF0Q26CREQAREoLgL+1H/p+gq79awGq+4l9Ij/fG212XWnNdgKS/XN2qS4Wq27iZrAZ1932glXNFl7h9nfj6+3jVYpXmuilz7ssLNvaXauQMTa+d3oOgUTjnpA6HoiIAIiIAIiUMQEJI4Ucefo1kRABESgUARIdX30JY02e37KTt6txsZs23063k+/7rSTrmxy6bFJh01abBUR8AR8KtxVl6u0iacVZxyaJ9/rsP93W7O75b02GWA/P0AxRjSCRUAEREAERKDcCEgcKbceV3tFQAREoI8E7n+t3f4ypcXqayps0vfrbdmGJa1BvlmQstOvabIv5qZs+/Wr7H9G1/Xx6vpYORE4bUKTvTez0476brWN36W43GsefqPdzp3c4rrjkK2q7fQ9i+v+ymmcqK0iIAIiIAIiUEgCEkcKSV91i4AIiEARE0ilzFmEkLlji2FVdt6Yrm4Gja0pO+vaZvf7dQZX2kXH1RtuNSoikEngw1lp6yIKWYzWWqk43GsmPdlmVz/easRHIVUvKXtVREAEREAEREAEypOAxJHy7He1WgREQAT6RIBN7ZkT0wEqEUjG7VRjG69aaY+91W5XPNpqpGxdfYVKu+jYOiM+iYoIdEcAEeL6J9tcFiOyGRW6YC2C1QiFYLEEjVURAREQAREQAREoXwISR8q379VyERABEegTgRend9jPbkzHY8gsI4dV2dmjaiWM9ImkPnT8ZU32yexOO3X3Gjtsm8KIEQh9Z9/aYq9+3GF11Wb/fWidbbV2LxGH1XUiIAIiIAIiIAIlT0DiSMl3sRooAiIgAuEJkOL0j5Nb7LNvOt3FiD9y6FbVLtWvigj0lQDj6Mxrm6xmgNk/xiXvXjNzTsp+dlOzkUWHjEp/OrLOhhWJi09fGepzIiACIiACIiAC8RCQOBIPV11VBERABERABEQgC4GLHmi1u15os9WWr3TxRxBKkijvzui0n9/YbPOaU04QQRhRyukkyKsOERABERABEegfBCSO9I9+0l2KgAiIgAiIQEkQaGkzO+3qJvvoq07bd/MB9uN940+b+/jb6Yw07R3mYuf8YXSdggeXxGhSI0RABERABEQgOgISR6JjqSuJgAiIgAiIgAj0gQDuWWSvQSj57SG1ttOG8ZiPkHHp8kdb7ZZn2txdkar3+3vUWIViB/ehl/QRERABERABESgvAhJHyqu/1VoREAEREAERKAoCj73dbr+/s8Uaaiqce82QQdEqFvOaUvbb29OBVwdUmf1kv1rbc0Q8IkxRANVNiIAIiIAIiIAIhCIgcSQUPn1ZBERABERABEQgXwL/O7XF7nu13aWD/vtxdbZUXTQCCYFf//v2Zps9P+Xiivzh8Dpbf0hlvrep74mACIiACIiACJQBAYkjZdDJaqIIiIAIiIAIFCOB1nazUyek449suEqlXXB0+ACtNz3dZhMeb7WOTrONV6203x9WZ4MaohFdipGh7kkEREAEREAERCAaAhJHouGoq4iACIiACIiACORBYNa3KTtzYpPx51ZrV9m5Y+qsMg8t4+sFKTvv7hZ76cMOdxfEFzl19xqrksFIHr2ir4iACIiACIhA+RGQOFJ+fa4Wi4AIiIAIiEBREZg5J2U/uK7JZs1L2YjVq+zXB9Xa4GX6rpDc+0q7Xfpwqy1oSdnA2gr7yX41sQV5LSpwuhkREAEREAEREIHICEgciQylLiQCIiACIiACIpAvAQSSsyY2uTghDbUV9rP9a2zHDboPoDqvOWWTX2y3u15oM6xGKJutmRZWiDOiIgIiIAIiIAIiIAK5ECgqceSll16ye+65x8aNG2drrLHGonakUil74okn7MEHH7TW1lYbPny4jR492urr662pqcluu+02e/PNN62mpsb23HNP22GHHdx3H330UXvggQdstdVWs2OOOcaWXXbZXNjosyIgAiIgAiIgAgkSQBj50z0t9uL0tGvMWitV2jbrVLk/lxtYYZ9/02kz5qTsk9mdzn2GmCWUYYMr7ajtqm234cpGk2B3qSoREAEREAERKCkCRSOOzJs3z6644gqbO3eujR8/vos48vnnn9sNN9xgY8aMsSFDhtitt95qgwYNsn333df+9a9/2bvvvuvEj2+//dauv/56O/jgg2355Ze3O+64ww477DB74YUXbMCAATZy5EibPHmy7bXXXu77KiIgAiIgAiIgAsVH4I7n2+yKR1sXiR/d3eF31qqyMdtWu1glKiIgAiIgAiIgAiIQhkBRiCNYhtx3333W3NxsH374obMKCVqOPP/88/bOO+/Y0UcfbRUVFc5KBEuSY4891m6++WbbfPPN3Q/lpptuspVXXtm22GKLJcQRD8pbloQBp++KgAiIgAiIgAjER4D4Ia993Glvf95hn3+TsvnNKVtx6QobOqjSBi9bYeutXOksSlREQAREQAREQAREIAoCRSGOfPzxx04cOeCAA5y4kSmOPPTQQ/bFF1/Y2LFjXZv5PP936KGH2qRJk2zHHXe0TTbZxP2O/6fsvvvuXdxq9t57b8NtB6uS6urqKNjpGiIgAiIgAiIgAiIgAiIgAiIgAiIgAiVAoODiSFtbmxM4tt12Wxs6dKhdddVVkYgje+yxx6Lu6ejocLFMttxyS1t99dVLoNvUBBEQAREQAREQAREQAREQAREQAREQgagIFFwcee655+z999+3ww8/3ObPnx+LOPLKK6/YN998Y8stt5yLV7L00ku7GCWrrrpqVo7EOJkxY0ZUjHUdERABERABERABERABERCBhQQ4EF1llVXEQwREQASKikBBxREyz0yYMME++OCDJaAgXnhXmXxijuy6667umnPmzLGpU6faPvvs4/7EvQYXHVxzCOiqIgIiIAIiIAIiIAIiIAIiIAIiIAIiUN4ECiqOZKInU413q8H9pbGx0aXnnTVrll133XUu8wz/n5mthgCtxx13nLM88dlqhg0b5i7/2GOPuQw3a621lvueF0emTZtmo0aNKu/eV+tFQAREQAREQAREQAREQAREQAREQASsaMWRwYMHO6sSgq2OGDHCsB6ZMmWKYW0yfPhwF5ekvr7eWlpa7M477zRcZxBS9txzTyMbDVltMguf6YtbjcaFCIiACIiACIiACIiACIiACIiACIhA+RAoKnEkiB2rkYkTJzrXl2Ba3/LpGrVUBERABERABERABERABERABERABEQgCQJFK4589NFHzhpk//33t6qqqiRYqA4REAEREAEREAEREAEREAEREAEREIEyJFC04kgZ9oWaLA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gQQIdHR0WEVFhVVWVsZaW1L1dHZ2WiqVsqqqqljbk1Q9tAV2AwYMiLU9SdVDI9rb213/MO7iLEmNuaTqSWrMJVVPkmMuznGma4uACIiACIhAqRKQOBJBzzY1NVlNTU3sm5Ok6mlubnZtqa6ujoBO95dIqh7ugLoodXV1sbWJDUNra6vV19fHVgcXZoG9YMECW2qppWKth4snNeaSqufbb7+16667zrbYYgvbbrvtYuOXVD2MuX/+85/2xRdf2NFHHx3bM5tUPYztZ5991p577jkbP368DRw4MJY+Sqoebn7mzJluzI0aNcrWW2+9WNrDRZMac0nVk9SYS6qeJMdcW1ubE+TifhchKjF3U0+cYjPsqKe2tjbWdVZS9SS1JkmynqTGXGwTqC4sAiIgAgsJSBwJORTmzZtnEyZMsD322MOGDx8e8mrdfz2penjBTZw40dZdd13beeedY2tPkvXceeed9sYbb7jT6O9973u24447xnKC+8QTT9jbb79txx13nBPL4irvvPOO3XfffXbCCSfYsssuG1c1ltSYS6oeNnU33nijLbPMMtbS0mJjx46NRUxIqh6/qfv888+dKMfme5VVVol8PCRVj988vvTSS26jtdNOO9nGG28ceXuSqscLI7fccouttNJKbk445JBDYpl7khpzSdWT1JhLqp6kxhxixSOPPGKPPfaY8fett97aDjjggFgEhenTp9ukSZPcwQPjm/feoEGDIn9eZ82a5dYkc+fOdYcbxx57rK222mr9th7WPkmsSZKqJ8kxF3mn64IiIAIikIWAxJGQw4INMSeDhx56qFv0xmU+nVQ9bLypi4UOliNxmU8nVc9DDz3kTpz2228/mzFjhrFROeaYY2zFFVcM2fNdvz5//ny79tpr7eCDD3Yb1LjMtFnwcAq97bbbuo1jnGbaSY25JOrxm7rNNtvMNt98c8cQQXPYsGGRjoOk6vGbum+++cZGjx5t//73v51Asu+++0banqTq8ZvHV1991Y488kj76KOP7JVXXrGjjjoq0o1dUvUEhZG99trLhgwZ4jaSRxxxhK2wwgqR9lFSYy6pepIac0nVk+SY45l57bXX3DOEdSHzHHPCOuusE+mYY9656aab3PsOYWTy5MluvbD//vtHWg/CC23goAarK94VH3zwgbOSi9KNMKl6gJPUmiSpepIac5EOLF1MBERABHogIHEk5PDgBUThhOaGG25wL+6Ghga3YcGSJCof86Tqef31193iivu//fbbjc0Kvv8s8LG4iMp0Nol6ECi8C8Umm2ziTriwHMAqZs0113SnT1G1h1MtNj9s5t599123WEQoQ8A47LDD3JiIotAGxhkbe/7OAhVhZvXVV3d1R7nxSmrMxV0PfOgbhJFtttnGPZP/+te/nBtClIv5pOphUwezr776yj2nmJpjPTJlyhS3aYhqrCVVD88FbjQvv/yy29Rh2UPfMM5pX5RCZlL1fPnll+7ZZN7ccMMNnYjJfMq8s9VWW0UxFbhrJDXmkqonqTGXVD1Jjm3quvfee52FEu8HCu87xIu11lrLCcFRCQqscx5++GF30IA1B+/zF154wa2DqCsqd7jZs2e7NlAPVpIff/yx3X///a4enqXlllsukmcpqXqSWpMkVU+SYy6SjtZFREAERKAPBCSO9AFSTx95/vnn3SknAgIb0+23394wN7355pvt8MMPdxvxKEpS9bz//vtu47j22msbp0OY5LIJw6yV0xsWJVGUpOrBxBhXFyx7pk2bZk8++aStscYa9tlnnzlBgc1XFAvGxsZGu/76623kyJH24osvOkEEP+w77rjDnehHddLFop6NPhsuNpNs7jmVZqGKNU6UcRqSGnNx1wMzNqtw8mIl1l70Df3CZjyKklQ93CvtYbOAMELJtCiKoj1J1jNnzhw3hwbj6CAmsLHDvSaqklQ9uG0hmA4ePHjRrWday0XRpqTGXFL1JDnmknqGkhpzsEOkQDzg/YOgNXXqVHcIwLuc5wuL0CjikNAm3IlZD7DGYS5FlKEO3q3Mq4gXYQsHAFhk0gbqIr4SdSOKINCwPsESMGxJqh7uM6k1SVL1JDXmwvaxvi8CIiACfSUgcaSvpBZ+jkVicDNNvITLL7/cbU5OO+20RTEgnnnmGfvwww+dGXU+Jal6OGFgw+g3jT4WyCeffOJiWiAkUN577z0nmuDvm088jSTrYdGLIMGCihNbBBEEC5hy/2xYMDlG8MHdxrcxl37KbA/fxeSXk7vddttt0cmdN21GxMjHT5r75ydo4cImC4sYLJOwFqHQNtrDAjKf2DfZ6im1sR3sX3hhmcDCGquiMCXbWPDXS6oe6mOM85wy54SxWOupPVHWk23MBfsBkRkLGX86nW8fJVWPfw67E1tx7+O53XvvvfOac4LtL4Yxp7Hd/YhMasxl1sO/sfbkXY1gT4yb9ddf370fEBmwWsp3vstckxAE+p577nEiIC4vCBXMO6x9OPwgplM+JbMerMh4r3766adOLPUHDcx1jz/+eN7zQ+YzlFQ9tC+JNUlc9SQ55vIZP/qOCIiACIQlIHEkB4Isbm+77Tbbc8893Sm0L1iOsOhlA+xPMfDDZBObjziSVD3c/wMPPOBOzr27Af/39ddf21VXXWXf+c53bPfdd3cLHtrISQQLnnzEkSTq4bSW/uH+ESW4T+535ZVXdgs44o2MGTPGtZeTIiwwCNCaj2hB0EgWh5jN+80QixHq55TOn9CFrQdzXxaGBx100CILBxYnWIpgOYKlyPLLL+8EFL/Zz0ccyVYPY6HUxnbwcUdMeOutt0LHtcg2tuOoJ9uYC9bjTcNxTQnjXpVUPd2NOd8m5kE2dDyjYWLDJFVPd/N2sI94lilhY8MkNeaSqiepMZdUPUmNue7q8S6kPDvEwAr7fuhpbCNg8q71Fl5xrH14ZrBQwGXVx3eLY00SRz3djbkk1iS0J+p6khpzOSzN9VEREAERiJSAxJEccLKZwnx06aWXtuOPP76LQEI2FDbGnKCwGOGFiMtGPqalSdXDSw6rF06YsKAICiSc0iD4sPHeaKONXHt22WWXvExYk6rn6aefdrEXOC1jMcjpGWlBvUCC2wtm+7gHceKE6ENAuVzdalgoIh5R1w477OA2b/4a/A6XKn5HqlgscPDJZkGXaz0MTTZTnDIxpjhB9y4gCDGc2rEQpR5MqBGFOFXLx2y6u3q4h1Ib2/6RxzybzTcm6PlmeelpbEdZT09jztfDmMc/H7EvX1eUpOrpaWwHp2Q2XvST3xDlMF0v+mhPY9t/KIp6epq3fT3ETLj77rudeJqvO1dSYy6pepIac0nVUyxj+6677jL6EEslRGDEBN4P+aSz72ls/+c//3HrIixHKLi+sPbBbTXX0lM9HEYwX/P+Hjp0qNG+XXfdNS9LmJ7GdpT19DTmsNJNYk0SZT29je0ox1yuY0efFwEREIGoCEgc6SNJXjBYGrDpwNeV4GOZAgnWCgQzRalnw5pPmtWk6qHZiAdsqrE08Nk7ggIJlhgsqvAhxhwXC4x8SlL1sMHBVBZrDgqbRbJ4IJCwGWFRyMubeBNkeyE+TD6CBUyw2qCea665xvELCiTcA5sgRAWC0xGUNZ/Ar5j5EtQRqxFSMxL7JSiQ0D5ciFhQ4ipEwFEyBuRaequH65Xa2Pbjg43zpptumtdCvi/PUFT19DbmfJ8TX4cxkW8a7qTq6cuYo02IjAiz++yzT17PalL19GXepj18DlET17t80572Np9GNeaSqiepMZdUPUmNud7q4f3N/Ia1Be8o3lc+RlEu74jexjbvId6HvH85TEEkyWet0Fs93DNCDG3ivc2ckG8Wnt7GdlT19Dbm6MMk1iRR1ZPUmMtlfOqzIiACIhA1AYkjfSTKST0LADagBB3DrSGbQNLHy3X7saTq4QZYNLFAZyHj3SeIch8USMK2J+56WJghVhE3hFS9nGAhIHi3Au+Cgg+0F0jCtgmrGjLRIHx4F6RMgSRsHXyfU6c333zTttxySyf6YJmUKZD0p3qKcWxn+rfnyrOvz1DYevo65nqLF9Jb+5Kqp69ju7fYDb21J6l6chnbYcdCUmMuqXqSGnNJ1ZPUmOtrPb09I739Ppex3du1evp9UvXEvSYJtrGvYy4MN76bVD1JjbmwPPR9ERABEQhDQOJInvT8pjsOgSR4S0nVQ51xCiTBNkVZDwsqYolg2cIpUmYsDi8yYOHByVm+J009DZM4BZJgvT6mSRwCSSHq0djOc/IJxAWKQ5QL3pXGdn59pLGdHze+ldSYS6oezdv5jYVSfIaSGnNJ1ZPU2M5vBOlbIiACIpAfAYkj+XFz30rq5Z1UPf1VIPGmqz5LBwIJsThweyK6vTfXxdUgTGBHCSQhHpZuvqqxnT/TpBbASdWT1EI7qXo0tjW2PYGkxlxS9SQ1tqOop6+WWlEe2hTDWqHU5u38ZxN9UwREQARyIyBxJAdevGTxuVxuueUWfcv72+Jigb9tLoVYHgTbPPDAA5cIkkbGEwL2+ZgYYerp6Z4y6+GzmGiSxpVArFEVuOHvHPR5jqoexA9ic5BZh8CauBbgU0ycDvqFeBm4DuUTfLW79uPPzU8wqCKLEdI3k+UnTCrVYJ3Zxhz/99xzz7nguPkEX83WpqTqoW6N7fyeqmzPUBxjLuqxTdauadOmLRE3JFs9Gtt9GxulMG8HW9pfx3Yu7weN7fzGdpi1D+nAielBBq9ghkHuJMo1CX1LZieC0I4YMaJLQzW2+9bv+pQIiIAIFAsBiSN97AlefnfeeacTKwg4RtyRsIWXJvEyyHBDKjwfTBOrB0QTXui5Ci653FNS9RCclAUKgUXzyd6TKRa0trYuIQoQlJQo8wRp88IEGwj4ImDgTpNPUNRsPPG7JSvI2muv7QL0RnXdzLriGHPdCSNRj+3uxmFSYy6peqIc2z09u0nVE8fY5rkkOwRCJeIoc2gc9ZTa2CawN88lcwxCOkGkeUdobOfyllv82aTGXFL1JPV+gGBSYy7qehBWHn30UXv++eddzDEvkEQ9n1IPwbCJdTZw4ECXFY8SdT3djfw4xhzB7MlkuOqqq1pDQ4Nb78RRT35Ps74lAiIgAvERkDjSDVsCbrKI9xvt+++/31kK7L///nllTeiuC7FyIGYG9ZFSlOwMpMLDRSTfbAbdbRIQXDjBxb2EDX1U9bBwJzXuqFGj3Es0WIiPQfuwjiHFaNjyxBNPuEUICx0EJV+wdMF6hDS+Phhr2LqyfZ9+IjAqFio77rhjZBYi2eqKa8xlmhnHVU9mmzjFi2rMBa+dGYQ0znqo14thUY9t36Zg9gdOItkck/41qmcoyA6rKy/Kxjm2m5ubXRpO2oOFF5v+OJ4hhJj77rvPWYqREYaNURTzNs8Mzwn3jMVWpmVYHGPOuxQ8+OCDLmUpGbGwTIvjGcp8VuMa20nVkxnIN86xHWxTnPUkNW9nrn3iGNswC2bTYY5DuMD6Ioq1D/PNhKNtnwAAIABJREFUlClTnKDI5j4okHCwFeWaJNj/n3zyid1www3uIGjFFVeMpR7G9quvvuqsRwmeTza822+/PfL5FKvEK664whh3J598sluPJrX2iWPtpmuKgAiIQF8JSBzJQmrOnDl29dVXu8UoLx5K2CwQPXUIajypdBEWRo8e7Tb9UVsjPPLII86KgtNbRBKsX8i8k08q28y2eD9nXqaIFpkCSV99fnsbtKQdZoOFe4x3n2Gh4NuAKw2FhVbYwiKHVMxsHOmPIKcox0JS9XgeCFksFMeMGbNoUxxle3riHjbzSLZrc+9YJW244YaLntU46mEMswBlYY0I6J/PqMZ2sG0IgO+9956bf0g/jdgXRz2MPQTFsWPHuucp7nmO+YF5FXe9Pffc07GMyv2Me2fenjhxohsHbOjY5JG5ipPcKOrxMQn23XffJVzn4hhzWMiRfWvWrFnuBJe5FdGHuqJ4PzCm4MQ7gc2kP+32YzGqMZdUPcFniDTqpGPlWfV9n9Q8F0c9Sc3b2dY+cYxtHwcM4YJ1CGMPF9Eox/brr7/usthxXebRoEBCLLIo1j7Z3klYv0ydOtUOPfRQZxUcdT20i7bA7amnnrKRI0c68TR4mBd2/cP3fTpj5h7q4n3Es+R/oqhD1xABERCBYiQgcSSjV1jAc0qLOwsntVEsqrN1PCecnACy8WaxzSbcCyRYkARjc+Q6cNgUcN+8LFlsvPbaa+6kgYUiLiY9LfJzqQu3IOIJkGqWwqlCdwJJLtft7rOYmU+aNMmOOuool4Z48uTJbgPEZghmiEz33HOP+zsbonyLP7Fl4cHCipMsTryjLknVE7xvf4KP1YsX/qJuF2ObfqAu3JziyBAUvGcWo2SNYvPorSCibJO3GiBGDq5uwTgzUdbDtdgQM8axemDM0TZi5yA4RnGi6u8Xc28sLBAqohATu+NACm0W8mzqyRZF/B8vkLDYDrNxgBUCC0IBmzrMwDndZGz3Jtjm0m+MZyz6sBiBG/N0NoEkl2tm+yybkVtvvdVt6BCvcQtEtKKNjIFM14Cw9TFfIjYzryLAHX300UvEvgpbB99Pqp7gvcLu+uuvdxtUL/xF0ZbgNRjbPENsvOkvxnhcJYl5O6m1D4yYS1n/IMxSsBghsDrxOnhnhJkXgn3A2geLr2OPPdb1TzYXm7B9xlzDWgHR4rvf/a4TElhveYEE4T7fwhoBIclbyWI5xlzAXMq49kFXmZuwyItCNPX3ishH/cwPUc3Z+XLQ90RABEQgSQISRwK0eRmwCOH0kQUPL26/2eIFyOkNJx1hX9wzZsxwi+Dtt9/eLRI4JR4/frzbiIcVSNgw8CLjhYz7jN8ksKg/5ZRTFm3sohBI4MGC3Z9wwy+bQMILnBI2fgonGCx4OSkhxggiCMw4XaXd9BebcjYXXrDJ92FiQ3TVVVe5vj7ppJO63DsWLLjxDB06NN/LL/peT/VEOeaC7hMsQp999lm3GWJ8R1kPp9w8P4wJFnRLL730Ik4stBjvgwcPDiX+AY+xRmExSNt4bliYMu6jrIdrUReLapjxnAYD+0U1tqkHVwY298SzYUHKmOaZYSHM4ptA0HvssUfoMUd/c31MphHI9ttvv0WL6ijHNsIpmx4W7YhXbJIRsPgz7GKb5+/SSy91904bmM+4JqKSF3uiEkhoB9enHcwH2QSSKMYcmyvKJpts4qxFJkyYYFtssYWrF7Hbb+z23ntvw+qHcRF0Lcx1YHDPzN/MnwSRxmox+G6LcmwnVQ997uOBYUnIM4WlIfyiHNu4p3KIgvjCdXEZ9W6wUdaT1Lzd09onirHtxyauNDz/9BPzD64nvAO33nprN3d790He4WGKjwFCvzD3eGExaoGEerBcZK5mHkIQYX3CMxuFQMK7mmueeuqpzrqGTHxY/rIm8aJflAIJ7XnzzTddP1CwSME1yVsU0Ucc3NE/66+/fpgu0ndFQAREoGgJSBxZ2DW8tPFD5aXGJoQTNRY7LH7YQPICx5cUq4WwJ0T4wnINXqKcdvKyY0HnBRL88RFO8g1eysKD9vByZtHBwgeXAF5wbE58hhMW+fywqcz3xIFrc7+cpsOOl2umQMLigYLlStiCy8G9997rNkF+o8hpNJtjHw+G03Y25/m2iXtE+KGwOOF69I0Xd55++mlnMePFhTBt6qmeqMYcGy2EHsQcGNFXWCfssMMOtu666+Y9thlnWO4ErZzYwLGgZ+PmC4thNuMIJdwHJ4OYG+dbGHPEYcDnmo0iG0gsiRDMeD4ROKOoh/vz5vn4kOOa9vLLLy9KEc3voxrbWA2wIOX5hBP/RkTih8KcwUZiu+22yxeb+17QPB+BAU7BU8eoxjZjA5cdFta4bXD/bP5pgxdI+D/GY76iKWOPcYVwweYeFxHmaK5JmyjchzdBx5Q+38LmB2GW61JXpkCCcBt2zNE3zM2eR+amhw0+8x8iHc/Q8OHD822O+x7PEc8NY4x3H/UGBZKoxnZS9SBYICyySWVeoO/5N3Go6Pt8xzbjjDYEhSjGNhtFP87giSUln4VpFO+HuObtzEETdE0k1X3m2of3a9ix7etkTPE+4GAD656ZM2e6QJ9YelIP/RXWCoc1CHMCByVY2zHnBC1GWHsRI43nCSuzMOsExDfmbSwKmSOYf7788kv3bvUCCXMFlmb5BPGnLYxj3ge8FxBEEEgy1yTMFbz/dtlll1DWkz6A7OGHH+7e48x5rEURnFk/Mu65D56pqDLlhZrE9GUREAERiIGAxJEA1Iceesi9ABBEvBlrUCCJij8nAbywMZXHagT3Hf6PjTiLhjAbR3+PLNQQDFgU0p7uBJIo2pS5iM8mkORTD2y8v6t3b/KnwSysvNBDX7HZRxAJE/TVuyCxsEUgY0HAgji4GEF0ou/Cum9kup6wKI2jHs+dhQ4naNSBuwauLiyEiD2SryUUYxYBL5i6kEUomUkYc77PGNfUjWVPvnVlGz8wRChjU4lYxqaExSEsoypB83zEJfhlCiRh6+Kkjk0DgtJWW2216HJY2RB8GJ6cRsMv7II00zw/ylPHIAcvjhAwECsH5h82IsxJCBq0JazITH1srtjMwY1TzmwCSdj+8d/PtLaL2sXGCzmIfd0JJGE2cr4d1IPAQr8wXyKgMz/A0buT8v5ANAnjVko9CP+ImBtssIEb3/xf1PUE+5fxzcb3mWeecfMSm27mdcSkfApiB5Y1iHxBawY2iWxUgy5pWKrADXEuqhLHvJ3t3oKuibQ5UyAJ2x6ef9xg2eSPGzfOvUMp9A3jg37DBQbBj+c4zLjjucTqij5DJPP1xOFSgzjC3I1YgNiLtS6HBVdeeaUTzxB6wrhI+3vneeXdQwwlntlsAkmufcQ8zD3zXHrhGEY8owg71ME7FsGU9Y5ijeRKWJ8XARHorwTKXhzhRcCkz6KThQ1KOWa4bIS8rzQvcl5+USxMGSgsFDhluPnmm11gQhZZnITzomURFyZLDe3hhGzTTTd1YzJOgYQFFRs47pkXbfAUmkUP1iqIC4g/ubLzi3WCyPJy5rTWL5joF9gRB4CTdBb5uEGxIQ+z+faBztjQYTHAyd3xxx/vNgksFPD1ZfPA4i7f0276pDvXE8ZFlPV4n3gEJtqEhRB8aBv+3vQZFjH5igmcYhO0lk0IohGLQDaruDdwUuZPVRFHqJPTqDCFfscqiQ0wIginc4wr2sHz89JLL7kFaT4iDIx8IGF/WpfNPJ/79wtTTJtpf9jiAzIzhhGr/GKahSnm4LjywTiMINeTeb4XSNgks7iPqjAXcRqMVQJ9z4kjf6edLMjDCD3MO8yX+PfDKS6BhL7x6XTZlGQTSBiTWCyFdbODF2MLi7+gpRon0Zdffrl7hqOIK+CDc+O+g4jAOGfTxZ9wxO2T8RZmPuUZQrhkbCFaM1dTH/MPz1pU9XgBhnbw/LIZRvhlg48gy7xAnbgl5JvFDBGYe6f/eW8zfhHQ6Xe4eQtPxBHuh819mMLYRnyhcFjC9Xk3hJ23My39enJNjGPt48VEhGyEC97n3APvB2JpsGZBuM9XGOFaPDtYQyJgsw7iXeAPTBiTUVmM+P71wWoRsRkTrBN5H2EBg2CLe2++7aEOrstzSZuiFkh8zLOg2I/1CeMM11HmV9ZeCFeMdaxwwsRyC/NM6LsiIAIikCSBshZHWED5TTYKPz6UbPgwN2dzx0uNTQWLChZE+RY2jIgUnACzQcVPnhc5C0QW1Ly8ca/BTSOMMML9cb8s5tmAs3DLJpCw+GLBlatgkdl+rGxoA9eCX6ZAwufzPW1gA8xChkUUL+bMAIjwY7HFixyzfUypw7QHgYVTExbXiCF+4cDCjY0KC28W9Yg9YTapMOnJ9YTT9CjqQRjBrBhXJhZXmP6ysGHzzaYUfix+sJDJtz30P5sfRDCeGTb1LOa5NptgnifawyaFesP6kdMG2kIQUerklDEY1JONOJsX2pRLgRULRBaClN7M8xkb1JWZ3SOXOmGEZRTPIotoxlXYeEPd1d+beT7fYwHMJjLfscA1aA+bOoQyniPEKzgRW8BbxHh3gzDzKXV5CxHEAkSDTIEEQQGmuY6FTIb0NXNzcKOVKZDQl2FE2WCdXiANms3znDLe2VSGsSqkLcxnnNAjWDMfeEs8+p/3D4WNMfNdmPmUgwas+XA3CL7TEF78nBO2HtpDQFTmIN4PbLD5NxZKPs067WP8M6fn2x6+zw8WJHDi/tl0Ux/BPnGPpSDkwzCMcM7zQswm7h+GvCsQqXxQzzDzdtDSrzfXRMZzFGsfeDG3Mq8gZNL/zHP+uQ0jHGQ+q/Q1bi2I/biCZD63uczP3X2WOrAwpl8Y1/Q36zfmNd63HKwh1HHgxfMapjC+mQcQGRkDWF9lCiTMRdSfy7wdtBjh4C9oDclzj9UL1zvhhBPcupdDB0QaxJGo5rkwXPRdERABEYibQFmLI8AN+qeyqMdMlhcSL6N8T5qCncYCgw0DCwNORXh580JiI+YXvXye+qIwM+davMBZTHcnkIR5wWWeqmcTSFj8cDLMJjbfghUH7cD6gEUn3OLIEOHHAAsEFjUnn3zyojgPLOwwz+U0Pax/f5BDEq4n9D8nqN56w58EMg7Dxq3wbWFsc0LGiR/XZTGKpQMWFYwTTqEonJ6FsbBgHLAJYQPMAo0FXDAtbNisJ4iX9D1CEuKK3xhEaZ4f7H/agyk2YinxXxBnEDIxbY5LIInbPJ9NHc8olnA+85YPTIjYxAKfTaXPmJXvvBD8nj+J7k4gCbPxCloUdieQRGEx4q2hcK1CzMEiio0xVmqIighMzIWwxLInTPFCCFYczHP+FJg5/JprrnHvpDBuicF7Y2Pvr+kDR/oYBrxjo8hghasZYw6rJC/AsFkk2DnPU1TvUy9Y8P7hHY5IAjMyoLDRZM5jbGPdGEb089li4MWcRgmmhQ2T9YRrZbP0Q0SMyzURRsxnCFO0jXmVfmFdEpdA4rNwIVrwnohaIMEtCFcxnhWey6CrC+8LnlmeVdYMYdZZwWcpOAYyBZJ8DhwyLUYyBRLum3WPtwZlXmKshz24CzN36bsiIAIikCSBshRH2JRgMcJmi4W1N8/3MQyIXcACjsVQmMJiEIsEXqacqLNw8ibFmcHvcq2HjTsLaxZlfrPFiYl3P8kmkPD5XBeM/qQEs04WtJyQcALFyZnP2pEpkNCWqBYGnkvcAkm2E1va7rPjRCmOcHoWl+uJ54U4wmY76BPPIotNmE+fmOuYC7pR0b8+tTLX45likY2FCBYVbEzDbBSC9+YXc5nZYqISSHiWGMO4GzC+6Xe4EfCXcRGVeb5vEwt4BDJcMfx8QP24cNFnjDmCFDI35VuCWQdY3LKBjMo8P/OemFcQQJg3vfUNGyA2x8xHPttKPm0h5guWTowlNr5woy3eBSpTIEFwxrooV4sR4tZwws2mFHZYPTBXeuEtm0DCOAkzz3mxgncBjLh3xEbcqAgAzOYL0c6nBw0j9gQFzczg3IxBNqtYNEYljsALC0Y23z42lBdTOVGPoh7EESwXOa33Agz1+sC5uMLkWugTLAB43/lYSowxrAV4Xn38JG9lQ/+HjSnh79EL2JmZ8qISSLqz9MPCLwrXxEzWMGPuYS6FG9aE9JMXSFiDIXYjOOVbmJ8RfRBkESWwDkK0pP8Q5RkP/J6xEiZIO9dB8MN1CktVxhb/x5zBey/oXpVrW7gO708OEGgH/c18yhzgLUIyBRLGJCxzsRjhvqiH8YowGrQYyRRIOBjk2aWEsbrKlYU+LwIiIALFQKDsxBF/wsmCk0WpX0gFfblZKPCSxUc+3+L9+Fl4Utj4eN9kvyFiI5RvLBPMvDHrZTPKvWZLzcumDxNJNgso/35DkUubvGkni1k2HCwGswU2YyHPhoL2hD3h7O7+ohRIgptH6sNPnPumbSxE4MpmD8YshMPER0CQYEPC2IMjmzs2fVG7nrBQxFWMBSmLK66PcBH0iWeRmK/olymCedcwFla4h8CMMU36VsZKMLhoLmMu22ez+UfzOe6JHxasuRTMhLl/L3rxPCFkYsGFJQkbezZduGtRojDP9/eHAMOmFyGBcYE4y0IUcYb6cZ3gmQ6zGab/GctYajA3YHnD5g7RhRLGPD/I2c87jDuekWDaay+Q5BvLhM00cwoCC5ZJXkxgbmXD7ecznlfGOgI0n82nMIaYX9gQM1/61JVYv3mBxFuScR/EHQrjVsU9stnC8gHXE29ZxeYFoYJ5NJ9T4cy2+80jY4H+QQBhfGH9wBzEGOd0necrbIwRNqHE+MD6Cm7UxbhjbsDNgVN3LKWoM4yoxPXpI54PNqY8t0EBhjHDyX2+sZRw1cSFj80p44F+QoShPzhA8e8DNvfMcVFYwfh+8wJJZiB43kP8Xy6n9z7YKWIb752eLP3oF0q+ronZnjnmNjbw/DD+4InwxPqHdwV1hhkHvs5gYG7WcT5GGIJFmPe2v75/9/CcMM9hKemzOnmBBHcu1niwzrXAnPHF88K7ursxwHuV9xRjPdf3Hffk+x8xDHfl3ixIwmT3ypWBPi8CIiACxUSg7MQRNib4ULIgJXgXVh0sfrwJeL5+ycFO9ZHZeYGxqA/6ifoFLwttzBbDuhuwGGUBly1YIHEgOL3jBDyfl3awTZxUsOhkg0UbggIJixEWqdRBe6Ng2N1DwgaGxSsLiTALq+5S1rFR5USFhRBxVMgcEUU9jDfEOE6ennrqqUUpW6NyPWHDiCksG1L6gM0Vm0Y2J2xU6BMsVsL6xGcKJGx4cBsjQwMndZx+s1Gl/jABKllAs7jm+jybBP1lQxRFthgW0z7AnHedY2yz6GWj462F+DcL1zDPaLZxzCKVH+YfeNI2/3zh8sRJa9hnyLtVccLJHMD4QIAJCiRhX0TMYV7cYf4hyC+iUzBgMXMQz08+wqy/P+6deZp5DOEvM1U4zxQbZtxRwpziM28zlrlfNj+I5Fh4eYGEZ4sNCiJCFIEJGeOIcLggctLtix+L+Vg+ZPYpcwDZQNiMIiIwFrwAR98hovkMaWHGnK+H+QV+WBeyoWcs8LwRj4ZNGT/51sNmjvcOfcB4wuqAzSRuNDw/uBAixDDPhhVgMgUS5mzq5ZABgZH3EHMrG/AwhyjZrFhZF0SRLYa5E8GVe0YkSMrSz49BfzCEEIc4hliFNQnzHu+HfMUrrg8j2oY4iysf8zZiH+8HDjUorBGCqZbzme8Yc7w3uW+eE+btYJB7xjqfYY5CuAq7VmB9isDDfBYcA7z7yPaD0BR2TcK90h7WN1gpZbMgYa7gYCWYvjoffvqOCIiACPRHAmUnjjDp83LmpckLgkUjmwY2lvhzsigO80Jggc2JEi/t0047zW2seHlmE0jCDpjufOF5qfISZeOFhQw/YUumCakXSHixsiFBCMIiIipXirD329v3e0pZR1tZeAWDIvZ2ve5+7+thY0fh2ow7NloIJmGsA3ydXJMNAhssxjDiBNdlbLOBZWPCZoKNSZjNIwtDNgQs4LBA4ZSeBRb/ZqNFXWwaWURSV76Fk3k2qSyesdzA1QBLFDZ1XiChb/LNFsMGivtl8cc9I5AQN4DYHyxKOQ2mbWy42BQxrsMsev3pPdeif7DcoR8YG2wcCY7JiSrPVFTxYPB/Z5PIhoiTSMYfQir/T30EMQ1TvBUFG11OTHnu6bdsAkmYeviuz07F3xnTXiChv3DtQ8DiHsJsUoMbOp9q1gskvBuog7byf2FiKWUGqOS9wGmwd6nylo1s7LyrSBh+PEdYR/EcMeaxdvHxLKJM7+7r8YIOY4H3IMK5n/vCtIPv8jzyvuF5RJxgs4g1Am3jmUaM4T2EUJevAEM9CBawYrNNfzHvwNBbxtA2nq2ga2k+bevJitULJGEy5WGxyPPO2GKNw7OC8BuXpR9iCEIIMW3oc+ZQn3UO4Zx+QdgMG1/NW5Th9sbcjWiFOO+FELgyt/K7sPOpTwuM8OrdHDlMyxRI8un/zO9kHjx4gYR3LVY2zHuMuVxdaTLrgV/QtS6bQMKaIswzFAUPXUMEREAECkWg7MQRD5oNKgtFzAvZPBJXgE1LLmar3XVa5kvOny6wEGYThlmkN2MN2/HZBBIfJI7NMidrUWzA/cY+08eWBSSLERby/ell2lvKOk7aWIjjK80mPN+Tb/qba/gTVb/I9z7sYcUkFlCcNGPuyykm18vcTEZhWsx9Yx2EJQAbRP4MZiqi730At1zHG4tNNjZsQHhWcGvBTBnxiEU9myA2KSyuvUASJluMd89A1MG6hb7h/3BB49+catIGFvpYQ2FNFKb4U3U2DF4so6/gxSKbeBc+i1UYESbzHmHGBhXLFEyk6T8EBISRMCKZr4cNKWOPDUgwOwgCCaJPlCePmWOa++e54hQUt52wz1GQXWZcKH6HqA7DMBYj2QJUwghxhHHB5pXnivHmeYYZd/6ZZTPEWKDvEUYYb1jGITTx/vDCJs+BT1+da71Tpkxxz4zP8sb3cbUkM06+MY6C98BGnyDGQWuATOuOXO852+cZZ1gL8Tyy2c6sA0HJp/PNtT6eCcarF9d6s2JlTgqTKc+7Z2DNhysV8xqCYhyWfj7GGWOMGCKIvcwzuKvynCLeUxDOw8bvog24JWI5hFUHhwG8Q3AhDGspktmn2dZXfIb6EJqwLgz7fgjWmc11lcM8ChahYYQRxh4WXRxoMI9lE0hkMZLrU63Pi4AIlCKBshVH2Bxz4oDJPgsgFg4+NkMUHd2dQMIiIt8FaHf31d0LPIp2ZFssRBGELI576+maLGpZqGNqjFkqG5HeUtbRVyyEw4gLbHYuv/xyt4jycW0wc2cR4jfhYVmw+WZzgnDgF95+M8lY46Q1jDWUv79Mc/9sYzyftrDJRpxk48Pij+ti5UDmDhbZnA4jGlx88cXOggQz8bDxHnCtY3GI4OLjV1AvbWTziNjDBhVBI4xgwbhjU8fJKfMLgggbBTbgUfnEd8ec8Ut7qJMTfISmsPFzMuvKJpDQZuakMNy627gi9lB8Sup8xltfvhNV4OxgXT0FqERYwGKB0+4wQg9CCPMLAqMPNH7ZZZc5qzIfJ4H74HM+9lAUKVt9kGlSOPu4L16MCwaF7gv77voeIRE29L0X93h3I55616B8r++/F3Q98e50UYkwXAdOzCn0d9xWrN5KEStINta8H5hffQysqCz9YMfcycabOugjxh/iOVZ4CCS5CuY99aMXR3BH8+nqmduwMGTOpr4o557u1lfBjFZhx11PAklUbfHBhrFq5p2XTSCRxUiUPalriYAI9FcCZSuO+M0yL1pOicLER+iu86PaPPZlcEkg6Z6Sz+bDwhfxAPcFLF2wekkiZR0uNCwU2aR60/+oU+Nly2hAffxEZaXEZocxzebEL9ioFwsLTvF88NK+jNfMz3gRAcstv5jm5BnzecQRn3IS//Kw8XOom5M/BBBEJcZBMMCnT+cbZlEajI/AxoDNG6IcJUmBhA0QMTkobFLDbLy769dsAkk+Y6Av34nLKipb3VELJL0FqMw1w07mPdPXiGFsenBJQxBBbME1gNgmXiDlXYdgGkb0zcZr+vTpzhKKMcazhaVNlPXQ99lSXfP8RhXckzp4J2AN5Z9XnmUC5zIHnXDCCaFiEDG3cC0sHLyVQ5xWrLBhHmNceNdEBBLalK+lX7DvfZ8QuwZXI6wsfRynuAQS7p0fXIZoG/MaG37mcgQTrGSiLkmur7zYFLTMDPMuwqqU7/Me6k4gwXWHNUkUhyhRs9f1REAERCBpAmUrjiQFms0kJ8eYM8chwATb4V/guHIEgyLG0VYfgwQ/7PHjx4cyN4/j/oLXZJHGCRPm3SzcMfMlcCRxMQhmi3hBiTNlHZt/FqoUFqlxuCBFlfKxu/5gLLNx2HDDDV0QPApjm00EQQrDng5mLqZxtWFRj9sEJugsgqM2m/b+15kCSdgxyUYRtyxcg4LxEXx6UDYmtIl/h1n4hr3PqL6PQEJ7sYaKIvZHT/flBRI2994aIqp2ZF4HgWTixInu5D1s/II4A1Ry34wnrEaY55hvMMdnHPJ8EouDWBC4B7KJDfusdsebzZdPF4pgEXU93QkkUfY/oizWKIxl5jreD7iK8e8wblX+Hn2MJu8iFLcVK/V6oS8okETBDPdHrBOZmxHPEeIQmr17Mq5EbLyjzOjj75u1B2Mct0EsDTnkiiKIcXdcWPNEkRa4r9z94RpuSLmkQ2d8Yf1IymzYI4xiwYObU3cCSRj3rb62R58TAREQgf5CQOJIf+mpPt4ni2J8YTFtjnOhwO2weeW0hoBvYd0c+ti8vD7GppsTR1wbMG1mgcvpEhsJLB5wrSiVgkCCGTUnnFHEz8nkgsUF5suYhLMoZuMVNnNQsI6gQIJbDcICC2A2pyywo95sUXdmgLqwJ+qYrbO5IkigfwajMs0vlXEath34z3MCj2tS1NmEgvfmA4tibRZFbAEfZDHKAJWtfrRVAAAF10lEQVTBTTciMK6iCOTcM9YbPnhxVBZkYfsu7PcRSHjHIcj6IJlhr5n5feKQ4f7G3IB4iTASNlZGsI6gQILLJS6fcVqxBgUSxLGwoiLrDN79WIxwOMIzmGmVEMf7J8gQgRlBBldZHwA2jvdD1GMrl+t5kR13yL5a/SGMIKwQ/Juxy7ua9Q/PihdIsKLFTZW1DxnMonb1zqWN+qwIiIAIFBsBiSPF1iMh74fTQRbIuD7EvTjhJczikVPJYi6c+LD4ZCEXjP2AVQIWPaUkjtAPLFLjtkZgg0IJKyRkGzdxmWP3NEYZx2yIOCkOy6670+2o4yMU8zMX970RUBQ3B4Iwhu2v3sYFYhfueFEEsaUurhdlgEp//zz3BP0mACebILJ5sElCzMSapFTEEdrL5pyNcJybYeog8DOb0jCBMLsbX5kWJHE/M14gwQWFeS4sO6xEMjfdXiBhbYAFSTEfmiTBO0wdjD9EdtZxHBTkUnw2MaxjEUUyBRIEJURTRD8JI7mQ1WdFQATKgYDEkXLoZbVxEQEWCSwKyRDBnwcffHCsmyuhz49AIQSS/O40+7eSiI8Q5f3qWqVDADEYKwQ29QQdR7zGxF6l+AgUQiCJkkJ3AgkWhmFj6ER5n+V4LdzBcKnBitgLJPybgtCLNUoU8bvKka3aLAIiUNoEJI6Udv+qdQECBCbDd5xTEyxI8FGO89RZ8MMR8O5QZMCI20Us3J3mJpDEUZeuKQKeANYOZA7h+dl5551dpqywVgKiGx8BBJK7777buTeQBre/lWwCSX9rQ6neb6ZAglsf1sUEpI/KEq5U2aldIiAC5UtA4kj59r1aLgJFTYATcFzECPBJBpv+WJKIj9AfueieRUAE0gRwRSHoL4Gno4xrkiRfBBLSbBPDqz8KPEmySrquTIFEQmnSPaD6REAE+hsBiSP9rcd0vyJQJgQ4AScLAf7WccfPiRNpEvER4rx/XVsERCA+AmxecfMkA1gcMZziu/OuV04i1lVSbSm1eiSQlFqPqj0iIAJxEpA4EiddXVsEREAEREAEREAEREAECkgAgQQLpQMPPNBl61MRAREQARHITkDiiEaGCIiACIiACIiACIiACJQoAVw8r732WmeJSbYiFREQAREQAYkjGgMiIAIiIAIiIAIiIAIiUFYEGhsbbdq0aS6ujQLRl1XXq7EiIAI5EpDlSI7A9HEREAEREAEREAEREAEREAEREAEREIHSIiBxpLT6U60RAREQAREQAREQAREQAREQAREQARHIkYDEkRyB6eMiIAIiIAIiIAIiIAIiIAIiIAIiIAKlRUDiSGn1p1ojAiIgAiIgAiIgAiIgAiIgAiIgAiKQIwGJIzkC08dFQAREQAREQAREQAREQAREQAREQARKi4DEkdLqT7VGBERABERABERABERABERABERABEQgRwISR3IEpo+LgAiIgAiIgAiIgAiIgAiIgAiIgAiUFgGJI6XVn2qNCIiACIiACIiACIiACIiACIiACIhAjgQkjuQITB8XAREQAREQAREQAREQAREQAREQAREoLQISR0qrP9UaERABERABERABERABERABERABERCBHAlIHMkRmD4uAiIgAiIgAiIgAiIgAiIgAiIgAiJQWgQkjpRWf6o1IiACIiACIiACIiACIiACIiACIiACORKQOJIjMH1cBERABERABERABERABERABERABESgtAhIHCmt/lRrREAEREAEREAEREAEREAEREAEREAEciQgcSRHYPq4CIiACIiACIiACIiACIiACIiACIhAaRGQOFJa/anWiIAIiIAIiIAIiIAIiIAIiIAIiIAI5EhA4kiOwPRxERABERABERABERABERABERABERCB0iIgcaS0+lOtEQEREAEREAEREAEREAEREAEREAERyJGAxJEcgenjIiACIiACIiACIiACIiACIiACIiACpUVA4khp9adaIwIiIAIiIAIiIAIiIAIiIAIiIAIikCOB/w/Oa215bok98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data:image/png;base64,iVBORw0KGgoAAAANSUhEUgAABEcAAAHzCAYAAADCRXNKAAAgAElEQVR4XuzdCXhU1fnH8Td7AiRh33d3ARfEpYoiooiIsosIiALu2lqt/Vut1taltlVba90FZFMQBGURBRRcWq27UhWrsu/7no0k/+d3wk2HYZJMkpnJTPK9z8ODJPeee+7n3KQ977znPXGFhYWFxoEAAggggAACCCCAAAIIIIAAAgjUUIE4giM1dOR5bAQQQAABBBBAAAEEEEAAAQQQcAIER3gR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BBtAoWFhfb222/bwoUL7eSTT7aBAwdaUlJStHWT/iBQKYHt27fb888/b3rfr7rqKmvatGml2uNiBBBAAAEEKitAcKSyglyPAAIIIFAugUWLFtmCBQtsxIgR1qlTJ1u9erW98MILNnjwYPfvYI/s7GwbN26c7dy502666SbLzMwM9tKoPm/lypXuuZo3b24jR460tLS04v6+8847zq5v3772s5/9LKqfI1o6t2bNGhs7dqy1bt3avXMKNPm/g9HS15rSDy8wUqdOHdOfdevW2ZVXXmktW7asKQQ8JwIIIIBAFAoQHInCQaFLCCCAgDd5C0aiZ8+edv755wdzalScU1ODI7t27bInn3zS6tata6NGjbLU1NTDxiM3N9fmzp1rW7duteHDh1utWrUOOedf//qXzZs3zy6//PJyBZKiYuADdGL9+vX23HPPWf369e2aa645JBAUqj5v3LjRBd+OPvpol4WTkJBQruDIjh077K233rKlS5daXl6eC660a9fOLrnkEmvSpMkh3SwoKLAvv/zStb9t2zaLi4uzxo0bW58+feyoo45y//Y/dI0CYsoWysjIsCFDhpT46Lr/559/bh988IFrX8GEkt6lUPiFY3wOHDhg8+fPtx9//LE4+Dd58mRr0KCBc0pOTi7uuhc4PeaYY2zYsGFlPlK0jJV/PxTgVOC3V69eLhjEgQACCCAQnQIER6JzXOgVAgjUcIFvvvnG/vOf/xQraNL8/fffu4nDkUce6SZ43tGxY0fr0KFDzIgFCo5MmjTJBQPatGkT9HPEWuZIMMGRoB++mpz4xhtv2JIlS9z7rKyO448/PiJPFmzmyNq1a10Wj941BTf0fiqQ8d///tcFt66++upD3lll9iiQoiymE044wbxgia6/7LLL7KSTTip+vt27d9vHH39sCnjt3bvXff3EE08sMQigbAv1ZfPmzS5opgCNgiPnnHNO2JZdVdX4eEjlCY5Ey1h5WTEKkCgg17ZtW1u2bJmtWrXKGjZs6IKACpByIIAAAghEnwDBkegbE3qEAAIIHCZQnSbWgYIj+uRYwREtfQj2IDgSrFR0nrd//35Xc0J/5+TkuInk0KFDA2ZXhPoJggmO5Ofn25QpU9zEVu+mb+BGQY1XX33VBTO8PiuT45lnnnGZAWPGjLHatWu7buvrek4FNLzsGO/d1YRZy6f07B9++KGVlCGRlZVlEyZMcEvQlCmmgEh8fHyoWQ5pryrHp7zBkWgaK2V+vf/++y5L6bTTTnOPoroqeudUR+jSSy+1rl27hnXsaBwBBBBAoGICBEcq5sZVCCCAQEQFggmOaOKkT61XrFhhSl1PT0+3M88885BPlksLKGjZgDI4vGU6Wh7wyiuvuAmbJodetorS4V988UVr1qyZS+n3rYnhi6IJwRdffOFS6NV/fdJ+6qmnukndu+++e0jNEf/gSHmfRfVKVItD9SV0tGrVygYNGnTYsocNGzbYzJkzXY0DGekT/rPPPtvOOuusQ7Jx1MZPP/1k+uRc5+po0aKF9e7d24444gj3b19LZT0oa0DZPZqoNWrUyNVQUaaBd54yDnwPfaLsuyRi06ZNNnv2bDd+akPLDDQWmoB7yzECTerl/MMPP7jlOMoq0L8DXeuN7wUXXGApKSluAqdx0aRdk+1u3bq56+VTlqOCGfL+7LPPXHBDbZxyyimuv2o7mOPbb79179tFF13ksjF0z+uvv9713ZtQvvzyyy44oWCDb+DMM923b59dd911ru6Mls542R1yUp9uvPHG4u/5Bh6CCY6U9jOn+2mJVL169YrHUNleEydONPn6L3NTIOWrr76y0aNHu3dCy2P0ruiZtJSmrAwJOetnUe3qT6DlOcGYl+ecssbH/2ddPy/6WdfPS0nvYGnPqUCUTDTW+rmUr5x9j5Iya6JprPQc+hnWu6xMEe8oa4zLMzaciwACCCAQHgGCI+FxpVUEEEAgpAJlBUe8QIY+te7SpYsLjCgwoU+mNWn1ai2UJziiCfq0adPc8h4VSzz22GPdpE6fYGsyqx0mtMSnpEPLBTTZ11IgBRT0tyYNe/bscZN/ryCr//XlfRY9owIuCl4oKKFP6jUR0aTz2muvLZ6g6Lzx48e722nJg6y+/vprFxCQmWek73t9UC0MnatlDzpXy5uUKaD6AZ6l0vlVh0ITOvVBz6cAksZAEySl0C9fvty2bNniAgqatJ977rluYt2+fXsXlPH6JiPdT4fup3G/8MIL7bzzznNfCzSp9/Uq7VovOKL7qW9alqFlHwqsKDPhuOOOc/1QcMLXUf/2XQrgZTEomKFsCmU+KDCgf+t5VEQ2UD0V33H2PunXOMlIQSsFyC6++GIXqPEOb4Leo0ePQwIO3kRTz6tx070VHFG7mpjr/ho79UXLG/S98gZHFPTROOo9UiDL9/CCIxpvvcdl1TFRjRD9LJT0zpc2cdbPnIKRek99g0ch/QXj11iw4+NdpkCbAiNy19Ih/Tx676+CRRo/BXSCDY4o8KqlS3ovFi9e7N4xBXr1M+M/FupDtIyV+jJ16lTTe+sFwvzfZQViVVuFAwEEEEAg+gQIjkTfmNAjBBBA4DCB0oIjmrAriKG17ipa6H1aqQmOAhmaOOrTdW2VWZ7giDqhCf2zzz7rJtP6RFeTYH0Kfvrpp1v//v1L/ATbW2KgSaMm1l42gDexVrAg0ESxIs+iCb3vBEyT43//+982a9Ysl6miybMmZpq0KECgCbOWMehQf1THQQVQPSPvmTXRV/aHt42u//IItalrdX99mq8JoCaFur8yTpQdo+vVBx0ljaGyHzR5l5UySbwirF7fNBH3JsX+wRF5eXUodI6Kf+rw+pqYmOiuVSDIC44oc8E348cruqkJppf1oGcL9Bze1+QrRy+Lxls2oP6ptoYCcqUd8tYSFGVO6J2Vgd4zLUXxzaZRXQ59XYEn1ffwxuK9995zk3GvTok36Za/AnkaO+8INCEPJnOktP5rWY0ybDS+3rOW1qZnX9KSitKCBt57o59f1RbSffQ1WSiTQhNt/8K9lf0VGuz46D4KYGjZkN4xjZ1XT8P7WVfwUIECBeOCDY54WUKhyLaI5FjJwwt0KsCowsn63afAlrKgNG76fajgDwcCCCCAQPQJEByJvjGhRwgggEC5giOlcWkipYmktyyhvMERta1PvbVkQ5/o6xNRTYTLKiqoyaAyAbRkxf9T0opOTMvzLMr00ORbhxcc8E3b912ioUmcPp3XxFwBCj2vJt6a6HmTf89YbSibQIEUTQIVmFBmgrYS9i2y6L9EqbTgiJaNKIg1YMCA4kCKdz89s3YxUSBCmTv+dt54atJ1ww03FPdBY6RghzJD9FwKGgTqk+7jtaHgmv9SAP9rPFcF4LyMCf8ghCbsCkiVduid1K47Wq6lLBz1V0E3ZcF4E2ld731dQTkveOVlUuiZvbH1JtFaVqM2fZedhDo44k1+NcH1zZIJJjhS0s5SpQUBvO8pEKZx1DupQISCeAp8Kujgv+VzZX+FBjs+uo9XSyNQUMzL/PEysyIdHIn0WHnuynpRMNYrtKuv62dG4+S/w1Flx4rrEUAAAQRCJ0BwJHSWtIQAAgiETaCsZTWaRGoioImKlq5oAukdSnWvTHBEk2dN3lVTQJkI/rtuBHro0iaKZQVHQvEsakPBGWWoeJNqTfT16a2eQan/+sRf6fpeNoJvAET1IUo6PE9laSg4oswOBUeU3eAd5QmOBLNts5dlE8jO2yFFQRBl9Gipifrmu6OR+lVWcCSY5/Amt3onSjpK23FF1ygYpUwD1S3R2GjZig4vSOQtA/MCHN7XteRGhSy1Na+ySbRLkxeECSa4UN5lNYGez9uJRFlZvku2vCCBlk0Fyogqyd67RzD9V2DEd3ccBb6UHaUsnpIyUgLVu1EQz/999X3W8o6PAoYKBihgqt1zfA/v95aWOCnY6G2rHKjwbKDgZWUyR6pirPTsynZ66aWXXOBKy85U/0gBVS1f09I1ZRuVVKcpbP8DQsMIIIAAAkEJEBwJiomTEEAAgaoVKCs44tWd0KeTP/vZz1zRR02WlQWhyVNlgiN6cn1yr+KZqrGgtsr6P/eVCY6E4lnU50CTLS0BmDNnjguaaHKpQIkyFzTx9ibpuk4TGS2V8XYc8R19BR1Ua0WT1VAFRxTgUB0SpeIHOpQdoEltSQVZFbhSJoaWyHg1N7Scx7dAaiiDI8pe8Oqb+Pe3pLoQ3nnqq9xOPvnk4iVPpQVNvGwVBZ9U50bvh5a0eNk0ujaY4EJlgyOa9OpnQBkb/lv4BhscqciymmCeLVDGjPqkII7edd8MBtW10bIy/6BgRcanrB2j/H9vaXmJf/0X776hDI5U1VjJe/r06S7DTsEg3/oo3u811RxRYedIFNWt2v/V4u4IIIBA7AkQHIm9MaPHCCBQAwVKC454k0dNdny3EPUmbJVdVuPVxNAuFPo/9JdcckmZW1FWNDgSqmfRJEUTWWXRBPpEW9/XRE11QTRpUVBJWQyqrVLS8hv/1668S5RKGsOyMml871vWucoY0ifWKmKpT/M1aVYQQe9GKIMjJW05W9aPprdMRnUgSjr0jvkv0dCyLo2TxlI7Mmkpk/7bq7URTAChMsERr36GMh9UR0JLnPyP0samMgVZg6lHosCZb62WssahpO9XZHxKyxzx39UnEsGRqhwr/0wZBaK8w9saWT+j3nKwio4T1yGAAAIIhEeA4Eh4XGkVAQQQCKlAacERFTzUMgV9Gqzilr6HJpWaiFY0c8S30KY+7dTONZqYKpBQUpaD7u/VHNH2sLou2Al+qJ7Fv+aIsj2U2q5MEGVheJ/a6vmUSfLPf/7TFfJUwUuZKaCkWim+O6eEKzjyySefuE+bTzvttEMyKQK9QP4TcH1CrswAjYWyerzDK8arpVZecCgUwRGvUKe26/VdEhPsy+4V6lX/lH3jv/RHE1sFdfSJu28BVi/bRNk1n376qcv28a1lE87giPqkgsfKJtKSCC3JCnR4W/mqMK8ydnwP/618/a8vrf/eu6yJtsbSN2urMstOAj1DRcYnmmqOVPVYeb+n9fOoLCff7BwFU5U1o/HUFtNeplqwPzuchwACCCAQfgGCI+E35g4IIIBApQVKC47o09mnn37aTTQ1YfVqX2jSPHHiRLd8xAuOqCMqFKiaGt5OH/qaJqszZsywzz77zE3stKREh7IQxo4d63ZXUAaCtvBVm6r3MGTIkMMmt96DeruMqN3y7FZTnmfxMjcC7VajrUW1zMTbrUbZLyrQeuDAgUP6431Sruf2lml4E05lJejTeG8HGJ2r7ZE1gdTWuvoEuCLLajQp0nh4290q2PTcc8+5HVt8d4CRpcZQGRNa9qOAhH9wxKu/ocwX3x1o1DdtW6xlRL41V5RN418UtDwZMN6ygc8//9ztzqPdbbS8SIc+Gdd2tQpgaGeVQIecX3nlFQsUNNP5Xr+1PEg1PVQTRodXB0PP69Xe8C2WG67giPdzoZ+XsmrteO+u+qd3XnU2dPjvchRoSVpp/fd2CFL2iWqsqCaLgnv6udY7rq8Hs0NQML+EKjI+3m41+r2jYroqFuuNmWoV+e5Wo98LTz31VPHvKi9A4NUH0c+A7++q0grt+j9PNIyV97Ok99R/WY2Cfvrd6QWx/QODwYwP5yCAAAIIhFeA4Eh4fWkdAQQQCIlAacERTZ5UmPGjjz5yExNNGnW+AhuaRCkg4FskUgUu9X/S9Um0ll1oMqcAgyYoOrzJs1eIVe3oU1B90u9NjjVZ1KfonTt3LvH5vDX23n10ojIAVIhTk+BAhSvL8yy+wRE9gzIn9ImtJqOaVKn2he8k1bc/6rfOVbBDz66tX72dR9QHLUtRcU0FMFRbQ9txKvNCFl6tDFmUJzji7bIiA1kqg0WZKfp0WX1T9ogO3yKOmlCpfoz6pmCNf3BEfdVuNgsXLnRBMe0Kosm36sxoCYO3S4gmYqHIHFH/9J7ouVV7Q8UmlcUh86+//tr1338rXe8FKSnw4f8ClTRB1/bIS5YscUU/y5NBUdHdajS+yvhQpoqyRVRMM9ChwKEXDPKK43pjoR1m5KJsgdKCK2VlgHhLRRSc1Luj5V+h3q2mMuOjYKR2eNLvH/286Gdebvo95L/Ntve7SkFHvT/6OdbPhP72LR4tay9rRgFE/a7S0ijVVAoUGImWsdLPmQLQ3s+yfrcoyKk6JPpZD1SvJiT/I0EjCCCAAAKVFiA4UmlCGkAAAQTCL1BWQVZN5FQ/Q8tB9Am+Jmfdu3d3wQwtG/HNFvAyIDSZUbv6P+ya4CobRJ/qa8KurAAv+0I7oPTv3794KYomZdotRNf5Bh/8FXQfBVHefPNNN6HWxEeZHJpM6j6BgiNqI9hn8YIjukZLd/QpuoIXOjTpGjRo0CHbZqo/moSpP8pMUNBIk0xNfH0Ll+p671wZqdaK/q26DproKbCiYEx5Mi48G32Krh1zZKhJroJOXl0CfQKvJT2qk+L17cwzzywOoKiNQHUtlEGg4Iom5lr24vVVhR/1x/uEOlTBEfVDz67gkTJI9L7pXdDEVfVoFJQKdOi5lIWk5/bfBtj3fC/rSF/zXbrjXS8T/6Va4cgcCbTTS6Dn8v/Z0jsvGwWMFJxUEEBLgDS5L6kIZ1nBEc9cASIFjxTIULBMWST+725FfxtVZnwC/bwo+NirVy+3VM33uRUc1XMoeKLn0O8qbfmtAJCWt/lmjuhZtFxJgQ8FShTsU5DJ/4i2sdLPsn4feTuHeb9jL7zwwhJ/Pio6blyHAAIIIBA6AYIjobOkJQQQQAABBBBAAAEEEEAAAQQQiEEBgiMxOGh0GQEEEEAAAQQQQAABBBBAAAEEQidAcCR0lrSEAAIIIIAAAggggAACCCCAAAIxKEBwJAYHjS4jgAACCCCAAAIIIIAAAggggEDoBAiOhM6SlhBAAAEEEEAAAQQQQAABBBBAIAYFCI7E4KDRZQQQQAABBBBAAAEEEEAAAQQQCJ0AwZHQWdISAggggAACCCCAAAIIIIAAAgjEoADBkRgcNLqMAAIIIIAAAggggAACCCCAAAKhEyA4EjpLWkIAAQQQQAABBBBAAAEEEEAAgRgUIDgSg4NGlxFAAAEEEEAAAQQQQAABBBBAIHQCBEdCZ0lLCCCAAAIIIIAAAggggAACCCAQgwIER2Jw0OgyAggggAACCCCAAAIIIIAAAgiEToDgSOgsaQkBBBBAAAEEEEAAAQQQQAABBGJQgOBIDA4aXUYAAQQQQAABBBBAAAEEEEAAgdAJEBwJnSUtIYAAAggggAACCCCAAAIIIIBADAoQHInBQaPLCCCAAAIIIIAAAggggAACCCAQOgGCI6GzpCUEEEAAAQQQQAABBBBAAAEEEIhBAYIjMThodBkBBBBAAAEEEEAAAQQQQAABBEInQHAkdJa0hAACCCCAAAIIIIAAAggggAACMShAcCQGB40uI4AAAggggAACCCCAAAIIIIBA6AQIjoTOkpYQQAABBBBAAAEEEEAAAQQQQCAGBSIWHNm9e7d9+umn7k/v3r2tY8eOh3F9/vnnNmfOHLv66qutdevWxd8vLCy0Dz74wBYuXGi5ubnWoUMHGzRokKWlpVlWVpbNmDHDvvnmG0tOTrYLLrjAunbt6q5dvHixLViwwFq2bGkjRoywzMzMGBwiuowAAggggAACCCCAAALRJvDDDz/Ya6+9Zlu2bLHU1FQ799xzrVu3bpaQkGCrV6+2RYsW2RVXXOG+V9IxZcoUO+GEE6xTp05BP15Jbefk5Ni8efPcfKugoMBatWrl5kxNmjRxbWs+NmvWLPv+++/dv7t06WIXX3yxpaSkuH/r+jfeeMNdn5+f7+ZjQ4YMsQYNGrjn0Zxr9OjR7twnn3zSdu7ceUifNd/6+uuv7auvvjrsWdq2bev68sILLwS8rjzPHzQUJyJQToGIBEd27dplU6dOdT9g3333nQtg+P8A7Nmzx55//nnTufqh8w2OrF+/3l566SX3w9m0aVObPn261a1b1wVZ3nvvPfcDrh9G/cBPnjzZ+vfvb/Xr17eZM2fa4MGD3Q94YmKi+wUwe/Zs69mzp7ueAwEEEEAAAQQQQAABBBAor8CaNWvc/KRPnz523HHH2Y4dO9y/Tz75ZPdBbVUERxSo0VxKc6akpCT78MMPXaBi1KhRbi40ceJEN5c6//zz3eNqrqQPoXW+jldffdUFSAYMGOACOm+//babZ40ZM8YFgHyDI2PHjnXBDt85m6+h+uF/TqCvlded8xEIp0BEgiPeA2RnZ9u4cePs7LPPPiQ4oh/K+fPnm76/cuXKw37QPvnkE1u2bJkNHz7c4uLiXJaIMkmuvPJKmzZtmp100knujw4FYRQd7dy582HBEa8fXmZJOGFpGwEEEEAAAQQQQAABBKqngAIJmsMMHDjQzU90rFq1yv3RXGPt2rXFmSPKJNFc56OPPnJBCt8ME2WOKHNDQQh9WHzmmWe6bA5do8wMfV+Bltq1a7t7KYM+UODlwIEDLvihOZA3L1KG/ZIlS+y0005zbakPytBXWzr0NV1z2WWXuX8ruKP5VcOGDd2/9+3b5+Za+mBZmSgER6rnu8xT/U8gKoIj+gHXD+sll1zighv+UUilpG3atMmGDRvmeu79QtAvCP3C8A226FwdPXr0OGRZTa9evUzLdpRVokgqBwIIIIAAAggggAACCFR/gdc/yyv3Q/Y9peT5Ql5enr344ot26qmnFgci/G/gG8DQh7pagjNy5EiXmaFMdwVBTjnlFDeXUfa7vqdghNo977zzXLv6nj70Vda95jHKBFGG/datWwMu2dF93n//fTffOfrooy0+Pr64W/qeAjfefErf8J7jjDPOcOe+++67Lssk0DIg/2U1ZI6U+5XighgQqPLgiH4o9YOvH8pmzZodln4lw4oER7x0MV2vNXOqZaJfQFp7x4EAAggggAACCCCAAAI1Q2D8u7k2+Z/BB0iu7pZsw88qOTjinw2/dOlSmzRpksNUbQ0FGDZv3uzmMFqi8vLLL1v37t3t2GOPdecoK16Z8CoLoA+GfWuO6BoFP7TURZkfyirxzSJRJr2WpwSqZ6JMFrX75ptvuqwQZZGoDIGCHf7zKW/kvZon+rcCK8EGR/xrjnjP7QVWSlpWU9Z1NeON5CmjVaDKgyMff/yx/fTTTy6da+/evWEJjnz55ZduHWC9evVcvZL09HT3y6hFixYBx0U1TjZs2BCtY0a/EEAAAQQQQAABBBCIWQF9INq8efOI9T/UwRF98KpgiO/Sfj2MgiRegMELjqgmiTJFfDPjfc/T8hzf4Ii+p6KmyvBQtsnrr7/u6n0o8KGaiTfddFOJwRFfUGWjvPXWW7Z9+3aXlaIajGSOROyV40YxKlClwRHtPKMaJMuXLz+MT8ELr2hrRWqOKDqrQ1FTVW2+6KKL3N9aXqMlOkoNUySVAwEEEEAAAQQQQAABBKqvQKiDI5LSri779+8/pOZIoOCIMkdUt0NZ7UcccYRDLi1zRDttKqDRt29fGz9+vKsXogwQ1TDxan4EyhzxrS+i3WV0+GZvKFtfmfTKDMnIyCieJ2kupsCNdv0MVHNEmS1a1qODmiPV92eEJysSqNLgiP8g+P4Aa/mLfuHoB1XRUkVntfOMvu6/W43SxxQRVeaJt1tNu3btXPMqQqSqzEr10nVecOTHH3+0fv368R4ggAACCCCAAAIIIIBANRZQcGRPdvAPWL9OXKnLatSSsswVvNAHsqeffrqr36HAhuYt+pBX3/eWvpSn5siECRNcIOXII490HyJr7qL/Vr0RtXP99dcHzBzR/XWtMuWVraIai6pToj5cc801LiAS7G41mnPpenarCf6d4czqIRC1wZHGjRsX72zTsWNHF2GdO3euKdtEVZoV4UxLS3NFjbRft5bOKJCiyKYqRHtVo32HSecEs6ymegwtT4EAAggggAACCBioR+MAACAASURBVCCAAALhElAARNkUyupQXZBjjjnGFUNVIMK3IGtZu9WoGKqW0OiDYd/davQBsOYumv9oCY+WxQwdOtTtHBOo5oiu13xJ2/dq95pGjRq5DJSjjjrKEWipjeZN2hlHR5cuXdzOOKprokPzKmXaawmO7qFtelX7RJko/gVZ/WuH6HrfzP9ga474XxeusaJdBIIRiGhwJJgOeefoh1vRTS19KWn/7PK0x7kIIIAAAggggAACCCCAAAIIIIBAIIGoDY4oMqpMD6WFKdrKgQACCCCAAAIIIIAAAggggAACCIRDIGqDI+F4WNpEAAEEEEAAAQQQQAABBBBAAAEE/AUIjvBOIIAAAggggAACCCCAAAIIIIBAjRYgOFKjh5+HRwABBBBAAAEEEEAAAQQQQAABgiO8AwgggAACCCCAAAIIIIAAAgggUKMFCI7U6OHn4RFAAAEEEEAAAQQQQAABBBBAgOAI7wACCCCAAAIIIIAAAggggAACCNRoAYIjNXr4eXgEEEAAAQQQQAABBBBAAAEEECA4wjuAAAIIIIAAAggggAACCCCAAAI1WoDgSI0efh4eAQQQQAABBBBAAAEEEEAAAQQIjvAOIIAAAggggAACCCCAAAIIIIBAjRYgOFKjh5+HRwABBBBAAAEEEEAAAQQQQAABgiO8AwgggAACCCCAAAIIIIBAOQQWLVpkCxYscFckJibaMcccY/3797eMjAz3tcLCQvviiy9s/vz5tmvXLsvMzLS+fftahw4dLC4u7rDvN2rUyPr162dHHXVUOXrBqQggEEoBgiOh1KQtBBBAAAEEEEAAAQQQqPYCCo5s2rTJhg0bZjk5OaZ///TTTzZ69GirXbu2LV261N58800bOnSoNW/e3FasWGHTpk1z/27Xrp0tW7bM5syZc8j3p0+fbpdffrm1bdu22vvxgAhEowDBkWgcFfqEAAIIIIAAAggggAACUSvgGxxRJ/Py8uzFF1+0zp072wknnOD++6STTrJTTz21+BnmzZtnderUsa5du9qkSZPs2GOPtTPOOKP4+2pTWSYDBw6M2uemYwhUZwGCI9V5dHk2BBBAAAEEEEAAAQRquMCu2TPKLZB56aBSr/EPjuhkfW3r1q3Wu3dvGzdunA0YMMBat259WDt79+51wZNLL730kO8rm+Tdd9+1kSNHWmpqarn7zAUIIFA5AYIjlfPjagQQQAABBBBAAAEEEIhigW0vPms7powPuocNrrrO6g27ukLBES216dOnj40dO9YGDRoUMDii7JBA31+9erULsFxxxRUER4IeLU5EIHQCBEdCZ0lLCCCAAAIIIIAAAgggEGUCkQyOkDkSZYNPdxAohwDBkXJgcSoCCCCAAAIIIIAAAgjElkAkgiPB1hxJS0uzbt26uZoj7du3t3POOacYU1kjmzdvdkVataMNBwIIRFaA4EhkvbkbAggggAACCCCAAAIIRFBAwZGCPXuCvmNi/QblWlZT2m41WiKj3WqWL1/ObjVBjwAnIlA1AgRHqsaduyKAAAIIIIAAAggggECMCijLY8GCBa73iYmJ1qlTJ7v44ostIyPDfa2wsNC++OILmzt3rqkAa2ZmpvXt29c6dOjgskK878+fP9/tUNOoUSPr16+fHXXUUTEqQrcRiH0BgiOxP4Y8AQIIIIAAAggggAACCCCAAAIIVEKA4Egl8LgUAQQQQAABBBBAAAEEEEAAAQRiX4DgSOyPIU+AAAIIIIAAAggggAACCCCAAAKVECA4Ugk8LkUAAQQQQAABBBBAAAEEEEAAgdgXIDgS+2PIEyCAAAIIIIAAAggggAACCCCAQCUECI5UAo9LEUAAAQQQQAABBBBAAAEEEEAg9gUIjsT+GPIECCCAAAIIIIAAAggggAACCCBQCQGCI5XA41IEEEAAAQQQQAABBBBAAAEEEIh9AYIjsT+GPAECCCCAAAIIIIAAAggggAACCFRCgOBIJfC4FAEEEEAAAQQQQAABBBBAAAEEYl+A4EjsjyFPgAACCCCAAAIIIIAAAggggAAClRAgOFIJPC5FAAEEEEAAAQQQQAABBBBAAIHYFyA4EvtjyBMggAACCCCAAAIIIIAAAggggEAlBAiOVAKPSxFAAAEEEEAAAQQQQKBmCvzwww/2+uuv25YtWywtLc3OO+8869q1q8XHx4cEZOnSpfb111/bsGHDqqS97OxsGzdunJ199tnWqVOnKulDSG5ahY3oHXnttdfcO5KammrnnnuudevWzRISEmz16tW2aNEiu+KKK9z3SjqmTJliJ5xwQrnGoKS2CwsL7YsvvrC5c+fa3r17LTMz0y666CI7+eSTLS4uznbv3m2zZs2y77//3nWnS5cudvHFF1tKSor7d05Ojr3xxhv26aefWn5+vrVu3dqGDBliDRo0cM8zY8YMGz16tGtX/f7qq68OeawTTzzR/dv/6/pa27ZtbdSoUfbqq68GvC5UPwelvQ4ER6rwh4VbI4AAAggggAACCCCAQOwJrFmzxl566SXr06ePHXfccW7yO3HiRBcgOeWUU0LyQARHQsJYZY34vyM7duxw74wCEQqiVUVwRMGamTNnuoBbixYtbO3atTZt2jQbOHCgtWzZ0r3DTZs2tfPPP9+56VwFVBQA0aHAhQIkAwYMcAGdt99+2wVSxowZ434G/IMjTZo0KW7LfyB27dplY8eOtUGDBrkgi3coqFLadeEcUIIj4dSlbQQQQAABBBBAAAEEEKh2Apok6tN0BUe84+OPP3aTzf79+1tWVpabKH777bdWq1Ytd54mxZpYaoKsyacmhL4TRP33u+++6yaj9evXd9kC77//vssyWL58uZu8jhgxwurWres+tdcn+B9++KElJyfb4MGDrUOHDoc4q50PPvjA3nzzTUtKSrJjjjnGCgoKijNRvvnmGzfZ3b9/v5155pkuQ0D30qG+PPnkk7Zz50737549e7o+6/lefvll27p1q7uf7quMAz2TJtUyyM3NtQsuuMBlSegoqQ9e/xYuXOiuUXuaKJfV3ieffOIyH3yvUeZOoL7p676HJt7K7FGQwP+59e9AY6Ygh2+Gh4JWGhcvy0HtKUCgAINvho1s9Yz6up5Jx6pVq9wfBUfUX69dvUsaDwUj1A8F3PQeZWRkuAwMfV/32LNnzyFjpfHR9xVoqV27truXHEsKvOh9+fHHH2348OHFfdLXdB8FO+bPn29XX321a0uH2lfA5LLLLnP/1jhfeeWV1rBhQ/fvffv2ueCK3g+9WwRHqt2vOh4IAQQQQAABBBBAAAEEqotA7qoV5X6U5DbtSrxGk3ItNznrrLMCLnVQ4GL69Onuek1WN23aZFOnTnX/3axZs1KDI3PmzHGTTwVCNAnXBFv/btWqlftv3Vuf+iuIooCJJrnr1693k2oFTvSJu3d4y350vZY56BwvOKIJvya13pIITYC15OFnP/tZ8fX+y2o0UZ4wYYJ1797djj32WNeeJtS9evVyHgro6Bk1MddSkquuusq2b9/ulh4F6sOKFSvcEg49Q506dVwbp59+ujMtqT1v2YeWomgph0w0sVdwJ1Df+vXrd1hw5MCBA+65FWh48cUXXbbPSSedVOKYKWBUWnDEa893aUxeXp5r+9RTT3VtBzp8AxibN29274WCEBrrt956y9lprPXu6LlHjhzpghG+ffayLBSM+vzzz12wTMtaFLwKtGRnw4YNNn78eNevc845p3i5jPqnIJYCN77LV7znOOOMM1xQSe+dgkKBlgEFWlZD5ki5f/VwAQIIIIAAAggggAACCCAQHoGc77+znB+LaigEc6Qcc5ylHHlMiaeWVYtDQQRNYC+//HKXTaFDmQ46lH1RWuaIb40R/2U1mnwqIKFggv7W5FZBCmUnTJ482U3CfTMXFixY4IIpXnaLb3uLFy92k28FM3R8+eWXLnPBd2Ls/5z6vibfmqQrE0UTaWV9KHtEQYpA2TDLli0rsQ+aeCuw4GV3qL+agCuroiQj//a8NhQoCtQ3WflO5P2XbOieclCAp6QxUwZPacGRQPVA/O1kP2nSJGft1dZQQMRr97333nPBGm88FNxQXzUeCpT43kPX6PsK8ChDSVklCuB4WSR6ZmX+lFTPRMtf5s2b57Jnmjdv7pbIKGin8xXI86/t4dU8Ud+9jJlggyO+tUV0jZbfeEtoSltWU9p1wfwMV/QcltVUVI7rEEAAAQQQQAABBBBAIOoFQh0cKStzxP8TdAF5E09NfisaHNFkUhPVSy+91C118Ja8eAPgLX3x/u0fCPANjgQqlulN2r2Jr/8EX8+gYILvoSU+mvAq+BMoOKLJtG/2gG8ffIt7KsihQ89QWnDEvz2vLyX17aabbnJZM2WZqOis75IQ3zHT98obHFH2kIIhClj5Zo74LsnxDY4ouOTr5Bs40DP7Bkd8DX2LAitIpvHQM5cWHPEsZK5sk3feeccF3LwlP2SORP2vNDqIAAIIIIAAAggggAACCJRfINTBEfWgpJojCoxomYYyObT0w6vN4Js5ou9pGUSbNm0OqzlSWuaIJq++mSMKRhxxxBElgpSWOeL/vUCN+AdHlF2iP1q+49Um0XU6L9hMD9+J/WeffWaqH6LJeHp6ugv8KEBQWnDkv//9r7uflw3jZY6oHkegvvk/V2mZIwo4BRozBSbk5WWh+NccKWknGdWEUf0Q35ojJQVHlDnim+VTWuaIl+3St29ft0TmtNNOs86dO7saJl6Ap6TgiFdfxLc+jWfSrl0707IuLZvRUiUdCsBpiZNqwai2TaCaI1r2o/dZBzVHyv/7iSsQQAABBBBAAAEEEEAAgYgIKDhSmJcb9L3iUlNLXVajhrydSJTFoaUtygLwdqsprX6FlhQoo0A7hfTo0cNN6BU4UX0OTWj9gyP+NUd0by1j0VIL1RrRZF6BCn36r/tqeYR3+Nb08K85ou+98sorbmmG+qT7KpNDNT+8w8uQUb0Jtb1t2zY3Ub7wwgutY8eOpjZWrlzp6n2oSGugzBFlUHh1Rfz7oBoXKg6q4Ii2lZXL8ccfX2pwxGvPqzmiybyW4ii7I1DfVB/Fd2tlBQJ8a46oTon6reVIJdWJUeBGQQi5a9w0JlqK4xVkLSk44tX3UB/kqkCOAhta1qIAk77vZaSUp+aI1+cjjzzSPbOWBOm/FfiQ6fXXX19i5oi+r6K5CvQ0btzYLaPx3ls9R7C71chCS6vYrSboXyuciAACCCCAAAIIIIAAAghUTwEtaVDhUU12tSONMkaU9aDJeEk7n2jXEmWXKBCgGhOa1CoTQkGWQMERFcD0rvHdrUaBDNWN+PTTTx2uCqn27t37kIyO0nar0fe++OILF5hRkU8FSBSk0LIM3+Nf//qXzZ492wVENMn3feZGjRrZ0KFDXXZMSZkjKi5a0m41qpehgIRqmWiirj+acKuIamntlbRbTaC+ycz3UHBEgQ1tqxvsbjW6fsmSJa6+SmJiotv1R31XgEGBkpKCI7pOARBlUyirQ0EsXevtQuNbkLWs3WpK2mFHdjJUIEsBLGUXaUxUeDdQzRF9/aOPPjLVnNH7pvdWtWu6devm+ucVvFUmjo4uXbq4XYzUPx2+753a0nvjFfUNVJDVt3aIrlfRX2/ZTrA1R/yvC+dvE2qOhFOXthFAAAEEEEAAAQQQQAABBKJCwH9ZTVR0ik5EjQDBkagZCjqCAAIIIIAAAggggAACCCAQLgGCI+GSrR7tEhypHuPIUyCAAAIIIIAAAggggAACCCCAQAUFCI5UEI7LEEAAAQQQQAABBBBAAAEEEECgeggQHKke48hTIIAAAggggAACCCCAAAIIIIBABQUIjlQQjssQQAABBBBAAAEEEEAAAQQQQKB6CBAcqR7jyFMggAACCCCAAAIIIIAAAggggEAFBQiOVBCuOl+29/3Ftu+fSyy9Zx+r1fnU6vyoPBsCCCCAAAIIIIAAAggggAACRnCEl6BYoCAry9bdcZPlfP9t8ddSO3SyFn96wuJSUpFCAAEEEEAAAQQQQAABBBBAoFoKEByplsNasYfacM+vbN9HH1hy2yMss+9A2z5prOVv32Z1zulhTe95sGKNchUCCCCAAAIIIIAAAggggAACUS5AcCTKByhS3ds29inbMXWiJTZpam3GTnWZIgX799naX1xjuSuXW4NrbrZ6lw2PVHe4DwIIIIAAAggggAACCCCAAAIREyA4EjHq6L1R7sqfbPU1w1wHW/71WUvteGJxZ3NX/GRrbrzKrLDA2kx41QVPOBBAAAEEEEAAAQQQQAABBBCoTgIER6rTaFbwWTY9fJ/teftNq31GV2t2/yOHtbJz5lTb+vTfLOOiS63xbXdV8C5chgACCCCAAAIIIIAAAggggEB0CkQsOLJ792779NNP3Z/evXtbx44dnUh+fr7Nnz/fPvzwQ/ffxx13nPXv398yMjKKxQoLC+2DDz6whQsXWm5urnXo0MEGDRpkaWlplpWVZTNmzLBvvvnGkpOT7YILLrCuXbu6axcvXmwLFiywli1b2ogRIywzMzM6R6EKe3Vg21ZbNayvFebnW6snx1vK0ccd3pvCQlt11SA7sGkj2SNVOFbcGgEEEEAAAQQQQAABBBBAIDwCEQmO7Nq1y6ZOnWqtW7e27777zgUwOnXq5J7os88+s48++siuvPJKS01NtenTp1tKSooNHDiw+InXr19vL730kg0ZMsSaNm3qzqlbt64Lsrz33nv2/fffu+CHAjCTJ092wZX69evbzJkzbfDgwS4gk5iYaF26dLHZs2dbz5493fUcZlufesx2znrFLaXRkpqSjuLskd59rfEvfwMdAggggAACCCCAAAIIIIAAAtVGICLBEU8rOzvbxo0bZ2effXZxcOTf//631alTx2WD6Fi6dKl9/fXXNmxYUQ0MHZ988oktW7bMhg8fbnFxcS5LRJkkCqhMmzbNTjrpJPdHh4IwTZo0sc6dOx8WHPHa8zJLqs0oVvBBCnNzbcXAC60gO8ua3nW/1el+QYktqTjrissuNjuQR/ZIBb25DAEEEEAAAQQQQAABBBBAIDoFqjw44sui5TOvvvqqNW7c2M4555ziby1atMg2bdpUHDBZvXq16WvKLpkyZcohwRZ9XUePHj0OWVbTq1cv+/zzz11WSVJSUnSORoR7tXfJItv44G8tPjXN2r36lsUlJ5fagy1P/MV2zX7V6g0daQ1G3RDh3nI7BBBAAAEEEEAAAQQQQAABBMIjEFXBkS+//NL++c9/2lVXXWW1a9euVHDk/PPPL75etUzmzJljp5xyirVq1So8kjHY6oZ7fmX7PvrAMnpdYo1vv7vMJ8j58b+25oYrLbFRE2v70utlns8JCCCAAAIIIIAAAggggAACCMSCQNQER1atWlW8DEYFVH2PimSO+AZHFHTZsWOH1atXz9UrSU9PdzVKWrRoEXCMVONkw4YNsTB+Fe5jXFaWZfzhDrPCQtt37a12oP1RQbWV/pf7LH7bFtt7w+2W36Z9UNdwEgIIIIAAAggggAACnkCzZs2sefPmgCCAAAJRJRAVwZHt27e7gquXXHKJtWnT5jCgitQc6d69u2tn586dNm/ePLvooovc31peoyU6Wpqjgq419dg1e4ZteeIRS2zQ0Nq+PMcsLi4oiu2Tx9n2Cc9Z5iUDrNHPfx3UNZyEAAIIIIAAAggggAACCCCAQDQLVHlwRIGRSZMmWbdu3YqLqgpM9Uf279/vtufdsmWLO0c7z2hZjP9uNSrQOnLkSNu7d2/xbjXt2rVz7kuWLHE73LRt29Zd5wVHfvzxR+vXr180j01Y+7b2ltGWvewbqzt4mDW89pag75W3fq2tGjnI4uukW/tX3zKLjw/6Wk5EAAEEEEAAAQQQQAABBBBAIBoFqjw4oiUzCxYsOMRGW/pqJxp9XTvbdOzY0e1YM3fuXMvNzXU72wwaNMjS0tIsJyfHZs2aZVo6o0CKtgnWbjTa1cb/0DnBLKuJxoEKZZ8ObNlkK6/o65rU9r3axrc8x9qfj7Hs7/5jzR541GqfflZ5LuVcBBBAAAEEEEAAAQQQQAABBKJOIKLBkfI8vbJGJk6c6Ja+tG7dujyXcm4ZArvmzrQtj/+5KPtj1sJye+2c9YptfeoxS+/e05rc9YdyX88FCCCAAAIIIIAAAggggAACCESTQNQGR1SgVZkeffr0sYSEhGgyi/m+bLj3Dtv34fuW0fNia3zHPeV+nvxdO23FoF4WX6u2tX/97XJfzwUIIIAAAggggAACCCCAAAIIRJNA1AZHogmpOvWl8ECeLb/kPNPfTX/3sNXpem6FHs9bWtP84b9brVNOq1AbXIQAAggggAACCCCAAAIIIIBANAgQHImGUYhgH/Z/8pGtv+tWi0tMsvavLbK4lJQK3X3Hyy/atnHPWN3+l1nDG2+rUBtchAACCCCAAAIIIIAAAggggEA0CBAciYZRiGAftj79N9s5c6rVOuV0a/7w4xW+c+7yH231dcMtqXlLazNhRoXb4UIEEEAAAQQQQAABBBBAAAEEqlqA4EhVj0CE77/62mGWu+Ina3jdz63uoCsqdXfVHVH9kTYTXrWk5i0q1RYXI4AAAggggAACCCCAAAIIIFBVAgRHqkq+Cu5bsHePLe9/gbtz6+enWHLbIyrVi82PPWS758+2Rjffbpl9B1eqLS5GAAEEEEAAAQQQQAABBBBAoKoECI5UlXwV3Hfv4oW28aF7LCGzrrWb8Wale7D3vbdt4/13W+0zulqz+x+pdHs0gAACCCCAAAIIIIAAAggggEBVCBAcqQr1Krqnl+lR0S18/bvtMlEG9LT4lFRrp+KubLlcRSPLbRFAAAEEEEAAAQQQQAABBCojQHCkMnoxdu2qEQMsb+N6a3rX/Vane9Hymsoea268ynJ+WGYtHnva0jqdXNnmuB4BBBBAAAEEEEAAAQQQQACBiAsQHIk4edXc8MDmjbZyWD+zuDhrP2uhxdeuE5KObHvhSdsxbZLVHz7K6o+8NiRt0ggCCCCAAAIIIIAAAggggAACkRQgOBJJ7Sq81+4359jmRx+0lCOPtlZPTwxZT/Z//omt/79bLPX4Ttby8edD1i4NIYAAAggggAACCCCAAAIIIBApAYIjkZKu4vts+vMfbM/CN9z2vdrGN1RHYW6uLe9/vhXmHbD2r79t8WlpoWqadhBAAAEEEEAAAQQQQAABBBCIiADBkYgwV/1NVg7vZwc2bbTmDz5mtU47M6QdWnfHzZb15aduxxrtXMOBAAIIIIAAAggggAACCCCAQCwJEByJpdGqYF/zt2+zFUMuLqo3Mvsdi08NbXbHjpdetG3jn7G6A4daw+t/UcFechkCCCCAAAIIIIAAAggggAACVSNAcKRq3CN6Vy2n0bKa1OM6Wsu/vxDye2d/s9TW3nqNpbQ/ylo9Oynk7dMgAggggAACCCCAAAIIIIAAAuEUIDgSTt0oaVuFWFWQtd7Qq6zBqOtD3qvC/Hxbfml3U/2RdjMXWEJ6RsjvQYMIIIAAAggggAACCCCAAAIIhEuA4Ei4ZKOo3VUjB1re+nXW/E9PWK3Op4alZ+t/c6vt//Qja3rvH63O2d3Dcg8aRQABBBBAAAEEEEAAAQQQQCAcAgRHwqEaRW169UbiEhKs/ZwlFpeUFJbe7Zg60baNfcoy+w62RjffHpZ70CgCCCCAAAIIIIAAAggggAAC4RAgOBIO1Shqc+/ihbbxoXss7YSTrcWjT4etZ9nLvrG1t4y25LZHWOvnp4TtPjSMAAIIIIAAAggggAACCCCAQKgFCI6EWjTK2tvyj0dt1+vTrf7wUVZ/5LXh611hgS3v28MKsrKs3atvWUJGZvjuRcsIIIAAAggggAACCCCAAAIIhFCA4EgIMaOxqTXXX2k5P/3Xmj/8d6t1ymlh7eL6u261/Z9QdySsyDSOAAIIIIAAAggggAACCCAQcgGCIyEnjZ4GC/bvt+X9zncdOmLuEotLTg5r53ZMm2TbXnjSMvsNtkY3UXckrNg0jgACCCCAAAIIIIAAAgggEDIBgiMho4y+hvZ/9m9bf+cvLOWoY6zVUxPC3kGv7khK+6Os1bOTwn4/boAAAggggAACCCCAAAIIIIBAKAQIjoRCMUrb2D7hOds+eZzV7X+ZNbzxtrD3sjA/35Zf2t0K8w5Y+9cWWXytWmG/JzdAAAEEEEAAAQQQQAABBBBAoLICBEcqKxjF16+742bL+vJTa3rPg1bnnB4R6en6O39u+z/72Jrd/4jVPqNrRO7JTRBAAAEEEEAAAQQQQAABBBCojADBkcroRfO1hQX2U59zrTA319rNXGAJ6RkR6e32KeNt+4vPWr3LhluDa26OyD25CQIIIIAAAggggAACCCCAAAKVESA4Uhm9KL425/tvbc3NoyypeQtrM+HViPU0a+mXtu626y312A7W8omxEbsvN0IAAQQQQAABBBBAAAEEEECgogIERyoqF+XX7Zw51bY+/TdL73mxNbnjnoj11tUdufgcd7/2sxeHfYeciD0YN0IAAQQQQAABBBBAAAEEEKi2AgRHqunQbnzgbtv77tvW+La7LOOiSyP6lOtuu8Gyln5hLf7ypKWddEpE783NEEAAAQQQQAABBBBAAAEEECivAMGR8orFyPkrBvS0/D27rfXYqZbcum1Ee62aI6o9Uv/KMVZ/xJiI3pubIYAAAggggAACCCCAAAIIIFBeAYIj5RWLgfPz1q+zVSMHuiKsKsYa6UO71WjXmrSTT7UWf34i0rfnfggggAACCCCAAAIIIIAAAgiUS4DgSLm4YuPk3Qvm2ea/3G+1zzzHmv3+zxHvtHbI0U45cUmJdsTcJWZx8RHvAzdEAAEEEEAAAQQQQAABBBBAIFgBgiPBSsXQeZsfe8h2z59tDa/7hdUdNLRKer72ltGWvewbt2ONdq7hQAABBBBAAAEEEEAAAQQQQCBaBQiOTUWgWAAAIABJREFUROvIVKJfq66+zPLWrraWT4yz1GOPr0RLFb9063NP2M7pU6zBmJus3pARFW+IKxFAAAEEEEAAAQQQQAABBBAIswDBkTADR7p5FWFVMda45OSirXQTEiLdBXe/fR++bxvuvcNqn9HVmt3/SJX0gZsigAACCCCAAAIIIIAAAgggEIwAwZFglGLonL0fLLGNv7/T0k7qYi3+8o8q63nB/v22vO95Fl+rlrV//Z0q6wc3RgABBBBAAAEEEEAAAQQQQKAsAYIjZQnF2Pe3PvVX2zlrWlRso7v6missd+Vya/3sZEtuf2SMSdJdBBBAAAEEEEAAAQQQQACBmiJAcKSajfSa60ZYzvIfrMUjT1naiZ2r9Om2PP5n2zV3pjW65VeWeemgKu0LN0cAAQQQQAABBBBAAAEEEECgJAGCI9Xo3SjIyrLll3Z3dUZcvZHk5Cp9uj3vvGWb/vg7q9OthzX97YNV2hdujgACCCCAAAIIIIAAAggggADBkRrwDuz713u24Xe/trROJ1mLx56p8ic+sG2rrby8jyU2aGhtp86t8v7QAQQQQAABBBBAAAEEEEAAAQQCCZA5Uo3ei61P/812zpxq9YddbfWvui4qnmzVyIGWt36dtRn/iiW1bB0VfaITCCCAAAIIIIAAAggggAACCPgKEBypRu/DmhuutJwf/2vN//SE1ep8alQ82eZHH7Tdb86xxr/8jWX07hsVfaITCCCAAAIIIIAAAggggAACCBAcqYbvQMHePbZ8QE+Li4+PinojHvGehW/Ypj//wdJ7XGhN7vx9NZTnkRBAAAEEEEAAAQQQQAABBGJdgMyRWB/Bg/3f988ltuG+Oy21wwnW8m/PRc1TUXckaoaCjiCAAAIIIIAAAggggAACCJQgQHCkmrwaW/7xqO16fbrVHz7a6o+8JqqeatXw/pa3aYO1mfCqJTVvEVV9ozMIIIAAAggggAACCCCAAAIIEBypJu/A6jFDLXfVCmvx2NOW1unkqHqqzX+533YvmGeNb7vLMi66NKr6RmcQQAABBBBAAAEEEEAAAQQQIDhSDd6B/J07bMXgiywuKcnaz1licQkJUfVUexbMs01/ud/Se/SyJnfeF1V9ozMIIIAAAggggAACCCCAAAIIEBypBu/AnsULbNND91qtU0635g8/HnVPlL99m60YcrEl1G9g7abNi7r+0SEEEEAAAQQQQAABBBBAAIGaLUBwpBqMv7ddboMxN1m9ISOi8olWjRhgeRvXW5sJMyypecuo7COdQgABBBBAAAEEEEAAAQQQqJkCBEeqwbivGNTL8nfttFZPTbCUo46Jyifa/MgDtvutudb4l7+xjN59o7KPdAoBBBBAAAEEEEAAAQQQQKBmChAcifFxz1290laPvtzia9ex9q8titqn2fP2m7bp4fusTvcLrOld90dtP+kYAggggAACCCCAAAIIIIBAzRMgOBLjY75z5lTb+vTfLP28C63Jb34ftU9TXHckPcPazVwQtf2kYwgggAACCCCAAAIIIIAAAjVPgOBIjI/5+rt/afs//tCa/PpeS7+gd1Q/jTJclOnS+vkpltz2iKjuK51DAAEEEEAAAQQQQAABBBCoOQIER2J5rAsK7Kc+3awwL8/azXjTEjLrRvXTbHnyUdv12nRreONtVrf/ZVHdVzqHAAIIIIAAAggggAACCCBQcwQIjsTwWO//7GNbf+fPLeXIo63V0xOj/kn2/es92/C7X1vtM7pas/sfifr+0kEEEEAAAQQQQAABBBBAAIGaIUBwJIbHeetTj9nOWa9Y/WFXW/2rrov6JynIzrLll55n8Smp1u61RRaXkBD1faaDCCCAAAIIIIAAAggggAAC1V+A4EgMj/GqEQMsb+N6a/nEWEs9tkNMPMnaX1xj2d8utZZ/fdZSO54YE32mkwgggAACCCCAAAIIIIAAAtVbIGLBkd27d9unn37q/vTu3ds6duzoZAsLC+2DDz6whQsXWm5urnXo0MEGDRpkaWlpxfKlnZOVlWUzZsywb775xpKTk+2CCy6wrl27umsXL15sCxYssJYtW9qIESMsMzOz2oymt4Wv6oy0mz7fLC4uJp5t+4TnbPvkcVZ/+CirP/LamOgznUQAAQQQQAABBBBAAAEEEKjeAhEJjuzatcumTp1qrVu3tu+++84FMDp16uRk169fby+99JINGTLEmjZtatOnT7e6deu6AIp3lHbOe++9Z99//70LfigAM3nyZOvfv7/Vr1/fZs6caYMHD3YBmcTEROvSpYvNnj3bevbs6e4Ry8eOqRNt29inLL3nxdbkjnti5lGyln5h6267wVKPPd5aPjEuZvpNRxFAAAEEEEAAAQQQQAABBKqvQESCIx5fdna2jRs3zs4+++zi4Mgnn3xiy5Yts+HDh1tcXJzLAFEmydVXX+0yQXSUdM6VV15p06ZNs5NOOsn90aEgTJMmTaxz586HBUe8fniZJbE8rGtuvMpyflhmze77k9U+q1vsPEpBgS3v28MKcrKt/ayFFl+7Tuz0nZ4igAACCCCAAAIIIIAAAghUS4EqD44sWrTINm3aZMOGDXPAq1evNn3tiiuusNTUVPe1ks4ZOHCgTZky5ZBgi87V0aNHj0OW1fTq1cs+//xzl1WSlJQU04N5YPNGWzmsn8WlpFh7FTZNjK3n2fj7O23vB0usyW9+b+nnXRjTY0HnEUAAAQQQQAABBBBAAAEEYl+g2gZHzj///OLRyc/Ptzlz5tgpp5xirVq1ivlR2zl9im197gmrc+751vTuB2LueXbPn22bH3vI0s+/yJr83+9irv90GAEEEEAAAQQQQAABBBBAoHoJ1IjgyJdffmk7duywevXquZom6enprkZJixYtAo6mapxs2LAhake6zt8ftoT1a2z/sDGW1+nkqO1nSR2L27fXMu7/PyusXcd2//bhmCkmG3PQdBgBBBBAAAEEEIhCgWbNmlnz5s2jsGd0CQEEarJAlQdHwlVzpHv37m5cd+7cafPmzbOLLrrI/a3lNVrGo+U7vkVfY+UlyFu72lZdfZnFp6ZZu5kLLC5GlwituXmU5Xz/rbX82/OW2qGoOC8HAggggAACCCCAAAIIIIAAAlUhUOXBEWVpTJo0ye0qoyUv3m41Cmbs37/fFWXdsmVLwHMU3NBuNSriOnLkSNu7d2/xbjXt2rVznkuWLHG74LRt29a17QVHfvzxR+vXr19A833vveMKhcZnZFhCRqbF609araoYn8PuufXpv9nOmVMts09/a/SL/4uKPlWkE9snj7XtE563ekNHWoNRN1SkCa5BAAEEEEAAAQQQQAABBBBAICQCVR4cKSwsdLvRzJ0713Jzc61Dhw42aNAgt3ONt7NNx44dA56TlpZmOTk5NmvWLNPSGQVStE2wdqPR9f6HzglmWc2et+Za4YEDh1wel5R8MFDyv4BJQnpGRJeEFOzb6wqx6m9tg6vtcGP1yPnpv7bm+istqXlLazNhRqw+Bv1GAAEEEEAAAQQQQAABBBCoBgIRDY6Ux0tZIxMnTnRLX1q3bl2eSyt9bsHePZa/a6fl795tBXt2Wf7uXVaYk3N4u3FxpgCJMkuKMkwyLCE90+IObkFc6Y74NbB9wnO2ffI4S+1wgrX823Ohbj7i7SnQo513Wj31oqUcdWzE788NEUAAAQQQQAABBBBAAAEEEJBA1AZHVq1a5bJB+vTpYwkJCVU+WgXZWVawe7cLlBQFTHabgiiBDi3BKQqY+AROatWu1DPkbVhnq8cMtcLcXGvxyFOWdmLnSrUXDRdvefJR2/XadKs74HJreMOt0dAl+oAAAggggAACCCCAAAIIIFADBaI2OBILY1GYn28Fu4sySwr2HAycKMskP/+w7sclJhXXMPHqmLhlOfHxQT3quttusKylX1idc3pY03seDOqaaD8pa+mXtu626y2hfgNrN3VuRJcoRbsN/UMAAQQQQAABBBBAAAEEEIicAMGRMFi7ZTkKmCjTxFuWk50d8E7x6UU1TA5ZlpOScsi5u9+cY5sffdAViW0z/hVLqFc/DL2ugiYLC23F5X0sf/s2a/nXZy2144lV0AluiQACCCCAAAIIIIAAAgggUNMFCI5E6A0ozMkuWoqjTBNvWc6e3YEDJqlpxctylFmy7lc3WcH+fdb4trss46JLI9TjyNxmyz8etV2vT7fMfoOt0U23R+am3AUBBBBAAAEEEEAAAQQQQAABHwGCI1X5OhQUuAyTw5blHNwpp7Ag33bOeNny1q+1pGYtrOH1vyjeWlj1TFT81aKgHktlCLVUSEuGEus3tLZT57C0pjKYXIsAAggggAACCCCAAAIIIFAhAYIjFWIL70Xaqjd/1y7b/Mj9proccfEJVv/KMZZQt95hN46vk35YwCQuNTW8HQxl61paM6iXCxC1fPx5Sz2+Uyhbpy0EEEAAAQQQQAABBBBAAAEEyhQgOFImUdWcsPXZx13WiMXFuwKstU8/85BlOd7OOYF6F5eSerCOycHdctIzLT49vWoeJIi7bvn7n23XnJlWd9AV1vC6nwdxBacggAACCCCAAAIIIIAAAgggEDoBgiOhswxZS7tmz7AtTzzi2mt8xz2W0fPiwG0XFh4s/Ko6JgfrmWi3nLy8w8+PT3BbCxfvlKNthtMzLS4xMWT9rmhDWV98Yut+fYslNWlmbSbPqmgzXIcAAggggAACCCCAAAIIIIBAhQQIjlSILUwXFRba9okv2PYp48wKC63BqBus3tCR5b6Zird6mSUq/qr/1tcCHdoBp3innAxlmGRafFpaue9ZqQsKCmzF4ItcoKfVUxMs5ahjKtUcFyOAAAIIIIAAAggggAACCCBQHgGCI+XRCuO5Cl5svP9u2//pR+4udfsPsYY3/jJkd1Q2SdH2wodmmSgI43/EJae4LJN4b4vhdG01nBGyvgRqaPNjD9nu+bOt3hVXWYOrrw/rvWgcAQQQQAABBBBAAAEEEEAAAV8BgiNR8D7krlllG357m+WtX+eWuTQYc5PVHTg0Ij0LFDApzM09/N5x8YcETFzwRMtykpJC0s/9H//L1t99myW3bW+tn38pJG3SCAIIIIAAAggggAACCCCAAALBCBAcCUYpjOfs+/B92/THe60gK8sSGzaypvf+0VKP6xjGO5bddEHW/uJlOQV7tNXwbtMOOoGO+Fq1D2aYHKxnomU5tWqVfZMAZyy/tLtzaDPhVUtq3qJCbXARAiUJ5G1cbwV791rKkUeDhAACCCCAAAIIIIAAAggcIkBwpIpeCGWJbBv7pO197x3Xg1qnnGZN7n7AEtLDu3yloo9beOBA0ZIcLc3Zs9v9rT9WUHBYk3FJyYGX5cTFlXr7jQ/+1vYuWeQyZ+oNGVHRrnIdAk6gMCfHdkybZNnffGU5P3zvihZ7h37eMi8ZaLXP6oYWAggggAACCCCAAAIIIGAERyL8EuTv2mnbxj9ju+e95u6c2KixNRh9k6X3uDDCPQnN7YoCJbutqPBrUZZJYU52wMb/t1NOpsVr5xwty0lOLj5377tv28YH7rbU4ztZy8efD00HaaVGCmT/5yvb9Kffm7JFvCMhs64l1K1nuatWFH8tvUcva/zLO03bX3MggAACCCCAAAIIIIBAzRUgOBKhsdckbc+bc2zHjJdd8EA7wmgnmroDrzgkQBCh7oT1NoXZWUUBE5dlcnBZzt49Ae8Zn1areFmOMk5WXzvMnddu+nw3keVAoLwCW5993HbOeNldltyqjdUdPMzSTjjZklq0cl9TjZ/tLz5ne9972/07tcMJ1vyhv5qWiHEggAACCCCAAAIIIIBAzRQgOBLGcc/fvs32vLPA9r670LKXfVt8p8w+A6z+VdeaPsmuKUdhfv5hy3KUaaKv+x47X3vFclcud0selE3jsk3Si+qZWHx8TeHiOSsgcGD7Vlt/5y8sd8VP7ur6I6+1+sNHldjSvn++axvu+z/3/ZSjj7MWjz5l8akR3sa6As/JJQgggAACCCCAAAIIIBB6AYIjITLd/9nHlrdujR3YtsUObNpoeRvWWfa3S4tb1yfYtc/ubhk9Ly7+BDtEt47pZgr27ikq+OoyTHbZvvfesV1vznG71tTtd9khz+YFSYq3GdaynJSUmH5+Oh8aAf3srbvjZjuwZZOlHHWsNfn1ve4dKuvI+voLW/+bX5h2aKp12pnW/MHHyrqE7yOAAAIIIIAAAggggEA1FCA4EqJBXXl5HzuwbeshrSW3P9LqnHWu1el6rum/OcoW0Kf/K4f0cSe2fPwFK8zNKS4CG+hqfdIfn5H5vwKw2i2nTp2yb8QZ1UYg5/tvbf1dv3TvSUavS6zx7XeX69lUFHnj/Xe5azL7DbZGN91erus5GQEEEEAAAQQQQAABBGJfgOBIiMZw82MPuaUfqmuQ3LqtJbc7ghoGFbRde8toy172jTX97YNWp1uPolYKCop3yPF2y3HLcg4cOOwucQmJRQVftSRHgZP0DPd3XEJCBXvEZdEqsP/zT2zDvXe4Oj6qLdLw2lsq1NUdL79o28Y9465tdt/DVvuscyvUDhchgAACCCCAAAIIIIBAbAoQHInNcavWvfYmqunde1qTu/5Q6rMW7Nt7yLKcAi3Rydof8Jr4OukHAyZFgRO3W04qu5TE6sukOj7rfnWD27I346JLrfFtRdkfFT02/uE3tvf9xRZfq5a1HjvNEhs2qmhTXIcAAggggAACCCCAAAIxJkBwJMYGrCZ0N3flT7b6mmEWX7uOtZ+5oNyFWFU/4pCdctwWw7sC0mkL1+IaJgcDJvHp6TWBOaafMW/taltzy2hTzZo6555vTRVEi6tcwd6C7Cxbc80wt/1v2smnWos/PxHTRnQeAQQQQAABBBBAAAEEghcgOBK8FWdGUGDViAFuktr84b9brVNOq/ydCwuLAibaYniP/i7aYrgwL/fwtuMTXMDksGU5iYmV7wctVFogb9MGW/vzMabdoGqf1c2a3fvHcgfQSupEzo//tbU3X+12UVImijJSOBBAAAEEEEAAAQQQQKD6CxAcqf5jHJNPuPWpv9rOWdMs89KB1uiWO8L2DAX79xUHTLzgib4W6FAmS1HA5GDgRMVf09j6NWyDE6BhBUbW/fI6O7Bls6Wd1MWaP/x4yGvJ7Jg2yba98KQb2zYvzrCE+g0i+YjcCwEEEEAAAQQQQAABBKpAgOBIFaBzy7IFtMXquttvsMQGDa3t1LllXxDCMwrz8gIvyyksPOwucckphyzL8bYbDmF3aOqgwIGtW2zdrdeaAiQpRx9nLR59yrRbUTiOtbdeY9nfLHUFgVUYOBqO3DWrLOe7/1j+rp2WdmJnZ8CBAAIIIIAAAggggAACoREgOBIaR1oJg8Dy/he4mhItnxhnqcceH4Y7lK/JgMtycnMObyQu7n9LcpRlogwT7ZaTlFS+G3J2sYDeAy2lUYAgqWlza/mPcZaQWTdsQqppsurqy1z7zR541GqfflbY7lVWwwc2b7Stz/7dtOWw76HnV1ZV8Y5OZTXE9xFAAAEEEEAAAQQQQKBEAYIjvBxRK7D5kQds91tzrd7QkdZg1A1R2U/tjPO/Oia7izJO9u0N2Nf4WrWLthb2XZZTq1ZUPlc0dUrb9K6742bL/u4/llC3nrX8+wuW1KxF2Lvo7ZqU2KiJtRn/isWlpIT9nv430JbWG+6+rbigcO0zz3HPnvXVZ6b6KDqojRLxYeGGCCCAAAIIIIAAAtVQgOBINRzU6vJI+z583zbce4clt25rrcdOjZnHKjxwoKjgqyv8WhQwcbvlFBQc9gxxScmBl+XExcXM84a7o+vvutX2f/KRqwHS4q/PWsoRR4f7lsXtr752mOWu+MnqXTbcGlxzc8Tuqxvl/LDM1t56rWn3peT2R7rlPcmt2hT3Yc/bb9mmh39HgCSio8LNEEAAAQQQQAABBKqrAMGR6jqy1eC5NClc3v98NzlsM+FVS2oe/myBcLIV7FGgxG+3nJzsgLcs3iknI8Pi05Vtkmlxycnh7F5Utr3xoXts7+KFrm8tHnvG0jqdFNF+5nz/ra25eZS7Z+vnplhyuyMicn+3I89NV7v6IinHHG8tHn7c4uscvsX07vmzbfNjD1l8rVrWZtIs955wIIAAAggggAACCCCAQPkFCI6U34wrIiiw4b47bd8/l1jDa2+xuoOHRfDOkblVYXZ2UWaJT5aJ6msEOuLTah2yU44LoNSuHZmOVsFdNv3p97Zn0Xx352b3P2K1z+haBb0w2/rs47ZzxsuuAGqrJ8eHvQ8F2VkuMJK7eqULxrT82/Mu+FHSoewqZVnVHXC5Nbzh1rD3jxsggAACCCCAAAIIIFAdBQiOVMdRrUbPtGfhG7bpz3+w1I4nWsu/PluNnqzkRynMzz9sWY6W6ejr/kdcYtL/AiaqZ5JetM2wxcfHtJWyIZQVoaPp3Q9YnXPPr7LnKczJsVWjh9iBTRut0U23W2a/wWHti7eMKKlJs6LCs3XrlXq/vI3rbdWIAa4mSrtX5pcaSAlrx2t443nr17l6QylHHVPDJXh8BBBAAAEEEEAgNgUIjsTmuNWYXufv2W0rBvR0z9tu+vwyJ4rVGUYZJVqWU7CnqIaJ6pkoyyDQ4W0prOKvxctyqqCgaEXGwzdjpPGvfmsZF/apSDMhvSbri09s3a9vcXVPWo+dZomNGoe0fa+x7ZNesO0TX3BLqFr9Y3zQy3i87JGGN95mdfsX7bLDEV6BA9u22q7XZ9j+j/9lOT8VFcf1jtQOJ1jaCSdbvctHEqwK7zDQOgIIIIAAAgggEDIBgiMho6ShcAms+9WNlvXV5+zKEQBYWQ0uUOICJgd3y9mzO+BQxKem+S3LyQhYxyJc4xhMu5v++Dvb885b7tRo24XFC9poeY+W+YT6yP7PV7b2l9e5Zpve85DVOee8oG+x/+MPbf3dv7Tktu2t9fMvBX0dJ1ZMYOfMqbb16b8dcrECZtqRKnfViuKvK/tHW0FrXDgQQAABBBBAAAEEoluA4Eh0jw+9M7Ods6bZ1qf+6mpOhGNSWu2QCwoO1jHZXbQ852CWSeGBvMMeNS4h4eD2wplFf6dnuL/19UgeBfv324bf/dqyvvy0KDjw2wetTrcekexCmfdScdTVV19mymZqdt/DVvusc8u8JtgTlBW0+trhdmDLJqt3+ZXWYPSNwV5afN6KwRdZ/s4dES0cW+5OxvgF+du32aY//972f/axexLtpKXxqnXamZaQWdd9TWOoYJWygJRdoqBk49vvrtKlYTHOTvcRQAABBBBAAIGICBAciQgzN6mMwIHNG23lsH6uifavv0OaegUxVQ/hsGU5WfsDtqadUYp2zMmwBG+3nNTUCt659Mu0I8zGh++zvLWrLbFBQxcYUY2ZaDz2vP2mbXr4Pkus39Baj38lZO+iV3g47aQu1uIv/6jQoyuAqEBiRYMrFbppDbpo37/es82PPOCCY8oQaTDmJsu8ZECJAjpv04P32P7P/u3OaXLXHyy9e9ESQQ4EEEAAAQQQQACB6BMgOBJ9Y0KPAgisufEqy/lhWVRmFMTygGmbZN9lOV6mSaBniktJNVfDxGWYaHth1TPJqNTj73jpRds2/hnXRq0uZ1iTO+8r/gS+Ug2H8eL1d/7cZQ6kX9Dbmvz63krfadfsV23LE3+xxIaNrNUzkyr8/NnLvrW1t4yyxMZNre2U1yrdLxr4n4CW0GgpjQ5tJ93krvvdeAVzbHnyUdv12nTTz0/r5yZbUvOWwVzGOQgggAACCCCAAAIRFiA4EmFwblcxge1Txtv2F5+1Ouf0sKb3PFixRrgqOIHCwoMBk4M1TNzSnN1WmJd7+PXx8S7DxDfLxC3LSUws9V4Htm6xjQ/cZdnfLHXFRxuMuTlmColqd5jVY4aa6r00+c3vLf28C4NzDXCWAn5rfz7GCvMLrOVjT1c6Y2blFX3dso6Wf3/BUo/rWOF+cWGRQGFenm184G5T1ojFxRVl5Vx1Xfl2gyossLW33WCqKVPn7O7W9N4/wosAAggggAACCCAQhQIER6JwUOjS4QK5q1fa6tGXu/X77ecshqgKBFQXxGWWHCz+qv8u2L8vYE/ia9c5JMtEARPt9KJj77tv2+a//tFte6pCldqqN9YKVmqbYW03rPexlbIBmrUo94gU1RkZZge2bLb6V46x+iPGlLsN/wu2PveE7Zw+xeoNHWkNRt1Q6fZqcgNaFrPhnttdAE/j3OTu+13do4oceevX2qqRg9ylrf4xzlKOOb4izXANAggggAACCCCAQBgFCI6EEZemQyuwetQQy12zyhVlregkJbQ9ojV9su4fMNEyHSssDIATZ3sWL7Csrz5zn8Jn9u5rDW++3eISk2ISctOf/2B7Fr5hKUcebS3/Mb7cRWzX3/kLV48i9fhO1vJvz5rFxVfaIevrL2zd7TdYcpt21vqFlyvdXk1tQL9nNvzmVsvbtMHVwWn+8OOW3PaISnFo6ZSWUNU69Qxr/tChO91UqmEuRgABBBBAAAEEEAiJAMGRkDDSSCQEto17xna8/KJl9LzYGt9xTyRuyT0qKFBUx+R/y3Kyl33jJob6enxaLcu4sE9Rtkhc3MElOUU1TFTLxC3LSYr+gImW1ay5eZTlrvzJ6g4eZg2vvSVora3PPm47Z7zsdgdSECOhfoOgry3rxOX9LzBlpbSZNNOSmjYv63S+7yew/+N/2cYHf2vKlNLSpGZ/+Isl1K1XaacD27fayiF9XDutnp1kKe2PqnSbNIAAAggggAACCCAQOgGCI6GzpKUwC+T89ztbc9PVbqeI9rMWlm/df5j7RvOBBQoPHLDtE56zHa9MNisosLQTT7b6w8e4/3YBlH17A16oMXY75Rws/uqW5dSqFXXMWi6x5oYr3US68S9/Yxm9+5bZR1lse/4f7v1t8ciTltbp5DKvKc8Jm/74O9vzzlvW8PpfWN2BQ8tzaY3svNLIAAAgAElEQVQ+tzA/37aPf6boXS0stPQeF1rjX/02pJlNWoqlJVl1ul9gTe+6v0Z78/AIIIAAAggggEC0CRAcibYRoT+lCqwceompmGfzPz1htTqfilYUC+Qs/8E2PXSv5a5a4XrZ6KbbLbPf4EN6rOBJ0bKc3UV/Hyz+agX5hz1ZXFKyXx2TouCJsk+q8sj68lNbd8fNrgtN7vy9m1SXdOxeMM82/6VoUtzwxl9a3f5DQt71vYsX2saH7nE/H/o54ShbQEGujQ/eYwrAunf15tsts++h72rZrZR9hm/tkbYvzwl6x5uyW+YMBBBAAAEEEEAAgcoKEByprCDXR1TAW46QcXE/a3zrnRG9NzcLXkDLn7QMSkfK0ce5LXqTW7UJugG3JMdnWY7bLScnO+D1RTvleFsLF+2cox1wInloKcb6u29zt2x6z0NW55zzDru9dlvSrks6lGGiTJNwHFpSo6U1Oo6Y917ELcLxTOFsc+eMl2zrs393t0hs1MSa3fewe2fDdWy49w7b9+H7rgCvCvFyIIAAAggggAACCESHAMGR6BgHehGkgGpXrL1ltKvV0G7mgiCv4rRICeStW2ObHr7PNE46Goy+0W1/GoqjMDu7KLNkzy4r2H2wnsnePQGbVl0Tb1lOfPrBwEntOqHoxv+zdx3QUVVbdM9kkplJrySQQoJiAbGAvSNFpCMgvYMU6YgidkGwgTTpvXekWEAEVPygKCoIgoWEEEIJIX16+evcyQupZMqbmnvWckWSd9u+L5P39j1n7yr7KPrxO1x651X2c7L3jewzCP4JSaDMkuwVi6A5fZL9LKzd84gZ/YpT55IxaiA0Z04zIdHAJg85dSxv7FyfeRFF//sOuTs2w3D1smXPmj/Hsnnos8WZofrlKDJfGwtZZDSSN+1x5lC8b44AR4AjwBHgCHAEOAIcARsQ4OSIDWDxSz0DgbSeHWDIusJf/DxjO0pmQRayZCVLQQ4usa++43SLXtKJKF+WQ8SJ2WiogI5EJivOMAmDNKRYz4TKcqSOu8QIgxEpRJofVD5B4R9bmzmeUEjkCsROeJ3pTTg7skk7Y/1KhHfpieiho509nEf3b9KooT+fypyutP/9AyIndGnnSuYsr38Hw0h5T2OXreN8387QX7qIuLemI/iJpi4blw/EEeAIcAQ4AhwBjgBHgCNQNQKcHOF3h9chQCnwlAof+lx71Bo/2evm72sT1qWngYQmNadOsKVF9h6EyH5D3LpMU2FhcYYJ6ZhY9EzoJbmyuEGUhMKSZRIGiVzu0PxJhPb62uWsDyonojKakBat4RcW7lC/1jYusfRNuQVJi9dZ28zrr9Od+xfa8+egS/0P2r/PQJeeCkPW1Qrrkt/eAIGNH0TQo09AcUdDl69bKOUJvP9h1JnObX1dvgF8QI4AR4AjwBHgCHAEOAKVIMDJEX5beB0CQmmNNDjE4lrDw20ICBkKNAHSaag1YbLHWpSS9a7FYthCmAh2w5USJgplxbKc4BCbcDap1dBfynAbHv+1fZrptFDpBpVw+GKQvgqJ3BZ+921J2VL5ddLnhPzW26G4/U7I72gI5d33WYR83RjGvFykdmnFZpCy6QtRrZzduCw+NEeAI8AR4AhwBDgCHAGvRoCTI169fTV38mm9OjKtgDrTZiHwgYdrLhBuWrn6919x9dPprHyEykWi+g9FeBcvtI0VLIWLxV8ZYUJlOQZ9BWQlfn4VynJICJa+74mR+fo4qH4+wsRwQ5pZXsR9JTR//oHcHZtQ+P2BMksiIkRx2x2MDJETGXLr7fCvk+CRyxaEWaOGjETEC709co58UhwBjgBHgCPAEeAIcARqEgKcHKlJu+1Day1xrXm2LWq9/IYPrcyzl0JCltlL56Hwh4NsokRMkWuQrFacZ0/cxtmZiooqluWoVZX2Qi/kfqE3SnJYWY5CYeOI4l+eu3UD6PfEl8rPDFcuI2vBLBT9eKgEMLIsDm7aEsp7m8A/ro74QDqpR/oduvzeawhISkbSso1OGoV3yxHgCHAEOAIcAY4AR4AjYC0CnByxFil+nUchoP3vb1wY1hfSoGDU+3y/x8yNhB5Vv/0CGPQsVV5WKxbKRvd5zPzsnQiVAVxfswx5O7ewLvzCI5izR0jTlvZ26XXtzDpdSSmOJcPEUp4DmCushbJpGGFCFsOCW46TXVDKT0L4HfGvE4+6q7Z5Hd7lJyyQPez+CwlFRM8BCGn2LPwiIr12bWS5TKVBiQtXQ37LbV67Dj5xjgBHgCPAEeAIcAQ4Ar6AACdHfGEXa+ga0gf3gO58Kmq/9zGCHnnCrSiofzuG6+tXgspNygfpPYS0aouw1h0hi/WuDAsiBKh8gZxPTKoitrTwTi8gst+LjJiq8WE2V0qYmPW6itBIpUzrgv4TRGBZWY5M5jQYz3V4BiaVCskbdkMWHeO0cZzZMRFzZA9NLjMUwU82Q8yolxlB5+2RNfsj5O3ZzspqqLyGB0eAI8AR4AhwBDgCHAGOgPsQ4OSI+7DnIzuIgGAdS9kLsZPfc7A3+5tfX7kI19etYB1IA4MQ9OiTkEVGQX/1MvQXL0D7z9mSzkOaP4eIHv1YKr2nB2WJEOFjvJ5teSlt2gLRQ0ZCFhPr6VN3+/yIkLAIv5Zyyykml8pPjkim0mU5Uso4UQaKsgZB1yL21bdB9563BZXRXJz4ErO9pUwsKuFyNxEqJoaknZIxbij7nUpev1PMrnlfHAGOAEeAI8AR4AhwBDgCNiLAyREbAeOXew4CxtwcpHZ9jtmu1tu2z2H7VVtXRtawV6a9haIjP7CmJEga0aN/BScMEi0t2P818vfuYSKyjGh4oinLvgiom2LrsE6/nomtzv4Q+ox0NpaiQSNEDx/rFstTpy/WhQOY9XpLKU6x+Kvw/zCZKsxCEhBgyTBhZTnF5Tl2OKzkbtuAawtnI7RVO9Sa8LoLV+v4UPR7c3HCcBiuZcE/PhEJMxf6pKtLWs/2zG44fuZCKBvd6zhwvAeOAEeAI8AR4AhwBDgCHAG7EODkiF2w8UaegsClN19G0dHDiH3lLYS0aO3SaWWMfRGaUycgDQxE3FsfILDJg9WOT7oJOetXsBdkiojufRHZe5DLiZ3KJqr560/krFuBop9+ZD+m7JboYWO5G1C1u+rYBaRbImSZkFMOZZuYddqKnUoklRImEn//KidAWUsXRvRjQqV112x3bKIubE2lNBeG94Mh64pPEyMEKZFXRGKFtXseMaNfcSHKfCiOAEeAI8AR4AhwBDgCHIHSCHByhN8PVSJwvciMk+lGXMkzIzRQgvpxUtxSS+pRiNGL/KU3JkBx1z1I+HSRy+Z2ecpkZiNKNqG1p85AQGJdq8emkoucDSuRs3E1a0NOL7XGTULg/e6xJGZ6KWuXQ33iNzYfcl+J7DMI4c93t3pN/EJxETCp1RUIE1NRYaWDUCkXleJYhF8p2ySUlXcJca5jc1Db5I17IIuKFneiTuiNdG6o1ET791/s94t+r6mkxldDc+Y0MkYNZBlCKdv3+eoy+bo4AhwBjgBHgCPAEeAIeDwCnBzx+C1y/QQLNGas+E6Pnb/qKwweESRB90f80a6xP+TO05G0adFpvTqycpWkpRtcUqaSNfcT5O3aygQuEz9bafeLm/bcP7gy/R3o0v5j62VCky+Nt7s/m0ADoPr1Z1xfvQSa0ydZU7+wcER064PQNp1YNgwPz0LAbDCUlOVYnHIsJTowGitMlLJJhLKc7OULof7jV8RNnsJ0Yzw9Lr//BgoP7WfZLlRqIoup5elTdnh+53t3gv7KJdT5YI5VGWgOD8g74AhwBDgCHAGOAEeAI8ARqPgMbTabK/pQcqBqLAIXsk2YvFmLzByLDsI9SX4sY+Rqvhkn0o3IVVlul7BACV5uI8ej9f3cjtX1tctwfdUSlulA2hjOjLzd25E15yOQVWvinKUIqHerw8PR3GkNFCTOGTVwOMLad3a438o6IJ2UwgP7kPv5ZuhSLaQMWaESKRLW9nmPKO9xysJ9uFNTQQGMBTeshVlZjlZTsmJyeSk8fAjKe5ogvEOXkiwTpmdCbjkBAR6DTsH+r3Dlw3cZIZIwe2mNIEYI/Owl85CzeS3C2nZCzJhXPWY/+EQ4AhwBjgBHgCPAEeAI1CQE3J45QtzM4cOH8c0330Cn06Fhw4bo0qULlEplyT7c7Bq1Wo2tW7fi1KlTCAgIQIsWLfD444+ztgcPHsS+ffuQkJCAPn36ICwsrCbtrc1rvZRrxrDlahRqzLg1VoqJbeXsa+k4ds6ITUf1+C3Nclrd6zF/DHzKvS9XhuxrSOvelpWD1Nvxjc3rtrYB6YuQzghF7Xc+QNBjT1vbtNrrKHvk6qcflGRxKO68C7XGvYaAlFuqbWvNBboL55G3cysK9u0BlWxQUKlCRPd+CGvT0aNekK1ZD7/m5giYNRpGmJCeiebEcWTN/xT+MbGI6DWgQkNyxhHKciyESahbbJrpvjzfqwPLhqkzbVaN0ropKa0JC0fK1q/57c0R4AhwBDgCHAGOAEeAI+AGBNxOjmRmZmLNmjXo2rUrEhMTsWXLFoSHh6N16xvimnTN+vXr0a1bN8TFxZW55vvvv8fZs2cZ+ZGfn4+1a9eiU6dOiIyMxPbt21m/v/zyC2QyGe6//37s2rULLVu2ZGPwKIsAESP/XDbhvmQ/vN9VAXnVOo/Ye8KAj/ZYRCPbN/bHmFbuJUhKLEsnvYOQZq1E31rD9Wu4MKwvjDnXEdGzP6IGDBN9DOow/4vPcW3xXJiKbV9Dn22LyL6DmS6JPVH43bfI27Md5EAjhPLu+xDWvguCn2pmT5e8jZchQBoe/7V5ks267qptMBuKXXPy82AqyAeV65QPiUxmccohDZOQUPaV/oPUeZpDpMGTvWw+s+qt/d7HXoay49Mtca2ZsQD0O8qDI8AR4AhwBDgCHAGOAEfAtQi4nRw5efIkfvjhBwwcOBAKhQL07xMnTqBXr14lSBw7dgxnzpxB7969IZFIWJYIZZv07dsXmzZtwr333sv+o9i4cSNiY2PRuHHjCuSI0KGQWeJaqD17tM++0WH7MT0C5RKsHKpEVLCk2gkfTzXija0aaPXAkKYBTIvEXaH6+QgyXx8Hef3bkTh/lejTyBgzhGV1KO9tgviPPxO9/9IdklMHldnkfb6l5NtE+IS2agvlvfffdGw6dVcd+QFFvxyF6thRmAoL2PVUrkN2rqFtOtokHuvUhfLOXYZAxtgh0Jw6iTrTZ1UQ/jUVFpYpyyE9Eyq/qiwsRIlF/FXIMqESM0fDrNUijbJG8nKRtHidaBlTjs7Lle2zPpvBfufDO72A6BHjXTk0H4sjwBHgCHAEOAIcAY4ARwCA28mR7OxsrFq1Ch07dizJHElKSiopjaFd2r9/P65cuVJCmKSnp7Pvde7cGevWrcMTTzyBRo0asQ2l71M0a9asTFlNq1atcPz4cZZV4n8T68uaeFecvWTCiBWWl6FX2srx7N3WK63+ft6ICess+gaT28vR7C7r24qNdfrAbqDykTofzkVg4wdE6z5r3gzk7dzCylCSFq5hGh2uCP2li8hesRCFB2+UCsli46CofwdkteMhlStYCQIRIORGYriezRw+Sof89gZMvyTk6Ra8dMYVm+ahYwiaFpG9BiCy/9BqZ0lkhUXHxGItTP9RlkllIVEoKxAmVOJmSwhaPoEPPoI6739qS1OfuVZ98jdcHD+cCT0nb9jtM+viC+EIcAQ4AhwBjgBHgCPgLQi4nRwhoI4cOYKdO3fCZDLhtttuYxkilEUihD3kSPPmzUvaG41G7N69G02aNGEEDI+yCIxZrcGfGUY0iJdibr8bWi/W4vT1CQM+Li6xmd1HgbsS3SPSWrDvC1z5eAqU9z2A+I/mWjv9m15HQpaX353Erol3U7o7udoUfL0bhd8dAJX33Czk9e+AokEjKO++F4qG93iFdasoG8U7uSkCRUd+AJWeKe9pjPhP5tuHlslUKWFi1ld0tZL4+VUoy6FME/p+ZZE+pCd0aedQ54PZCGzykH3z84FWqc+3ZIRn4rzlIGKTB0fAVgT0mRmsVC4gKdnWpvx6jgBHgCPAEeAI1HgE3E6OpKamMmKEymhIB2Tv3r1MmJUyPKiEhsJRcuT3339HTk4OIiIimF5JSEgI0yiJj4+v9AYgjZNLly7ViJvjdFYwVh5PYGsd80ga4kNvuFzYAsCXf8fgUGoUQuUGTHg8FUpZRXtRW/qz99qQ6W9AmpeDwpGvwJhQ195uWDtpTjaCZ02DRKuB5tn20DZ91qH+xGjsl54KafY1SAvymIWrKSwC5ohImMLCYYqMFmMI3ocPIiBRFSH0vVdg9g9A/hRxMzMkGg2of+E/KenllHLLKQ2nWRkIc2BQmf+klzIQvGAGTLXiUDD+TR9E3/olKbevR8DPP0L7TCtoWrazviG/ssYjEHDke8i/38/+blGYQsOh7tobhvp31nhsOACeiUDt2rVRp04dz5wcnxVHgCNQYxFwOzlCxIder8dzzz3HNkEomenZs2dJ9og9miNNmzZl/eXm5uKLL75g/dNXKq+hEh0ap7Toa029AwYvUSM1y4SmDWR4o6PcbhjIEHr0ajVOXzThkfp+mNrVcR0CeyaTt2srsuZ+guAnmiLuren2dFHSJmP0YGj++pPpfMR/PM+hvnhjjoC7ERDKzhIXrob8ltucOh0SgS1dlkM6JpQRgUqc4wv2fw31n78jomtvhLbpUCIC69QJemjnqp//h8zXxzPNFdJe4cERqA4B0um59PZEpilEIYuMhqx27ZJ/Rw1+iVm18+AIcAQ4AhwBjgBHoHoE3E6O/PrrryDHGRJXpcwRsvSlzA0qrSHShOx5s7KyqnS0obYk0NqvXz8UFhaWuNWkpKSw1R86dIg53CQnJ7OsEYEc+ffff5nOSU0OsuWdtFEDys9ZOkSJ5BjHnCiy8s3ov0gFjR7MBriVDdolYu1DaWFHR1LTry2cjdxtG+AXFo6kJetdpjMiFg68H45AeQSufjwF+fu+QMyoiUyHxuVhNls0cgQNk/x8GLKzGJlJEf3iKEjkxQStVFrikCO45bCyHJn7NI1chde5dk2ZIG7y2s9BGkM8OAJVIUCuZhnjhkJ37l9WQhk98mUEP26xmFf//gsuT32DiRyLbT3Pd4QjwBHgCHAEOAK+ioDbyRHSA/nuu+8YiaHVakFirFRiQ5ojy5cvZ2Krd911Fyh7ZM+ePazkpmHDhujSpQuUSiVrs2PHDlDpDBEpLVq0YGKuQklO6Y2ja6wpq/HVzS6/LhJSJUHVR+v7YYpImR77Thrw4W4tAgMkWDVcicig6l1vxMZbEHeU33YnEj9bYXP3hd8fwOUpk1k7scVdbZ4Mb8AREAkBsom+OusDhDR/DrGvvi1Sr451I/yuBj/2FCJ6DSgRgBWsrMv3Tq5L5JYjDSm2Gab/VwY6NgkPa3152ptMhJkca8i5hgdHoDIEKDvr4qujoPnzD5YJFj9jPnMlKx30MyJPyFEqYc4SyOvV52ByBDgCHAGOAEeAI3ATBNxOjlQ1N5VKhdWrV7PSFyJMeIiLQGmHGrFFVN/bocV3fxkcLtWxe8VmM9KH9WGnabET30RIyzZWd6XPvIj0F3vBrNXAWmcPqzvnF3IE3IiALvU/dm/710lA3VVb3TiTG0NfGDkQ2rOnK5CQJPJqKiCXHItbTklZjslUYd6SgIDiUhwiTEJLhGA9YoF2TKLg4D5cmfYWL+ezA7ua1CRr7sfI27WNZTcmLlgFWUxspcvP2bAK2csXICCZSrXWABLHMkRrEsZ8rRwBjgBHgCNQ8xDwWHLk/PnzLBukbdu28KvC4aDmbZd4K56yQ4tDfxlwa6wUiwbZ7lBzs5nkqczou1CNQo0Zn/RU4L5k17vXaE6fRMaYIawcpu6qbZAqq18jpfxnjBwIUvuvyZai4t1lvCdPQ+Bch2dgUqmQsvVr9lLlztBfvIDz/buycoDkjXusmkr5shzSNaFSuoqMicRCmISGwi+EvloyTSReYONuUqtxrr1FM6vezgOQBvpWZoxVG80vuikCmlMnkDH2RXYNuU+RC9XNIn1ob3ZYUOvlNxD6bFuOLkeAI8AR4AhwBDgCVSDgseQI3zHnIZCvNqPLbBWMJuDVdnK0bCR+Hf/OX/WYs1eH2uESrBwWCJkbDqvI1pfsfYOfbIa4N9+/KaD0gnXxlZEgUiWgbgoS5iyFNDDIeZvAe+YIuAGBzNfGQvXLUdSeOgNBDz3mhhncGPL66qW4vmYpwrv2Ynoj9gaRCUKWSYmeSVFhpd3R77RAmAjkiSf+nl96YwKKfvoRsZPeRUgz97tk2bs3vJ1zEDjfrzMoyzG8S09EDx1d7SCqY0eROXksE2utu2Y7KNuKB0eAI8AR4AhwBDgCFRHg5EgNvCvW/0+PZYd0iAiSYNOoQPg5gbgwAxi2TI1/r5gw4KkA9H7M3+VImwoLkP5ibxiyriCy90BE9rOctJUPU1EhMl8fx9T9/SKjkDhvBWQxtVw+Xz4gR8DZCBAZQaRERM/+iBowzNnD3bR/4QUvcdEa0bUQzAZDBcKEueUYK1qMUzYJyyxhOialynKKreTdAVL+V7twdeY0BD/5DOLenOaOKfAxPRSB3O0bcW3BLAQkJSNp2UarZ3lx4ktQ//4rYl6agLCOXa1uxy/kCHAEOAIcAY5ATUKAkyM1abcBEGnRc54KV/PN6PdEAPo+4TzS4q9ME0auVMPfD1gzPBAxoa4XZ9X+cxYXRvRjuxwzcgLCOpR9KKT05MvT34LhymVIg0OQMHMhs9HkwRHwRQRUv/6EzEljoLzvAcR/NNdtSySdEdIbCUisi6Tlm1w2DyJMSzRMSM+EynI0mkrHr1iWEwpJgP1257Ys0pibg9Suz7FywHq7DtrSlF/rwwiQUPH53p2Y6xPZy5PNvLWhPvkbLo4fzhyQyAmJB0eAI8AR4AhwBDgCFRHg5EgNuyuOpxoxcYMGdCi6fWwgQpXOJSym79Ji/58GPHmHDG8/75oXi/JbKpzC0veDn2qGoEeeBIwGFB35AYWHD7HLSX+hzvTZkNe/vYbdEXy5NQkB0hsh3RF3v3RnL5mHnM1rEdl3MCL7DHbrFhA5QiQJib+WlOUUFlQ6J8JNyDJh5Tmka1LOIUSsxZBmEpX51Xl/JgIffFSsbnk/XoyA8HtjrybWhWF9of3vb8S9NR3BT1h0bXhwBDgCHAGOAEeAI3ADAU6O1LC74YNdWnzzp0FU+96bQZhVYEbfBSroDMD8AUrcXtsJNTxW7GHRj98ha94nMFzLKnu1RIqwNh0QNWgEyxzhwRHwdQTIsYaca5xRzmItdmk9O7ByN3LNIfccjwujkZ3Ol84yIV0TKtcpHxKZrAJhQqQJpI591uVsXI3sZfMR2qYjao2d5HEQ8Qm5FgFjXi7SureD2WhA0pL1TBvL1iANLtLiUtzREAlzl9nanF/PEeAIcAQ4AhwBn0eAkyM+v8U3FqjRA50+LWJExdSuCjxS3zUuMosP6LDpqB53JfqBbIPdFXRqXnj4IKiUhk6IFQ0aIfCBRxCQXM9dU+LjcgRcjkDW7A+Rt2cHe+GmF29Xh+bMaWSMGoiAerciadFaVw/v0HikT1SeMCFB2MpCGkKZJaXdckIhkVv/+afPSMf5AS/Y5Obj0OJ4Y49G4Nriucjdsg4hzVohdtI7ds819YXWMOZcR8KsxVA0vNvufnhDjgBHgCPAEeAI+CICnBzxxV2tYk17Txjw0R4tIoMk2Dw6kJXWuCKKtGb0mKcGff2ohwJNUlxDyrhibXwMjoC3IZC/dw+ufjIVIS3bIHbimy6fvvCSF9l/KCJ7DXD5+GIPSE5XVJZjIg2TfPqax7JOKguJQsFKcSz2wsVlOTfJWDvftzP0ly4iYe5yKO5oIPbUeX9eggDdV2k92sGs0yFp6Qa7skaEpQqizOSCRG5IPDgCHAGOAEeAI8ARuIEAJ0dq0N0wcb0Gx9OM6PmoPwY97Vorv41H9FhyUIeUWlIsHaysQajzpXIEPAsBXXoa0gd1h39CEuqu2OzyyaX16gjD1cuou3IL/OMTXT6+SwY0mRhBImiYMD0TKsvR6ysML/HzKy7LueGUQ7om9P3spZ8hZ9MaRHTrg6jBL7lk6nwQz0Pg+qoluL52GYIffxpxb3/g0AQN2dcY0UIuTSnb9kKq4H+PHQKUN+YIcAQ4AhwBn0KAkyM+tZ1VLya3yIwus1XMrWbdiEDEhbsobaR4SlTK0/MzFXKKzHizkxxP3ymrIcjzZXIEPA+Bcx2agZwv6u38FtLAIJdNkMQgSRTS1S41LltgNQMR5pbskuIsE8o4UakqbUUaSKa8HFyd+wn8o2shccUm/iLrKRvpwnlQZlJq97Ygp6WkJesQkOy4m1rmq6OgOn4MMWNeQVjb5124Gj4UR4AjwBHgCHAEPBsBTo549v6INrttP+sxf78Od9aRYl5/95wUffm7ATO+1CI+UopVQ5UuK+sRDUTeEUfARxAgO1+y9a09dQaCHnrMZau6vmoxrq9djoge/RE1cJjLxvXkgahUotKyHDNR2QA5lBiLChHZeyDLtGEOOSFhFj0T9v+hnrw8PjcHEcj7fAuyPpsB5T2NEf/JfAd7szQvOLAXV6a/zXS3EmYvEaVP3glHgCPAEeAIcAR8AQFOjvjCLlqxhhEr1Dh7yYTRzwagQxN/K1qIf4nRBPRZoMKVPDPe6ChH0wY8e0R8lHmPHIHqEbi+eilIe4A0P0j7w1WRPqQndGnnkPjZCshvu9NVw3rfOGZzSVkOlVQUHPoGwY8+Wbmlr1RaQpIwPRMiTEJDIZG553Pe+8D24BmbTUjr0R5UCiOmpTPLRnnhOZa15LGOUR68LXxqHAGOAEeAI+C7CHByxHf3tmRll3LN6D1fxTI1Ph8XiGCFa0tqSkMsiMImx/pBjAUAACAASURBVEixdIgS7ptJDdh4vkSOQBUIqI4dRebksVDe9wDiP5rrEpz0Vy7hfO9O8IuMQsqmL1wypi8MQu5aGWNfZK5aCXOWFuuYFOuZUFlOUVGly5QGBbPsEkuWiYUwkSoDfQGSGrOGgoP7cGXaW07RByJLX7L2jez3IstK4sER4AhwBDgCHAGOAMDJkRpwF6z+QY9VP+iYdS9Z+LozSmePvNVJjqe49og7t4OPXUMRIO0L0h2RyOW4ZfdBQCJ1OhI5m9eyEpGw9p0RM2qi08fzmQHMZqR1bwfD9WtIWr6J6bWUDhJ5NRVYNExK9EwK8gCTqQIEkoCAMmU5JPxKxAkPz0QgfWhv6M79i9hX3kJIi9aiTlL168/InDQa/nUSWPYID44AR4AjwBHgCHAEODlSI+6BvgvUuJhj8hghVJ49UiNuO75ID0cgfWA36C6cR+LC1ZDfcpvTZ5sxdgg0p06KWh7g9El7yADX5s9E7o7NNp3yV0aYUDlFRcZEUqYsx0KYhELi71pHMw+B2mOmoT75Oy6OHwa/8Agkb9zD3ItEDZOJCb0ac67zMjdRgeWdcQQ4AhwBjoA3I8AzR7x596yYe2qWCYOXqKEMkGD72EAEeIDMR+nskXc7y/H47R4wKSuw5JdwBHwJgaufTEX+3j2IGTkBYR26OnVplNGQ2qUVJH4y1Nt9gOth2Ii25vRJZIwZ4vApv0mjrliWU1hY6WykgYHFFsMWsoRIE1c6G9kIkc9dfvndSSg8fAhRA4Yhomd/p6zv2oJZyN2+EeFdeiB66BinjME75QhwBDgCHAGOgDchwMkRb9otO+a68nsd1hzWo2UjGV5tJ7ejB+c0KZ09smyIe9xznLMy3itHwDsQyP96N67OeB/BTzdH3OtTnTrp/K924erMaQh6+HHUnvKJU8fy1c5Jr4V0WxIXrYG8Xn3Rlmk2GErKckxUmlNg0TMxG40VxpD4+1cgTFhZDgla8RANAf3lTJzvY7HYTdm212mlT5ozp5ExaiBkMbFIXr9TtPl7a0ekwZL7+Rbozp+DLDoGQY88iaiBw0HlaDw4AhwBjgBHoGYgwMkRH9/nAYvUSM824cMeCtyfInJaroPY9fzM4lxDOiikh8KDI8ARcB0CVFJDpTWyyGgkb9rj1IEvvfkyio4eRsyYVxDW1vLSx8M2BLKXzUfOxtWI6N4XUYNG2NbYjqtNhQU3NEwYaZIHs0ZTaU+CpbBF+LW4LCfAc8h4O5bv1ibXFs5G7rYNCGvbCTFjXnXqXNJ6dYTh6mUkzF0OxR0NnDqWJ3d+ceJLUP/+a4UpksYPEbpko82DI8AR4AhwBHwfAU6O+PAeCyU14YESbBvreS4FQvbIXYl+mN3HvUKxPnwb8KVxBKpEIPX5lixToO7qbfCvHe8UpKiU41y7pqzv5PW7IIup5ZRxfL1TEuYkgU5ZrTgkr/vcLcs1azXFwq+l3HIKCiqdi1SpLMkyIaccRpwEBbtl3t40qEmtRlq31qCvlQnwir2Wa4vmIHfreoR36YnooaPF7t4r+rs87U0UHvwGstg4xL3xPhR3NASVsmXN+Rja//5mui/xn8xHQN0Ur1gPnyRHgCPAEeAI2I8AJ0fsx87jWwolNR3v98eolp6XFkraI93mqpBTZMaiQUrcGut8xwyP3zQ+QY6ACxG49MYEFP30I2InvomQlm2cMjLpJpB+ApWCUEkID/sREER042cuhLLRvfZ3ZENLyvgp+PZraE7/CXI5kte/A+HPd2MlUiyMRkawWZxySpXlGAwVRpHIZMWEiUXDhAgTVpYj5Z/9Ali5Ozbh2vxPEfjAw6gzbZYNO2XfpTW9tCZvz3Zkzf4IpLGTuGAN/OuUJYkvT5mMwu8PsPs0ccEqRk7y4AhwBDgCHAHfRYCTI767t+i3UI2M6ybM7adEg3jPfPgki2GyGm57nwzjnuNp2D58O/KleSACORtWInv5QoQ+1x61xk92ygyvfPQeCr75EpG9BzK3FR72I5CzYRWyly9AaKt2qDXhdfs7sqKlLj0NWfNmQP3bsUqvDn7yGWYxK5FXnvVnKiosU5ZjKshj2RCVhTQkFH4hpQmT0Cr7tWLqXn3J+b6dob900aWuTkJpTeK85ZDfXnNKawxZV5E+qBu7L2tPnYGghx6r9N4RygIpoyRh7jKvvr/45DkCHAGOAEfg5ghwcsRH75B/r5gwdJkaMSESbBzleSU1AuzZhWZ0m6OC3B/YMS7II9x0fPSW4MviCFRAQH3yN1wcPxxUV08p/M4IoXQncf4qyOvf7owhakyfhmtZSOvRjp1yp2z+ChK5cwjloh8P4coH74JKogKSkhE1ZCQUtzcAibeqjv+M66sWg14sAx98lL3EWxtmnbYcYWLJOKksJAqFJbMkhHRMistygkOsHcorrys68gMuvTXRqb+PlQFzbfFc5G5Zh4gXerO9rikhZM4FP9EUcW9Nr3LZ9HuQMaI/sz4P79wD0cO4s09NuUf4OjkCHIGahwAnR3x0z5ce1GHDET16POKPwU09r6SmNOyTNmpw7JwRr7WXo/ld3NbXR29JviwPRIA0JP5r+zSbWcrWr+EXFi7qLAXyhbthiAdr5uvjoPr5CGInvYOQZq3E67i4p8JD+3H5/TfYv6rSoTBez0bGuBehz7zoeEaQyVTikENESYlbjl5fYW0SP78KZTlEnJBFtC+EIApaa+wkhLbp6LIlCaU1/rG1UXftDpeN686BVMePIfPVUSxDqe6qrZBFRd90OkSMXBjeD/SZ6U0ZNqcvmnDuqglqnRl1o6VIjJKidjh3l3LnvcfH5ghwBDwbAU6OePb+2D277vNUyMo3Y/FgJW6p5ZklNcLiDp42YOrnWjRJ8cNHPbgwq92bzhtyBOxAgKw86eUo7s33EfxkMzt6qLpJietGu+cRM/oVUfuuqZ0Vfv8tLk95Hcq770P8jAWiwiBkLlCnMaMmIqx95yr71/5zFhdG9GM/T5izFIo77xJ1LqRvwjRM8ov1TKgsR6WqdAxpcHBxhonFKYf0TKQK77KIJ+HPC8P6QhocgpSNe5yWFVTVJqV1awvD9WtIXLAa8ltvE3UvPbGzjDFDmOhqZO9BiOw3xKop5mxag+ylnzHdncT5K61q466LSPB+7Y96ZOaYKkyBMooHNQ1AC34Y5a7t4eNyBDgCHowAJ0c8eHPsndpfmSaMXKlmJwQrh3r+A6LWAHSepWInG9vHBiIskJ9q2Lv3vB1HwFYEspfMQ87mtQhzAoFRop/wwWwENnnI1qnx66tAILVLKxjzckV1M9H+/Rcyxg9nJ+Pk2BH8VPVEGZViUEmGf0IS6q7Y7PT9Mut1jCyxkCZ5MBULwcJsrjA2lRxZLIYthIlgN+z0Sdo5wJUP30XB/q8Q0aMfogYOt7MX+5tlzfkIebu3I6Jnf0QNGGZ/R17QUvXrz8icNBqSgAAkb9zD9G6sjfMDXoA+I92pItbWzqWy6zR6YOZXWnz7p0UQOVAuwf0pfogLl4DKrf+5ZEKBxvL7Qgdnw5sH4L5kP0eG5G05AhwBjoBPIcDJEZ/aTstiPvtGh+3H9Oj/ZAD6PO7vFSukzBHKIBnbSo52jX0jRdorgOeTrPEIkBsJCQ6KrTuiO5+K9ME9mD5GvZ0HajzOYgJAoqwkzhreqRuiR4xzuGv95UxkjBzICBd6MacXdGuDNGuofIpO3+kU3vVhrpQwMet0FacilZaQJIJTDivLkbn37ySVKaV2s7hF0ct6dSUezsBYIAz86ySwMhNfDiFrJKJbH0QNfsmmpQqfl2RJXnflVkaweEqotGa8ulEDKqWhoJJqKq0uH1TGvOSADv9dtVxHGSRjWgVAGcAPpjxlL/k8OAIcAfchwMkR92HvtJEpCyNXZcbqYUrER3p2SY0AwuGzBry9TYt7kvwwszcvrXHazcE75giUQ8BUWIBznVpYXsw27YEs8ua199YCeH3dClxfuYhlIFAmAg/xEDBkXUFazw6sBKPejm8c6pj2/8LIgdBfvICQpi0RO/k9m/oj3ZHz/SzlN8nrd4FeGj0hTGpVSVmOxWI4D6aiokqnJg0KqliWo3SdkLlAdtmDv5hYn+vYHOQylLRkPQKS64nZtcf0pf79F1ycaBGdtffzTiBXol8chfCuvTxibUVaMyas0+CfyyYmbP9xDwXuSrx5Rsih0wYsPKBjJdi1QiV4vYO82jYesVg+CY4AR4Aj4EQEODniRHDd0fWvqUa8skGD2+KkWDDQ80tqBIwMRqD9jCLoDMD2cYEIVfITDHfcP3zMmolA+tDe0J37F7GT3kVIs2dFAeHC8L7Q/vs34iZPQXBTC/nCQzwEBHvRmDGvIKzt83Z3nDF6MDR//QlFw0ZImLXErn4EtxPaZ9pvTw2zQQ9TsYZJmbIcU0VdBsoIEEpx2FdyzgkNE31pREakdW/HnIHcrfdx5YN3UPDt14jsOxiRfQaLvlZP6PDSO5NAbkwkZkyixvYEaZUQQULlOHXX7YRU6d5nLaoqG79OgxPpRkgkwPRuCjxQz7pSGSJVKHP35/8sbSnThLKO/bzjXM2e7eNtOAIcAY7ATRHg5IiP3SAf7tZi30kDRjQPQOcH3ZsqbCu0U3ZocegvA8a3lqPNvby0xlb8+PUcAXsRyJo3A3k7tyD0ufaoNX6yvd2UtNNfuYTzvTuxf9fbddDtLw8OL8gDO1D/cRwXXx4B/zrxqLtqm10zvDLtLRQc3AdyKUlYsMom7YXSA5rUapzv04mV5XijZbOgXcL0TAoseiZmrbYiphJJJYRJKCT+9pdWCCKfgQ88jDrTZtm1j2I1Kjx8CJffncSyRih7xNfCkH0Nad3bsmU5SkRlvj4eqp//Z3MZmjMwXXJQh41HLO5OL7eR47l7bH9+2vazHosP6GAwAY2T/TClqwIK73qEdAa0vE+OAEegBiLAyREf2nTKuqCSGpXOjG1jAhEe5F3ZF0SMEEHySH0/TO3KS2vceWteyDYxK2jKRLpWYEm5bRDvhw5NZLg7yboTKXfOn49tGwKCA4pYVp65W9fj2qI5CHroMdSeOsO2yfCrrUbgwksDQEKqca9PRfDTza1uRxdeX70U19cshTQwiDlv+Mcn2tS+/MV5u7Yia+4nCLz/YdSZ7t6XfIcWUtyYMjkEt5ySspzCwkq7Jl0di/BrKbecwKBqp0GZLJQ1QqRS/CfzobyncbVtnHkBzYdKa4gYSlq+iekQ+VJQmR+V+5GzEjksORKUFUfZcVTaRuVk7soe+d8/Rry5RcOWQhpzlPVhb5CY/7vbNazM5vbaUnzYQ4EQhXc9R9q7dt6OI8AR4AgICHByxIfuBYFcoHTKD7p7H7lArjVUWkOxa0IQ5LYffvjQbrpvKV+fMGDuXi1I9b6yaHaXDK+0kUPGORL3bZLIIxsL8pH6fEvWK2UhUDaCI5Exdgg0p06i1oTXEdqqnSNd8bY3QUCw3mUimuQWI7UuF77w0H5cfv8Ndn38x58xW2BHg16sz/ftAtJDiZ+5AMpGjvfp6JzEbm82GkrKciyEicU5x2w0VhhK4u9vKcUJKXbKKSZOILmxR3m7tiFr7seQ17+dZdx4QlyeMhmF3x9gjjXkXOMzYTYhtWtrRkTFTnwTIS0tAriOhJA9Etl/KCJ7DXCkK7vaZheaMWixmrnPiPXcl1tkEXUlZ5u60VLM7KXwuoM2u8DkjTgCHAGOQDECnBzxoVuBTg/oFGFyeznoBdYb4/XNGhz914i3n5fjyTu8cw3eiLsw54Xf6rDlJwsrkhQlxYCn/PHQrTL8cs6IA6cNIAE3igbxUkzrxk+VvHmvy889fUgv6NL+Q8zICQjr0NXupTHnDUpdl0iQsvVru0s17J5ADWsoaLvEjHoZYe27VLt6cpbJfGUUzAYDE18lEVCxIv/r3bg6430o723CSJeaEiRqyzRMSM9EKMvRWE7zy4egYyINDmYuUYZrWaj93scIeuQJj4CLyqyo3MqTCBsxgFEdO4rMyWNZphR9LhF55WiUzh5J2bgHZB/typi4QYPjqUbEhkmweJASwSJledDByBtbNPgtzYi4MAk+6aVE7XCeQeLKveVjcQQ4Au5DgJMj7sNe1JGJ7e88W8Ws2LaNDfTarIs9vxnw6VdatGwkw6vtXPugIeqGeGFngl4NTZ3wH/ecnKnelw7Ss6HrKOrVkmJGLwUXz/XCva5sylmfzUDe51scLoWhPqivmvaC7K7bgMRUSVSVXvqSVmy6qduQ5swpZL4yEqQREjVoBCK69xV12pRBkd6vC0hzJvGzFZDfdqeo/XtTZ2atpozFMMsyKcgvWYLmzz+Qv/8r+IVHIGbY2BLBV7IWZgRKULBblmtSFSG1cytQJlDdtTuYHo0vBGVKUcaUWPbXAiZEuBDx4mrnmi9+N2Dml5a/xbP7KnBXgvipnO/t0OK7vwyIDJJgVh+F17gf+sL9ytfAEeAIuA8BTo64D3tRRyYxrfn7dUyIiwS5vDVI36LbXBV74d4xznVWit6Kl1jzLp0x0vF+f4xqWXXdMmX2vLddAyqDSoqWYuEAJeSOH8KJtRSf7+dynplpwai1ZtSPk+KeuuI8FJODAzk5SOQK3LLnkN04CiU1jrqo2D2BGthQEFZV3vcA4j+aWykCRUcP48r7bzJXFCJFiBxxRuTt3o6sOR8h8MFHUef9mc4Ywnv7NBkZYUJZJhcnDIcxNwdh7TpDfkv9CmuSyGQlZTmCU45faCggrfr3/WKOCYfPGnHyghHhgRJ0aOLPPiNsjUtvTEDRTz8ieuhohHfpaWtzj7u+tF252FoqVD5In3l+kVFI2fSFS9ZO5TT9F6qZvhy5ywxuar/OSHUTpsMqOrSKCZFgTj8l0x/jwRHgCHAEfBkBTo74yO4OXqJGapaJsfuNqvG29/QlD1uuxj+XTZjbT8nKN3g4F4Hvzxjw7nbLCVTb+ywZI9VFaRG45nfJ8Fr76ttU1yf/+c0RIOJw2SEdc6MqHU0byDCxjdxhgqr0CwS9YNOLtq1huHoZab06smYp2/fxkhpbAbTzetJRuDCiPwj/oIcfR+yrbzOhSAp9RjquLZmHov99z/4d3rUXO+V2ZqR2awMqr3LUEcSZc3Rn37k7NuPa/JmQ33obw4jsfEuX5ZCOCWX3VBbSkBD4hQjWwpYsEyI0t/6sx4L9ugpNiCAZ/axtL8/5e/fg6idToWjQCAmz7bN3die+5cfO/2oXrs6cBkXDu5Ewa7HoU7s4fjioXM1VhLCQ0ZEcI8WyIc63ERaySuPCJey5jDJJeHAEOAIcAV9FgJMjPrCzZy+ZMGKFmtWGrnvJ+7MtVn6vw5rDevR81B+Dnrbtoc4HttOlS7h43YQXl6mZ+CppvJDWi7VB1oFkIUhhr32gtWPV9OvoRHjCWg2yCszsBK9FIxlzFPjxbyM7PRRLjE94yLf3BTpn81pkL5nncGlOTd9ve9avu3Ael96ayMgQioB6t8KsUUOfebGku5gxryKsrcVi2ZmRu2Udri2ei+Ann0Hcm9OcOZTX9W3W6ZDWuyOMOdeZqw+5+1QWZp22TFmOYDdc2bXbT/jht2vBKPIPRaMGEWhyVwT+LQzCpqN6kIsdHZh81ENRoUyyKvBKE6XJ63dCFhPrdTiXnjBl6ahP/IZa415DaOsOoq9F9etPyJw0BrLYOCSv/Vz0/kt3eOycEZM2WvRsFg1S4tZY1xwg0QEKHaSQSCsdwlF2Lw+OAEeAI+CLCHByxAd2lepOqf504FMB6PWY99c3CGRPSi0plg52/qmID9wCdi+BSDXCmx54Fg5UWv3wLAw4fZcW+/80sHbz+itxSy3XPKjZvWAvbJhx3YRxazS4XmSukNlDLgUvr7M4Czhq40jQ5G7dgGuLZiMg+RYkLVlnM1qCOGjspHcR0uxZm9vzBo4hQC/eREoUfPs16AVXiNCWbRDRZxD84+o4NoCVrSnrIa1ba5b9UHfVVpCbDg8LAoKdLLn5kKuPTWE2F2eY5FnKcwrysOu7bPx9QYPAAAla3ytDYpTlM1ji54dzqhAsOKpAoX8onro/EoPbR0PiZ53QueDEEj1sDMI797Bpmp50MbknpfXsAElAAFK27nWa5S5lbmn/OSOaE05lGBLRNWCxCpdzzej2sD9efMa1h0eCYD7pjRFBEiTnBIkn3et8LhwBjoA4CHByRBwc3dYLnfh3nlXETv43jw5EVLBv/LHqPEuFXJUZG0cFspNyHuIjsOoHHVb/oGfivUSMkH6IPSEQLPGRFjKrvIirPX2K3YYIIKrDP5Vhglpnxv31/EDlKJ7++1KoMWPoMjVIZ6Sq8iXKKhmyRM00YJYMVjKhXHtDfzkT5/s8z5rbKsaoS09D+qDurG29XQed9hJi79pqWjtd2jkAZvjXTnC5iwZhfW3RHORuXc+cj8gBiYelxOn8gBcYFEmL1rLsHkdi3j4ddvyiR4xMjU86aBEjKWCECSvLUalY139lmvD1HxYHsk73+6NeSmiZshzSM5EqKh5CFOz7Alc+ngLFnXchYc5SR6bp1rY5m9Yge+lnCHnmWcS+9q7T5lJiqx2fiLortzhlHCGrlspblr/oeuF9ImfI5vdEuhF31pEyFxuF95/HOWWveKccAY6A9yLAyRHv3Ts28y9/N2DGl1o8frsf3u2s8PLV3Jj+tF1afPunAeNby9HmXutOunxm8S5YCOnTkE4NBdWjU126vUFaGIOWqEEv8p0f9MeI5q49zbrZvP+8YMSHe3TIzDFVelmLu2R4qWUAQkSyQLQXw6raUfo0pVHTgyhl5lQVAtHVJMWSPu9IEMFBRIet7gv0AkIvIiHNWiF20juOTIG39QEEyKI2rUc7poeRsmmP29xXPAnKixNHQv37L4jo1gdRg19yaGqltaIq0xoz63UlZTmb9l/DH6dzEOdXgBebVvysJwtai46JRcOE/oOfDOc6PMPm6M2lNelDeoKIwjrTZiHwgcpLmBzaiFKN04f2hu7cv4ibPAXBTVuI1S3r51KuGb3nWwivT3oqcF+yOELctk5SqwdeXq/G6YsmPHSLH6Z1c+zvja3j8+s5AhwBjoCzEeDkiLMRdnL/dKpMKfUfdFcw3QFfCSrVoJKNJ26X4Z3O1utg+Mr6nb2OUassDzf31vVjdryOxqG/DJiywyLq6gmiwCyL4oDlVJWCso8evU2GRolSGE3AxqN6pF61ECZ1IqT4oJvc42wKBdvkYIWEie5F3ySDirJhes1XI09lxoc9FLg/xf7Pguxl85GzcTUUdzREwtxlVt8aqV2fY+4b8TMWQHn3fVa34xf6LgKCi46tRJsvIpK7YxOuzf8U/rXjkbRkvUPZPPSC2meBCuRaQqUVVGJxsyBdot7Fnw8jH1GjbX2VhTgpoPKcPFA5VoWQSpH/xefQnD2NiK69mGsNkScSmf1Euqv3lYgKIizILjlly1dOH77w+wO4PGUyApLrsT0WM17bpMHP/xmrzCAUc6zq+qJyThLOp/Kerg/5Y1gzzzkQqW7u/OccAY4AR6A6BDg5Uh1CHvxzermll9za4RKsHeH9QqyloaaXvOdnqRAol2D3BN9am7tvqd3HDZj1tZa5m6waGogYkaz53t+pxYFTBkY2rBnuPq0YEi2dsE4DEpuloGwW0uMpn/578LQBH+/RsnIUyhwhUuH22vaXpIi5rzlFZgxYpAY9hE7uIEezhtVnTwkCuSS+SASVvaE5fRIZY4aw5smb9kAWGV1tV2T7SfafslpxSF7nXEHCaifDL/AYBLT//Y0Lw/oyQc/kdTsAiWf8frkaIMIhY+QgwGxC/KwlUNzRwKEpLD6gY2KrpPG02Epdrp2/6jFnrw4hSgnWjVCW0YswqVUwFVsMWwiTfOagozlzCvlf74Z/dC1E9B7I5iwNCqpYlqP0zL/RJA5NItHhXXogeugYhzC3qrHZzMqm9BcvIO7tDxD8+NNWNavuoqP/GkF6H8oACfvbGuEBbjFpWRYjAPr7OaG1nOnd8OAIcAQ4Ar6AACdHvHgXp+3U4ttTBgxvHoAuD3rPaY61kA9frsbfl034tLcCdyfZfxJu7Xg14ToinfoutJTAjG0lR7vG4j3QFGnNGLRYzRxV3OU0RA4uY9daTrTIbpCyjhomVH3vnLtqwuRNFhcYevCc3k3uEVbYH+zS4ps/DXikvh+mdrWO6MhXm9HpU0va9dIhSqTE2P8ier5vZ+gvXWSp/1QCUF1kvj4Oqp+PIGrISES80Lu6y/nPaxACGWOHQHPqJGq/8wGCHhPnZdGb4DNrNUgf2oe9MEf2GoDI/kMdmj5pDPVdYCmJXDBQidvirP89H7BYjfRrJibcToTxzcJs0MN4LQvnB3VnmSUxL02wZLuYKpYokthp6bIc0jHxCwkFJO7VC0vr2R6GrKtInL8S8vp3OIS7tY0LDuzFlelvl9g0W9vuZtdROQ2V1YxsGcB0YzwlfjhrwDvbLBmjM3spcE9d/pzmKXvD58ER4AjYjwAnR+zHzq0tc4vM6DxbxcQ0t4wJ9EnV8GWHdFj/P27pK+aN9ulXWuz5zYAG8VLM7Sd+dsdvaUa8vN5iM0jirOQ45Kq4kmfGmNUWcoZsrWf0UoKE66oLEv59c4uGlRlRBgmJ01rTrrp+7f35qQwjRq/WsMyeNcNtE1n+aI8We08YKrja2DoXQcTQ3wpxQSE7QBoYiOR1OyENDrF1OH69DyNAzjlXPngHynvvR/zH83x4pZUv7eqn05H/5U74JySh7orNDq9fsFQlYpsIblviu78MeG+HJWtw86hAUMledUF7R3soEDuCpXCZshyt5QW5TEgk8AsNhTTEomEi6JlI/F1TgkHWvWTh618nHnVXbatumaL+/Hz/rowMq/P+TAQ++KhDfa/7UY/l3+mY0DYJbntaCCKxdSS5+GBYbcRHuO5vvqdhwefDEeAI+AYCnBzx0n1celCHDUf0UyGmmAAAIABJREFU7BSBThN8MchdZOwaDSt1mD/A8x4KvA3zfy6bWJ0whaOZBTdb+/z9Omz7WY/6cRZ7YFcEZU1Qii+driXHSJkoqS1ONJQaTMQKYUTt5/VTsEwSd8SQpWpQRos1WgLl5yeU2tHLz5bR9pOmxrxcpHZtbSkDmLkQykb3VgkF1dhTrX1Ej/6IGjjMHZDxMT0YAbNej9QurWBSFSFp6QYE1E3x4NmKOzXVz/8DWeJSOVHCHCqnaejQACW/3zJg/UuBCLejvILK9dKzTRjwVAB6P1Z9FkJJyRyVRq3fWen8TRp1xbKcUlbSpRsRiVqeMJEGBjmES2WNr86chvyvdiGiZ39EDXDt51L+3j24+slUBKTcgqTFtluiC+shl7IBi1Qglxg6zKBDDU8Lyhj8Y/YSGAsLYZi2Fk839M3nUU/Dnc+HI8ARcB4CnBxxHrZO65l0CHrMUzNL0o0jxdOMcNqEHei4zccWm+LPxwd6rKOIA8tzaVNBhJXE++jF21lBD3KDl6qZ5oe1D+COzIXuj7FrLMRGYpQUs/soEBZoO7FBrjsvLrOImj58qx/ef8G6chZH5l6+LWX1UHYPrWPlUPuIJSEF21Gnp8vvTkLh4UMIadkGsRPfrHSZgjUppdUnr98Fv7BwMeHgffkIAoL2Q1jbTogZ86qPrOrmy6ByDnJKIe2OyH5DENl7kMPrHrNagz8zjKwkhkpj7Akq16OyPSJWto2xTiuEyC0iTBM+XQTFXfdYNazZaLhBmJCeSbHFsNlorNBe4u9fTJhY3HJKynKk9pMB5zo2Z9gnLduIgKRkq+Ys5kVMeyQjHbGT30NI05Z2dU0Zjf/7x4iWjWR4tZ1tWUJ2DWhDo8IfDiJn3QpQ5iCL0AjUnbsE/nUSbOiFX8oR4AhwBDwPAU6OeN6eVDsjodzEE/9gVjt5Gy8gETISI3urkxxP3SmePoaN0/D6y0mbhjRqwgMl7MSRMgucGX9lmjBypRp+Ukt5TVK0/Q+5N5snOc9M3KDBH+eNTFj2s/5KmzJGyvd9JtPEiBa9Eej3RAD6PuFkoEpNgBwles6ziLCSPSLZJNoTq3/Qg6x9SaeH9HrsDdWvPyFzkkXEMHnjHsiiKgqzZr46Cqrjx5iTRfTQ0fYOxdv5OAL6zIs4368z06xI2binRpReUUkHlXYoGt6NhFmLHd7h388bmdA0Eb8bRgayklp7wmwGesxTsfLDl9vI8dw91Xd0bdFs5G7dgNDWHVBr3Gv2DFvSxlRYwBxymACs4JajsZRilo9Ky3ICqicJin78DpfeedXhzA1HFlp05Adcemsi/GNro+7aHTZ3Rc405FATGECC+0q7CH+bB7WiQdGPh5C9cgl0af+xq2UxtZguVViHrla05pdwBDgCHAHPR4CTI56/R2VmWKA244W5KhiMwJoRgUxbwZeDrFjn7dOhzb0y0Ek4D9sRKG37SKdPRKq5ImZ/rcOu4xZHBRIOJKJEzDADeG+7Ft+fMbBT0Hn9lMy5ydEQ3HxIS5BSme+sI/LEq5jgwm912PKTHvck+WGmA6QGlRZR9gghQS9RjrgRZYwaCM2Z0wht0xG1xk4qM3PBmpQejil1nGuNOHrn+Xb7zMljoTp2FNHDxiC8cw+fXmzOhpXIXr4QUqWSlRKRi5OjIWT+DWkagO6POEbabj6qx6IDOibmSp/N1YXufCrSB/eANCgYKZu/BGWKiRkkWss0TPLzigkTshnOr3QIwtRSlhNqyTChTJOg4DLXCqV+VOZH5X7uiovjh0F98ndEjxiH8E7drJ4GkfNk1UwC454iwkpCs2TxrkstJkWiYxDZZzAjzHhwBDgCHAFfQoCTI162m598ocVXfxjQvrE/xrQS9wHFE6G4kG1C/0Vq9oJHJUQ8bEeAsggom8DV2i1U9kXuCPSARxkYlIkhZpAtJdlTBsklmN1X4ZA7S/l5vb1Ng8NnjagVKsGyIUpmKe3MEAgNGkMMPRjK2qHsHXt0S0qvU/v3X7jw0gD2rbqrt8G/djz7/9Lfj//4MyjvbeJMeHjfPoCAoF1B9xDdS74amr/+RMbowWx5ca9PRfDTzR1eKmXGjV+nQaiSMv+UDushkbNY19kqZsNK2XZ3WEEAkyUzlVDEvvIWQlq0dnhN1XZgMrEMk9JZJkSemA2GCk0lMlkJYULETcln1prt8I+rU+1QzrpA+JwkAofu+fIkTlXjCiKnt8ZKsWhQ9eSVs+Zv1mpB+im529aDsr8oKBOGdFw4KeIs1Hm/HAGOgLsR4OSIu3fAhvEFgVJKp133UqBHeN3bMH27L+1OKcD5ZqweruRK6DaiyIiJhe4TdDueZsTEYvcaesijhz0xglyMqLyMwtqHe1vGJatjEka9mm/GMw1leL2Dc7OW3tqqwY9/G9H6XhkmiJAhtemoHosP6Bjejj5cX/14CvL3fYGAxLqIfmk89BfSkb1iAUwqFUunJrtfHhwBaxA437sT9Fcuoc60WQh84GFrmnjVNVQykv5iL2YfG9qyDWpVodVj66Je2aDBr6lGDHo6gNmkixGffaPD9mN6q/Us8nZuQda8GUxzhLRH3BWkI1I6y4TKc0xqi4U5BZFT9EJPpEjUkJeKLYYtmSZkNyxR2F9qaM+ar0x7CwUH9yGie19EDRpRbRdMLHeRRTjdXSKshuvXkPf5VuTt3ga6pylIS4SRIs+2rXYN/AKOAEeAI+DNCHByxEt2j17SKK2WRCPFSKv1kmWzaQrZMqOfDUCHJuI8GHrT+h2ZK9k2kn2jK17wq5rnzC+1+OJ3A+IjpVg00HEXGEG0lMab2lWBR+rbp81RHa6CMwRdR+QIYeiMELQEqO+tY8QhPS/nmtFrvuWFgYRdSeDV3iAniktvvgz177+W6UKw9rS3X96u5iGQu2Udri2ei6CHHkPtqTN8DgChdIhO15OWbYBE7viL+L9XTBi6TM0y5DaNcjxrRAC9dLaaNYLnREqkdn0O5D5ElsRkTewpYdZpSwiTqzOmQvP3GYQ83aLSjDYiR4gkKVOW40T7cSID0/uTHocEiQtXV+vWRK5rZy+ZYI9Vs6P7of33b+RuXY/C7/aXZOiQU1l45+4IevQpgGpNeXAEOAIcAR9HgJMjXrDBuSozRq/S4GKOyeWlEZ4Az8HTBkz9XIvHbvPDe10cf9j0hDW5Yg4n0o0Yt1bDhPtIn8YWa1sx50dCo5SFQS/sj9b3w5Su9u8h6Yu8u13LpucKsmzdj3os/07HymqWDFY6ReNn0BI10rJM6PO4P/o/KV7pEdk2k4OPo6U1wr1AGgqaU38gIPkWBD/5DJT3NBbzNvGpvuizulADJEZJmKAiDwsCdAqd2q0NzDod6q7a6lPOFgLxQ+tMXLAa8ltvE2Xb6W8f/Q0knRE6GBEzXt2gwS+pRrzUIgDPP1D9wYOQRUaaMaQd42nBLMi7tGLTStnyFXuZt+iYFOuZUFmOXl9x2n5+5QiTUFamQ+U6YsT1tctxfdViyG9vgMR5y6vscutPeiz4VofoEAkjtV1hJ08ZgIUH9yH/693QnDlVMreQZs8ivEsv0e5jMXDkfXAEOAIcAVcgwMmRSlCmk1wKqUQCcpKTSsDEJOlryb/Z/0tKvudX6md0Dft3qWuE9rYS7yqtmb3g0ukROX7M6aNAiLJmPWwTOdR5loq9oO6ewHVHrP1geHGpGv9dNYmaim3t2OWvE9xr6Pv22vseOm3AlM8txEiXB/0xvLm4LwpVrY1q/anm31rxQlsw+vwXPebu0yEyiBwJxHUREkqP7kr0Y/bGPJyHANlXkyPU3hMG/H3JyLQchGiU6IcuD8rw+O3ivGg5bxWu6fnqzGnI/2oXwjp2RcxLE1wzqJNH0Z49jYwxQ0A2teTaRO5NYkTpDLAtYwLZ54SYQaV8VNKXEiNlWkfVhebUCWSMfRHSwECLMKsImTHVjWnLz3O3b8S1BbMQ2ORB1PlgTqVNTaqiEothi71wPuh7lYU0OLhMWQ4RJiQIa2vQfZExoj+05/5BVSKxmTkmEFFOnyUf9VCgSYpzMiLZ3M1mqP84zgiRwsMHQdoiFH4hoUx8O6zjC5W6k9m6bn49R4AjwBHwRgQ4OVLJrn39hwEGk3O2k8iRMmTLTQgYprPxgx5ZBSamL0K2e/RVIGluEDKW71UgcMoQOhILYVP8PVtJGuegYX2vlHlw7qqJCW/eleDEhwbrp+TRV5JLDLnFxIVLsG6EZxBKpXVCpndT4EEbrGpJeJUEWCkevtUP77/gupd9srwcvEQN0iGh01U6ZRUj8tXkKqMGiSOSzgjpjYgZF6+b0HehpXZ9x7hAJubIQ1wEyAlqwxHSbjCwfRSCsrTos5pIbSHIWvnt5+XMTrsmh+B8Qi/W9IJNL9reHMbcHFwY1geG7GtQ3vcA4j+aK9pyBNFpsbSIKpvYC3NUyC40W61vIQizxoyc4HH2rReG9wWVhsS++jZCmj9n9T6Y9boKOiYkBEskQvkgO2oqy5GShgk55ZBjTkhotWPp0tNwYWgfwGxC4qK1FcprBBFtslamZz2xg7K2VL/+DNWxI8w1inRFWEikCGx8P0JatkHwE89A4l99BpHYc+P9cQQ4AhwBT0KAkyOV7Aad1hA5YjKbYWJfAWPx15J/mwGTycx+Rt8zFn8t8+9S1wjtK/lbW+n98Ee6EQdOWY4f5f4S9HzEn9mVihUVSJriLJhKM2BKSJZigqV0Bk15Akb4d/E1Ffu7kY1DRI21KxJsTp3heiIWpp7SD73E91mgBr18UxkSlSN5SkzaqMGxc0Yo/IFpLyhwT93q57biOx3W/mhJhW6c4sd0RqhUyJVx+KwBb2+znK6Jhanw4kNWx4sH234aac36yS0o/ZoJr7WXo/ldLgbNmgl68TV/Zhjx/udaJtpLQafvHe/3x0O3+JXYJ5Nj07enjKw0K09lRr1aUnzaW4FghbWffF4M0E2mnvnqKKiOH0P00DEI7+Ldtr4Z44ZC8+cf7KQ9cfE69sIsRhSozeg21+Ios3qYkmk2OSPWHNaD3FGsfSkv+OZLXPnoPfjXiUfdVZ7jOkTkQ/qg7iyzI2XrXlHshi1OOeXKcnQWkr5MSKWMIBGshZmeCZXllCMacjatQfbSz5jrV/yM+ZDFxLJulhzUYeMRPTvMoPJNsUrxKFNFdfRHkFOU5vTJMlMmXZyQ59oj7Ln28IuMcsatxfvkCHAEOAJeiQAnR1y8bUSOlCFbigkYgVyhMpoF3+px5B8LMVI/zo9pBkQGVUHACCROZQROGULHfIPgMVd6IOJiJCzDEUlTlkApm+EiZMT8fdkEekmuGy3FuOfklZQ43Sh78iuVjVOhLKqEtLGPpHELSDYO+ulXWpBoKaXlUnquJ4VGD4xbowbtZ4AMeLdz1RkkVE5FYq6U+k1BwqtEjLgrBGFZEkakB9jYMPtfcCkLirKhKJyZDbXogA6bj+oZMUIECQ9xEChNltWJoM+kADROrproI6LytU0anMk0ses+7um++1gcBBzrpcTWN7Y26q7d4Vhnbmx9bf6nyN2xic0gfuZCkHilWCFk2jmq01TdfChrhLJHiHDeOjbQqhdzEmaljJm4N99H8JPNqhvCJT8n0oHIh9BW7VBrwutOG5OccagUhxEnBWQ1nA8Sq60spEFBFcpysuZ8iIJv9zK9nTofzsEf6liQ9gvF/AFKpivnSKh+OYqiI4eh+ulH5gxVOshpKOjBRxH44COQ3yKOJo4jc+VtOQIcAY6AJyLAyREP2ZWcIjOodGD3cQPopZDCma40FUia4iyYSjNgSkgWc9kMmQqETCkCRsi4qZBRcyMbhzJuKiatVr4heiMwb5/l5J7KGgJk9r+YVvoQU1ozhpUo3ShfKlsGZSlNshA6VVwj6NSUI2kqzaIpl4Xj6O14KsOI0astD1prhitBL26eFnSCPmq1BlT2QUEORP2f9C9T9kGEyIwvtey0neLJO2SsJMGdQSe45CRA4qkN4qUsDd3eeGmlmr0oP91Ahjc7Om9dlIE2fq2GZZ1tG+Pd5Qv2Yi12O7I/JRtUCip3GNVSzoi+6oKEiceu1jAdoN6P+TPtnZoc6QO7QXfhvEe9YNuyHwUH9uLK9LdZE7JoJatWMUMod6FMIyrJcmYIGX3jW8vRxoryPkF8NiC5HpKWrHfm1Kzum4R+jdezRSeprJmA2WCwZJgwwsRCnLCyHHrIKReSgADkf/E51KdOsJ/8mtASm5MGonvreHR9yPaSFiJmCn/8DkU/fgfVrz+V6IdQ3wH1boWy4d1Q3t0Ygfc/BKkTXXmswYlfwxHgCHAEvAEBjyBHTCYTjh49ioMHDyIiIgIDBw6EopQXvdlsxuHDh/HNN99Ap9OhYcOG6NKlC5RKJdRqNbZu3YpTp04hICAALVq0wOOPP86wp/727duHhIQE9OnTB2Fh4qS7irmx9DJLp/z7Tt5Q8CPh1Tc6ykHp9r4eRNKUJWTKETBCyZIZmLJDizOZRvYyck9dacWSp5ISp7IETJn+GaFzoxxKKIOylqRx9n6UEf1lJEvVor8W0qb458Uky9QdWlzOM7H0frICLEPiVKlLU0p4uLgfZ68zt8gMshmml3cKKjOgh/Ir+WaczjCWlCrQ90l4tdXdVrx9OnvSANKzTRi2TM1S3Vs2kuHVdrYTG6QjtOoHHeT+lC4fyJwJnBntZqhAGWkLBypRP873P1OciSURdl/+bvmsHtUygP2e2RIZ100goWS6fyh75GbZJrb0643X5u/dg6ufTGVuGOTu4k2h/ecMqJyGhCyDHnkCtd/7WNTpk7jvtJ1a3BorxaJB9pOw1k5KcIS7o44Un/WvfjyzVoO0Xh1B7jAxY15BWNvnrR3KKdeRhgbZKFO5St3VnlPqU0KUlLjl5IOwoyj46QgKfv4JMqPl34FNHkZomw4ISEiy6JlQWU5ARQJVl/oftP+ehfa/f9hXElYVgsgPygwJeuwpBD7wiF3isU7ZIN4pR4AjwBHwIgTcTo4Q8fHtt9/i7NmzeOGFFxAdHQ1JObXQzMxMrF+/Ht26dUNcXBy2bNmC8PBwtG7dGt9//z1rS+RHfn4+1q5di06dOiEyMhLbt29H165d8csvv0Amk+H+++/Hrl270LJlS9beHUHlBL+lGUGOOCcvmEA16UI0TPBDh8YyNOPaAJVujZBmTJkGZOMqZggkCftaCYFSUXPmJgRMCaFTtWaNRaemLElDYzgSR/81snKsyCAp+j1p20tb+XErFf0tyYi5IexbWRbNDaem8k5P5YSDJWCkIO1raTFLYS6P3+6Hca3komrtOIKv0PabPw34YJcli6nbw/6s7M3aOHvJxLJPKIY+E4AXHnZsn6wZl0jFQ38ZPMK1yJr5euI15CDxxhYNfk01svKDt55XMGFge4KyA2d9rWXW2uQQUpOFctO6t2VCpnU+nIvAxg/YA6fL2xiyruLCyAEsS4FKIxIXrII0MEjUeQg23K7SCqL7mzJVCjRmLH9RycpXq4v8L3fi6qfTmaBu0rJNkEXHVNfEaT+//O4kFB4+hKgBwxDRs7/TxhGjY5NGDVV2HmZuzkJOxlU8k7MfDa78D2ad5W8KK8UJDYdfcAj8omLYv6mNMec6dKn/wqS2/P0QQlYrjlmrBz36BJSN7hNjirwPjgBHgCNQoxFwOzmSm5uLdevWMWIkJqbyP67Hjh3DmTNn0Lt3b0acUJYIZZL07dsXmzZtwr333sv+o9i4cSNiY2PRuHHjCuSIsNNCZomYO0+p9mSxSw+89P+Xcs3slJnEXekkn/59Ibvyt186ge78oD87JeJRNQKCHWxSlBQrhlZ/uuWNWJYmaSyETDWiv8VZMJk5ZvbyRkGp0SQOeYPQKe6jSl2aiiSOK7EzGIHz10y4mm+Cwl+CmBAJIoMlzLq5oguTJculTIlSmYyYKpybylhtl9O1KWO9fcPCu/QY5fEQdF3o+5TZQtbC1QU5m5DOyMUck1NsgasaXyBz7knyw8zeNVvroro9quznlOXxxmYNjqcZ2T35QTc5iMh2JF7frAGRmUSET67BWjC5Wzfg2qLZUN7TGPGfzHcEUpe0pVP/C6MHQ3fuX0gVSiR8tgIBScmijk1Cv2NWa9izxObRriuFEwSibXHkyhg7BJpTJ926f5S9ktqlFduD5E17IIuMFnU/xO6Mnglf36Jhz4lxYRLM7a9EmKkAOZvWIn/XVpCmSVUhlSsgDQmBf604yBs0Yu5IitvvtLjl0B9GHhwBjgBHgCPgMAJuJ0eI9KDSF4qLFy+WlMCUzuzYv38/rly5gl69erHr0tPTQd/r3LkzI1aeeOIJNGrUiP2Mvk/RrFmzMmU1rVq1wvHjx1lWib8TrMrIHYR86quLsEAJ0ytoEO+HhglS3FHHz+XOG9XN0ZN/LpQI0EMjPTzysCAg2AC2vU/GBGsdjYouTBYChZUoldKRqUDAWHFN5c5PN9yhSpdBOboOsdqXEDIlJIsEW3/WMd0Q9nnT0B8tGvlZhIKL9WjKa8ws2K/DiXQj/P2AdzorkBglLSdGXJ70kVSw57ZnPVTC1Hm25YF7z8uBUAbw3xtrcSRC67XNGvxx3ogQhQSf9FKIQmLTngxcomaaOjW5vIZOwc/37sj0GRJmLYai4d3Wbo1brrv0ziQU/XiIjV37nQ9Z+YLY8fY2DQ6fNbo80+ufyyZQxgrd55+Pt46UIcHP9EE9WKlI1OCXENGtj9hwVNtfzua1yF4yD0GPPona735U7fXuvIAyz6iclBzlqHx6+gsK5lBTOgxXL4Oyk/RXL0Ofkc7EX/2iouAfFw8YjSyLpLKQhlishS32wsVlOXLHnwXciRcfmyPAEeAIuAMBt5MjJ0+exLZt21hZTEpKCtMVEYgQPz/L6Zw95Ejz5s1L8DQajdi9ezeaNGmCxMREp+D88noNUq+amJgqpUnTA0awAogNk+KWWCmr9afT/Fqh/MXEkQ14a6uGuZeQ1gNl3PAAlh7UYcMRPXNPoTR9sWwAPQHbijbaFUV/y15jyZKpQMAIosLF9to3FR42VxyjKiy++sPAdHAobq/th5Z3yyCr5ADvyz8MOFt83XP3+INq++0JvzLW2RU1Z6oS/f34Cy1I7+KlFnLckyRlh4w3SqeqERYuJzxM7WpCUIkBCVUSAUZZgZ/2UiBFRB0osmp/f6cWtcMlWP5ioFWirr6Ie86GVchevoCV1VB5jadG1uyPkLdnO5te9LAxCO8svgUxZZX1XaBmByZ0AOBqy+fBS9RIzTIxkWgSi7YmBGtfiZ8fEuYuh7z+7dY0E+casxlpvTowMqH21BkIeugxcfp1Qi+bjuqx+IBFyPnBW/zwZie5XX+riYhiDjnMYrjYLacgv9IZk60xWQoza2EiTkLCIA0OdsLqeJccAY4AR8B3EPAIcuTEiRMlWSEZGRnYvHkzBg0aVCKg6ig58vvvvyMnJ4eJvZJeSUhICCNj4uPjK91J0ji5dKmsBZrvbLl3r+R/6RH4/K9YNK6Th+6N+B79ez0Qi48lsU0d9XAaEsMspTU8xEXAZJbA4vAkAeWKlPy/Gfjq71o4dtEi9hwXrEWXuy5BITPBTNeagW/+i8afV0LYz++rnY+HE3PZ94Wfm3Cj79L9mmFpf2Ns+9d06moIzl4Lwq2RKtwdV/mDtLW9kyQUESQSmC1fJZavUomZWXNLq/x+JddSW2bpXa6PavuyjOWsKNT5sd+ry4VyBAUYMfSBdLa3Ysf8n+siLUeJZ2/NQrNbssXu3iv6k+i0CJn+OiRqNQqHT4Cxbj2Pm7f8wNdQ7NvN5qV74FGoO1uyWMUO+ttGf+MeTcpBxzuviN19tf39cD4Su8/Uwm1RRRh8/4VqrxcuCFy3DP4nj8MUGY3Csa/DXImQqNWdlbtQpffDkf+3dx5gUhX52v/PDBMxYEIwY1YwrGJac1yzqCgqJsS4hrs5ut/evbvqhuvqXVfXiIpijgjqmt0155wWxQyKKAhMnunv+VVTcKbpCd0ndE/3W88zD2G6T536VZ06VW/9wyeD7M0vlrZZC2qYeGyZ2nZbrq7Ndm76t42c+hfrXHaQzfvFH5hI8q0m1u/d+Noq9vKMZVwde6zzle217lfR1tfZaRWNC6yycYFVNDa6v/NjHYsD/S+qsKrKUg0DF/10Lvx7Idxyhg4daqusskq0LHQ1ERABEQhJoODiCPFDnnrqKTv++OOduwviCJYk48aNs2WWSb9M8ok5suuuu7rvEtNk6tSpts8++7g/ca/BMgXXHAK6qvQvAsRxGXdZU+L+2MVI6eOvOu2s65ptXlMqcRPsYuRRyHt66I12w2ffB5bdYliVrb1SpT09raNLyuKwgYSXtIhZHE9mkdvTotTbC4P+dpq99XmnnT+1xYYuV2m/Pqg2kOkpIyjwEqm3yUbZNe4NAk4xFC/SLI5LE8i6lGFh05fP+MxOM+d02p+mtNjX81Nunvnd6FqXEntxoOGucW3C7MewNjzxyrSlwHXfL19XwW9uuMZmX32p1Y3YzFa74LJiGF6L7uHbB6bal3/5vft3w1bb2irn/NWsIj/Lr54axjw+5qJGl8moUGnYsXw99MK0C95NZza4+E99KZ2NC+zjE4+y9llf2FI77GJDfvvHvnyt189MerLNJjyetrbIVs569Rc2/Ovn7ZmtTrNhxx9t268fLhZQrzeU4wdmzUvZb25tNlyWyE529qg6++56yd0jaX6dlYmzMJnrXHS6i2lCppu0S07a0sRlywlkjcyx6fq4CIiACPRbAgUXR+bNm2cTJkxwcUM23XRT50Lz5Zdf2lFHHWUtLS0uPe+sWbPsuuuuc5lncIvJzFaDwHLcccfZ/PnzF2WrwUWH8thjj7kMN2uttZb7nhdHpk2bZqNGjeq3HVfON05U/dnzU3b1yfXOb7ccy8y5KTvzmib7ekHKNl+zys4fq0CbhR4H9MVtz7YZrjbfNi3gxAAtAAAgAElEQVRWEDCNJ6MNqYoLWfb58wIjK8Wt/9Vgyw/s26Yn2/3SMoSYxXFpsmRuWiIuTZbMTYtSby8pwCy6fg+fiUOkwfXo7hfbrbU9ZcsvVWmjtx5gA2t7ZuVFmkUuT6Tf9pmdlnCDWujOtPAzCC43PdPqYkywsTth55qF380eWLhrMOLoRJpCjkvqJo7CR8ccYh1zvrFVzrnAGrbertC35Op3LiMII6mU1W8+0gkj2dKrRnGzPhvbjhsMsP8+tHCxIv779hb797vtNm7nGjt6+94DTfu2N7/9hn36XyebpTptxVPOskGjjwqF5bzJLYboXDPA7IAtqu2o71bboIYKJ0DP+jZln777qQ353RhrrxxgP97hDmuuarBVl6+0w7epdi63fK+Q5a4X2uzqf7W5+CKIq+ccXmsEky90SbW2LhRKcMtZ6J7z7dyst4U4gkjSxS1n6bQVpIoIiIAIlCqBgosjgMVa5MYbb7SvvvrK1lhjDediU1dXt0g0GTFihLMemTJlirW2ttrw4cNt9OjRVl9f7wSUO++803CdQUjZc889jWw0memAqYfP9MWtplQ7u1TaRRpVMnCcsVeNHTyy74u3Umk/PuFku/hibsrWGVzphBFiIqgUD4GXpncY2ZUItrflsCq3qC908RlSfnFgre1ZAunC0y5IPvX24oC+WWPOLBJrAoGFuwg8Zs+/32HXP5k+pV57cKUdvUO11VQtdG3ygYYDGaS8FU9YkaaxJWVXPd5qZG0au31N3nGpEGm6xpxZKJ50ydS05Ge6T72dkbkpcJ2usW8CgYOdm1V+I514HsT1qFl9TVv98klWMaCwu9skhRGIHfZ/jU7s/tuxdaGzIeXXA+lvkUWJuYL4aDee0bfArL6+b26+zmZfebGzrFn1/IvzSi2LsEz9b33W6eJo/emIdPDqzDLr//5kc6fcabV7HWRP7PATm/xim335bVqUXnHpCjt2x8II0mQbuvD+VheDjrLV2un4Ir2JrGH6LPR3ibPlLEu6CiaptrYlL11V5bLjBK1MiGtS6Oc1NANdQAREQAQWEigKcSRbbzQ2NtrEiROd6wuCiYoIeAKcJnGqtN16VfaHw8rLYuLxt9vtj/e0OAsAgvyS6YLgvyoi0BsBTjIveqDVnaoS0FhlMYGLH2y1O55PbwS+t+kA+9n+fefjRZpFLk+k3+4ipqQtbboGAV4YOHihaDP5pTa795V223BolZ2ye006hXePmZ/SYtDiOtNxcIqhLM7Y1H3mpiUFmQqrTHVazdljrWLGR2ZHnmGV+x+1KGhwZcWSmZuyBh8OWOqEmRXn3nOHzfpbOvMJrj6r/umi2CxGqIO+P//elkRTfPc0VrxQc96YOhc8NJcy85yzbf5jD7kN9OqXTrQBg4f0+esEQT7r2mbDfRaLSCxosr3fSN/74REHWKqjw9a8+marXjUdaJ9sMDc93ebSblOwJDlp12rDGifuQgaqKx9rdZaDlEEDK+zEXWpsn83irzuutuEuhStOOvDrQrccYplkKZUDl1pCMCEgrIoIiIAI9DcCRSuOfPTRR87SY//99zeftaa/wdX9xkOA9JeHXNhoddVmU386MJ5KiuyqLBovebDVHng9vfDaZaP0Bg4/ZhUR6AsBH6+HU9Wbz8ztRLgv1++PnyG1Mqe8H32VPuUlDTbpsJMuTa0pO+riJueOdeExdbbJ6rltSLlfxJFMAabLv7u4KHm3qFTX7yyR6WnJzE091tFpFkajqf/wdVvzktMsVV1rH/xkkrUt1/eNdWaf+WxMXqypysi6tETmp4UpuGtuuciq7r8xfbnvbG+V/3WOVdak3Z2qAi5TXV2c0kJQtjr6MpaO+UeTff5Np/3P6LqiiJvhM6ARH+P3OR5AYG3w6VnjrWXae1YzbB1b/aKrrKK2b4cYZ01stjc/7XDWdn8+svvvfHX5RTbn1km21M6725Czz1kCMRntLnu41cj+Q+F5OvN7Nc7SMo5y+3Ntdu2/2xbFnDp822o7Zvtqa+jFJS+Oe4n7mvRvNiuTbOpsRW1tOkMOMUyIZ7LQRSfue9T1RUAERCAMgaIVR8I0St8tfQKnXNVk077odC4lnDCVcsFS5pKHWg1RiHL6njV2yFZSRUq5z+Nqmz8RnnhqvTtVLcdCwMsn3m138Qyeez99woz5PpvAuDZPfeF8yzNtdtkjrc6lAteK/lq8q9PiuDQZAswSFjFdBZjUpb83e+I+S62/mbX88h8LLWiyxLUJpOfuCAQN9m5VufKraG+1obeeZ8u8/KD76tc7H2Vf7vf9XC+zxOeDIk1akFmcOhvrF9wwSPM6eJlK+9n+iDALf7/QjWlJC5nF7k6LAw1bRpybJdNz59IQhBoEG8pNZzTYSsvkZofT/tUs++TUYwwLj4Ytt7ZV/vi3Xqv/f7c1G6LGBkMr7a9H17vDj2yl/euv7MMx+7tfrXHFJKtZa51ur41occ2/2wzXNcremw6wk3atcVYdYcuMOSm779U2e+C1diPwKgUXGtx9VyvDudVblmBl4txzvv3WUq1ZMnxVVjqronTg12WtZq3iy04Vdmzo+yIgAv2bgMSR/t1/ZXv3/mRrzLbVLthlKRaCzv3v1BZ7YXp6A7f+kEr78X61tu7K5bmpLcU+TrpN597dYg+/2W4/2LvWDtgieQuJpNvr62Nz9NonnfbIW+1OGGlZ6EpPsNwjt6u2g7eqdhljCllwlRt7cTruxB+PqHMbrXIsnfPn2cenHGPtX8605cYcYyuceHpeGHzA4MVxaTIyMwVizrRP/4+1XPBrS81Ip6+tOOHn1rHrQRmBh3uJa+Pj0Sy8rrew6e3mJz7RZrPnddo+m1XbhqvEN7d7kWax2JIOHJzp4uT/79KH22zaFx3ODe+gLasDLk5YyCx2meoi0ATi0nR+PM1m/+xUSzUusPqttrOh51zgrpGtXP5IqxOICFiKMNhTDK0vLzjPvr33bltqlz1syK//0Btel80Nq447X0g/9ARq3Xfzahe4FVE0l4KF12Nvd9g/X2u31z9Jv5cpQwdV2Bl71dq265bnM9sdQzLjeLccL5iQQWdRqaiwZfY9KJcu0GdFQAREIHYCEkdiR6wK4iDw6kcd9qNJze6k9/ITS8uvlROpm55utSkvp11oOEE7cdfyDD4bx9gp52v62AY7bzTA/t/BfY+r0Z+YITK8N6PD3p3RaW9+1unSaHISHixsQtkg7bZxldXX5LZBipPF3S+2uZTQCKH/OKG05rVcuLW897Z9cvo495Vl9trPBv/0N7l8vc+f5bT76+uutLl33ZqeazcaYSud9TOrXXf9Pl+jtw8GRZp0jJjFIs3zH3S4+FmkzL3wmPqFLk6L03Mvmbp7sTtUl8DDS7hMLZkdqrf7zPw9z8+9r7S55+PU3fM7gKj79F1b49LTrbK12eZv9F37dNyflxBk3vq00+56sc1qqyvs9D1qbIWlMzM1Lf531ftvWNXvT3a3WnXh7Va58tCFok1FRjDihW5Oi8SaCpsxp9OueqzVBZz1BbehbdYd4OKXkbY7s+CK+M7n6TkEdx+YBMtuwwe44Na5xmXJtS9K6fOp9vaFliVzrXPet1a3yeal1Dy1RQREoAQISBwpgU4s1ybs/7+NxknOLWc1ZF3Y9DcuxD+4/fk2l9aTwkn2qJHVhnXMskWQ7aS/8dT9Lklg5pyUjb2k0Y2nO35QGnFHcJPhFBfB9JWPOlyWi2xl1eUqbZt1q1xMkTWLOAX4ERc1OjP9cw6vK+uT6MbnnrLPf/2j9Fy4wcY29Hd/tgErrBjJY51qabE5d9xk39x4jXU2NbnrLn/cybbMPgdGcv2+XuTMa5vceE0i1s3i1Ns+FXeWwMFdYs6kjBggxMEh88t261a57FBZAwsHrHC6fiZl1R+8YUMu/YETSBrX2cI+Pe5c66xbyiEiuwwHAYhAWKeQJaq7UtHWYsP+epzVzP7Uvt5xjH15wJl9xdzlc8yBiFJYxQTLCktV2morVNgydRUuVsmnX6dcSu/MsvZgBJUq23qdShtYszhtd9oyZ0mRpotbVJbAwnk1Ql8SAREQARGIjYDEkdjQ6sJxEzj71mZ7+j8dLvMGpr/9tUx9pd3IJPLBwtR/EkX6a0/2j/s+4u+NhssWFleFjLERhtbs+Sl79M12+/d7HfZGwLzdXxMhZL2hlc4CgxgG6w+ttIYishDpqe1ku8CdrhSt4nLt85b/vGMzzv6JEWeicqmlbYVxp9qyBxzsUsXmU3DZmXPXLTb37tusY843Vtkw0LnuDDr0SCN4ZJIFd8mf39jshH0E/mIsEx5vtUlPttlaK1XaVSflb8nU8sF/bMbZP7b2WV9a9Wpr2OBz/2bzBq5sZ17TZF/NT9noravtyO9WL3JjCmZh6uxMx6zpuOBXlnruMbPlVrT28260jtqBi1J5+88sjnOTIeIEMzstFHLmNKbs/S86XWacT7/udKm0Mwvpd3G9GTKoMv3nshVWVx2dpRlXwo2pa1ya3mLOdBVkMgMLLwoc3G3q7UDg4MBninH86Z5EQAREoBAEJI4UgrrqjISAN0HHtPXXByW7sA3bABZk+C3j5sDJHIUAmQdtMcClEiUWgooIxEHgz1Na3Ng7bY8atynpL6WxNWUPv9HhYqYE/f3ZXCJ+bLRKlW20SqVtuGr/EUK6Y3/0JY2Ge12xZC8p5Bjp+OZrm/G7n1vzm6+72yAA54onnWENW2/X59tqfuNVm/fw/fbtA1Mt1drqvrfsqMNs+aPHW9Wyg/p8nSg/eOqEJueucdb3apzVRDEWLJiwZKKQNn6LtfKPqUFw1pm/+6U1vf6yY/7PjU6yW+v3dtfk2t0VBJXZV15s8x75p/sIwV0J8hq2ZLosEeCd/iDmz5orVtjaK1W69/Bit6huAgsHrGY6Ai5TXdyefBwaHzh4oRsUnymGkinSZM3KtITYEhBpssSuWSJzU+D7izM9ITYVAwHdgwiIgAgsJiBxRKOh3xL4Yi7pLxvdAubuHxXnyVsQLidVD73e7jZ3781cbPq/04YDnKk/6QtVRCBuAow/ArMSPBDXjWIvPDe3Pdtmd7/UvijrBIIIoihC4rCV8rMiKOZ2P/xGu507WdYjXebP22+0r6+fYFh/UCrr661+sy1dzILadTewmrWG2YDl0243WCq0Tv/AWt59y+Y99qAhsLjvNDS4AJCDRo+NzEUnn3H0r3fa7Xd3tDhLhEmnF/e7i/vkfntLr9tXDrP+fr7NvTsd42XWUmvYuj88y1baaYclvt72xQz7dvLt9s0t16f7buBSNuRXv89JFOvrPRXqc2gjQWuXtKCyOOYMv+vqxsS/A5mblki9Hfh+RmDgrm5Vi+PecH3SgBeiVFSY7bd5/7X6LQQz1SkCIhA/AYkj8TNWDTESGH9Fk304q9MuPKbONlm9OMUFTrnvebnd2PD4sspylW5jt89mA0oiXkqMXaxLR0yAk1FS+nJiN/WnAyO+enSXw1Lk6sfb7I7nF6aWMTMCKB40stpGloGQePxlTfbJ7E5ZjwSGFNYHX19zmc175AHrbFzQ58E2cJvtbeCOu9pSO+3uRJVCl+MubXKuHL88sNb2GFHcm0Mf/Bxml55Qb+sNCSdGIrRced07Nur9K23T2c+khY+llrbaYeta9Rprup160ysvWNvnny3qJoLyrnDSGVY1aLlCd11J1p8p0nQRYJZIvY0A00vmJmcZ01WAWcLlyYkyKdt9eHGP/5LscDVKBESgRwISRzRA+jWBYk7p++R7HTbpydYuEe6xECE+yvDVilPI6deDQTffZwJeVCRtZjGORQImEnfjq3npI01EEYJCht2Y9RlQEXzwwTfa7Y+TW1yb2ZSqdCWAdUjTqy9b6/Rp1vbpx9b60XQj+wylZu11reE7W1n95lu6P5OOJ9JTX93+XJtd8lCrs3i6MkQcjyTHg3cBCpvlavqsTjvjmiZrbjOXAeeAgW/Z1zdcbU2vvWwEyc0s9ZuPtBXGn2Z1Gw5PsrmqSwREQAREoIwJSBwp484vhaaTXo+I+mEDxkXJ4o1PO+yif7YaPswU0jQeunW1sxJRLJEoSeta+RL4+wOtducLbXb8TjV2zA7F5fT913tbjCDFFIKp/mCfWhdYtRwLmYXIrnHumDrbZh0Jqv19DMycm7ITLms0MiydP7bONl+zf/Tps+932K9ubnb4rzyx3ob1kFWmuz6a15yy0yY0uVg6O24wwP770K5xwlo/mGbN0961zgULrH7jES5DkYoIiIAIiIAIJE1A4kjSxFVf5AQOvqDRBTXFdxsf7kIVTsP+9s90sEsKcRGO2K7aDtmquDafheKjeouHwBPvtttvb2+xzdaosr8eXTxxR/4ypcXuf63dGmor7Pgdq52oWM6FgM3n39viRKJLxsl6pL+PhZ/c0Gwvf9hhu248wM4e1b+CiH//6iZnBbnV2lX2xyNynzN+emOzvTS9w6XRvvj4OqvvJ9mj+vuY0/2LgAiIgAjkRkDiSG689OkiJHDe5BZ76I12O2OvGjt4ZGE2U6RG/eXNzYbZMKn12NSN26nGauROW4QjRrc0ryllB1/Y6FJITvnJwKIYpxc/2Orii5By96Lj6pw1WLkXfPvJXPPltyn7w2F1tt16/cPSoNz7LVv7GduMccb3tafV2/IDCyfk59M/uLr94qa09ch5Y+ps6xwsmXCRI0X10nUVzkVsyKD+1fZ8eOk7IiACIiAC/ZOAxJH+2W+66wCBx99ut/+5syWyaPq5wiVrzpnXNtns+Sm34D3viDpbd2Vt7HLlqM8nS8CfBP/pyLqCBzj1zzBi4vlj623jVfX8+NGAJQ0WNYo9kuzzEWVtBA0nzg/lJ/vVOhfL/lh+fUuzPTOtw7mKXntag9X2oRnXPdFm1/wrnT75ouP0bPfHftc9i4AIiEA5EZA4Uk69XaJtbWpN2f7/2+had9ePGtzpVFKFNKNnXttsn3/TaWSg+ctRdQV17Umq3aqn/xO4/JFWu/mZNhuzbbWdvFtNwRqESxzZO/jzh/vUurTWKl0JHHtpk332tTLX9MdxQXyRk69MZ6chbftvD+lf7jRB5rPmpWzcZU3GO5fA4j8/oOe2XPVYq93wVDrb1G8OrrVdNtKz3R/HsO5ZBERABMqJgMSRcurtEm6rP9FiscaiLaniT9+JdfK34+qVljcp8KonNIEXpnfYz29sdlZOl40vXDyLc+5usUfebC+Y5VdokAlc4OE32+3cu1v6VYaTBLD0iyouvL/F7nmp3VlbkJ2mvwflJiX9uZPTmWVO26PGRmeJC4Qb2PlTW4w5hvLjfWtt382Tey/3i4GhmxQBERABEShKAhJHirJbdFO5EvCm59uvX2X/Mzr3YHG51sfn/3RPiz3wenrRe+Gx9bIYyQeivlMwApxo7/vnBa7+O37QYMs2JGdx5RtNcEqCVBKHYcIp9e5ZUslO4MQrm2z6l5320/1rbe9NtdHsD+Pkqf902G9uTcfp+L9j6mzE6qURM+aC+1psysvpwOOn7FZjB21ZbbXV5mLj3Pdqm7NIa2kzW6a+wn55YG1O8Un6Q7/qHkVABERABEqXgMSR0u3bsmoZaQJH/bXRBZa884cDrS7muKykQSUdKj7XF4+rdye6KiLQ3wj89IZme+nDDreB2WNE8htuTPQ/nt1pZ30vvcFS6Z7Ai9M77Gc3NjvrtOu/31AUQXTVX90T+GpeysUZmd+ccumySZtdSsVba/o2kd4X8c6XHTaocm5ygwogupYSZ7VFBERABEQgWQISR5LlrdpiJOA3evh049sdV3n14w770fXp00DSMZKWUUUE+iMB4gEQF2D3EQPsVwcmGwvBZ+9YY8VKu/rkwrn19Kd+86lg2Wiz4VYpXgI/vL7ZXvu4wzZapdL+fnxpjm/c4W5/vs3e+TwtinAoQXpwXFt30XuxeAen7kwEREAERKBbAhJHNDhKhsDdL7bZ3/7Z6oK+EfwtjjK3MX0a+M2ClI0aWW1n7lVap4FxMNM1i5fAezM77bQJTc6lBteapArP0TH/aLIFLSn769g622zN0nA3iJsfqcJPvKLJWaxNPK3BVpQbUtzI87q+Fx3rayrsqpPqbeVlS9tdDOuYz75J2QZDZUGZ14DRl0RABERABIqGgMSRoukK3UhYAggWh/+t0aqrzG77QYOLYxB1+emNzfbS9A7nRnPpCfU2QHu6qBHregkSSJk5dzQ2N/84od7WH5LM5sbHLEgyRlCCWGOt6qIHWu2uF9pst+ED7NcHxSMCx9qAEr/4tC86jUDdHZ1mvzu01nbYQJaFJd7lap4IiIAIiEAJEZA4UkKdqaaY/eKmZnv+gw6XYjDqrDXeDYC4JlecWG+rLZ/MRlL9KgJxEvjdHS32r3fabfwuNXbUd+N31fhkdqeNu7zJqirMxc5YaZnoRcw4eRX62sRXOuaSJuPPC46us03XkEJb6D7x9ROE9ITLG23m3L6lui2W+9Z9iIAIiIAIiIAIpAlIHNFIKCkCPs3glsOq7M9HRpe15sNZnc6dhqK0hCU1ZMq+Mfe+0m7n39viMmmQUSPu8j93ttjjb7fboVtX2/f3kFtaPrzJkkW2rCGDKuzqk+MLztrYmnIuhHMbzQbWmg0ZVOlcelSyE/BCI6ndrzq5IfbA4OoHERABERABERCBaAlIHImWp65WYAKkJz34rwuMP2//rwYbNDD8qXRru9lpVzcZAgkR+H93aPwbyAJjVPVlRGDWvJQdcVGja/FdP2qwpevCPzPd4Xv/y047+coml2nlxjMalMkixDjzLn5k+SHbT1SFLCsPvdFuD77R7ua8zLLhKpX2vU0H2N6bVitjTgDOLc+02WWPtDomBGBdZ7AsC6Mak7qOCIiACIiACCRFQOJIUqRVT2IEzpvc4hb3J+9WY2O2De8mcPGDrYZLDSk0rzq5PtbNY2KQVJEIBAhgFcVGOO6Uvj7952HbVNupu0e3oS/HzkTUOuGyJsO6I4rYFsTKIJAoVj2ZhYxCNVVmfMaXdVeutHPH1Ll5sdzLqx912I8mpTOYxf0MlTtrtV8EREAEREAE4iQgcSROurp2QQi88lGH/XhSsw0dVOFiGoQpxC8hjglFWTXCkNR3i5nApQ+32q3Ptrn0m78ZFU+Qz7c/77QzrklnWrlBViORDAfvXkMK1cvH19uqecRBYo67+Zk2e/nDjkX3tMVaVbbdelUungkiSLA8+V6HXf14q5E5Z1BDhZ1zeJ1hTVKuBZHqpCvSMWCituIpV6ZqtwiIgAiIgAgUioDEkUKRV72xEjj+siYj8OOfjqyzkcPyC1g4e37KTrqyyUg7euR21XbirjrpjrXTdPGCESADE24aA2srbPKPwwmK3TWCk3VO2I/YrtpO0rMUWV/7OBdYdxAzZpn6vlly4DZz6zNthqsTBXcqAvLus9kAW7qXazS3mf1lSos99na7GzPUO6xM3UjITPPujE7beNVKu+i4+sj6VRcSAREQAREQARFInoDEkeSZq8YECNz+XJtd8lCrhUkV+l/XNdsbn3TYBkMr7ZJxWvQm0G2qooAE9v3LAiPbxvlj62zzNfMTFLu7fW/NVVttdvMZDb1uvguIod9VTXylH16X3qCvsUKl/eLAWjdnZSv0790vttkdL7TZrG9J5Gy2bENaFDlgi+qcg61e/kirszpZfmCFXXR8vRGItJyKT0mNBc3lJ9bLxaicOl9tFQEREAERKEkCEkdKslvVKEycD/9boxFM9dpTc0+7e8WjrXbT023uVBRzdbJCqIhAKRPw8UAO2araTt8zWiupsyY225ufdtjY7avthJ2jvXYp90lf27agJWW/ua3FWeZQtlq7ykauXWWDl6mwZRdagbz8UYfd/ny7NbakRZEVl66ww7dJiyIEEc23eMsVXHouOrbOiS3lULxLE21VSuVy6HG1UQREQAREoBwISBwph14u0zb+/YFWu/OFNtt9xAD71YF9j6NAQELSjVIIOLjNOtGeopdpd6jZRU5g8ktt9n/3t7rT71vOis615oXpHfbzG5sNq5Gbzmjos9tHkeMqyttjwz7pyTb79Osls8z4G8b943ubVtv+3wmhiGS0/sxrm+ytzzrtO2tV2f8eVfrZvAhMe8pV6dTup+1RY6O3Dh/4uygHlG5KBERABERABMqMgMSRMuvwcmouMUOwHqFcc0q9rb5C70EDWeCz0KfolLucRovaipvFEX9PPy8XH18fWZBNH5PhmB2q7fidZDWSxEh76cMOe29GpwuaSr8OrDXbZPUq23XjAbbSMtFbdny9IGUnXpGOzzR+lxrnplOqZV5Tyk6Z0GRfzE3FGsC4VPmpXSIgAiIgAiJQzAQkjhRz7+jeQhP4x0OtdttzbUb2hb/0cqLJRuKH1zcbi98wsUpC37QuIAIFInDilU02/ctOlwKbVNhhy7Pvd9ivbm62htoKu+mMeuemplKaBIKZvQhMioVKqRXcNH88KW0lQwDcS8fVO4soFREQAREQAREQgdIgIHGkNPpRreiGAP714y5vsq/mpdypNafX2QqZbQjAysknaSkvOLo+lB++OkQE+iOB659sc2laCaw56fTwrjVebOnp2euPnHTP2Qn4lNArL1thV55Ubw01pSWG/fb2Znvi3Q4XUBhhRLGo9CSIgAiIgAiIQGkRkDhSWv2p1mQh8PKHHfaTG5rdb7IFm7zlmTZjU0hQwxGrVdm5Y2p1wq2RVJYEPv+m0475R9qtLKxrzSNvtts5d7e4GCM3nF5v9SW2US7LAdKHRhOLg5gcO280wP7fwX2P9dSHSxf0I3/7Z6vL9FNXbXbhMfW23pDSs4wpKGBVLgIiIAIiIAJFQEDiSBF0gm4hfgKvfdzhsjnMb04ZaRe3XqfKZbJ57oOORdkbCFD4w31KZzEfP1XVUIoEfIyQUSOr7cy98netGXtJo82ck7Iz9qqxg0fK93MnjeEAACAASURBVKAUx0q2Ns2Yk7LxVzS6tNBnj6p1cU76eyFdMWmLKX86ss5GDlOQ7v7ep7p/ERABERABEchGQOKIxkXZEJg5N2W/vKnZPp7dNZPDmitW2o/3rbHhq2nBWzaDQQ3tlsCtz7YZ7hFL11XYHT9ssMo8PCPueL7NLn6w1aWLxT1ngA7Zy2rETX2l3f56b9pqiFTq/NlfSzB72S8PrLU9RvR/sae/9oXuWwREQAREQATiJiBxJG7Cun7REfjPzE5767MOq6uusPWHVNqwwdq5FV0n6YYKRoD4PGMuSmetOefwOtt23dxEQ6yzjr00nbnkVwfV2u7DtZksWGcWsOIfT2q2Vz7qsD1HDLBf5JBKvYC3vETVPg01vzh2x2o7bsf8LamKqV26FxEQAREQAREQgewEJI5oZIiACIiACHQh8Iubmo3sIzttOMB+e0hurmYXPdBqd73QZmsPrrQrTqwX2TIlgKXeCZc1Wku72Z+PrLMt+5krCtnLzrimyZrbzFmLYDWiIgIiIAIiIAIiUNoEJI6Udv+qdSIgAiKQMwGfgreq0uzmMxtsuYF9c4vAZW385U3WmTK7ZFy9bTBUVlk5wy+hLwTdq645pf8E5f3gy07D8uXbppR9Z60qJ+7k415WQl2ppoiACIiACIhAWRCQOFIW3axGioAIiEDfCaRwI/hHk5G9Zuz21XbCzr27E/AdTtrf+byzX7tS9J2SPtkbAcbEmdc02dufd9pBW1bbWd/rfRz1ds24f//WZ53285uaXaDuzdcke1md1cozLG7sur4IiIAIiIAIFAUBiSNF0Q26CREQAREoLgL+1H/p+gq79awGq+4l9Ij/fG212XWnNdgKS/XN2qS4Wq27iZrAZ1932glXNFl7h9nfj6+3jVYpXmuilz7ssLNvaXauQMTa+d3oOgUTjnpA6HoiIAIiIAIiUMQEJI4Ucefo1kRABESgUARIdX30JY02e37KTt6txsZs23063k+/7rSTrmxy6bFJh01abBUR8AR8KtxVl6u0iacVZxyaJ9/rsP93W7O75b02GWA/P0AxRjSCRUAEREAERKDcCEgcKbceV3tFQAREoI8E7n+t3f4ypcXqayps0vfrbdmGJa1BvlmQstOvabIv5qZs+/Wr7H9G1/Xx6vpYORE4bUKTvTez0476brWN36W43GsefqPdzp3c4rrjkK2q7fQ9i+v+ymmcqK0iIAIiIAIiUEgCEkcKSV91i4AIiEARE0ilzFmEkLlji2FVdt6Yrm4Gja0pO+vaZvf7dQZX2kXH1RtuNSoikEngw1lp6yIKWYzWWqk43GsmPdlmVz/easRHIVUvKXtVREAEREAEREAEypOAxJHy7He1WgREQAT6RIBN7ZkT0wEqEUjG7VRjG69aaY+91W5XPNpqpGxdfYVKu+jYOiM+iYoIdEcAEeL6J9tcFiOyGRW6YC2C1QiFYLEEjVURAREQAREQAREoXwISR8q379VyERABEegTgRend9jPbkzHY8gsI4dV2dmjaiWM9ImkPnT8ZU32yexOO3X3Gjtsm8KIEQh9Z9/aYq9+3GF11Wb/fWidbbV2LxGH1XUiIAIiIAIiIAIlT0DiSMl3sRooAiIgAuEJkOL0j5Nb7LNvOt3FiD9y6FbVLtWvigj0lQDj6Mxrm6xmgNk/xiXvXjNzTsp+dlOzkUWHjEp/OrLOhhWJi09fGepzIiACIiACIiAC8RCQOBIPV11VBERABERABEQgC4GLHmi1u15os9WWr3TxRxBKkijvzui0n9/YbPOaU04QQRhRyukkyKsOERABERABEegfBCSO9I9+0l2KgAiIgAiIQEkQaGkzO+3qJvvoq07bd/MB9uN940+b+/jb6Yw07R3mYuf8YXSdggeXxGhSI0RABERABEQgOgISR6JjqSuJgAiIgAiIgAj0gQDuWWSvQSj57SG1ttOG8ZiPkHHp8kdb7ZZn2txdkar3+3vUWIViB/ehl/QRERABERABESgvAhJHyqu/1VoREAEREAERKAoCj73dbr+/s8Uaaiqce82QQdEqFvOaUvbb29OBVwdUmf1kv1rbc0Q8IkxRANVNiIAIiIAIiIAIhCIgcSQUPn1ZBERABERABEQgXwL/O7XF7nu13aWD/vtxdbZUXTQCCYFf//v2Zps9P+Xiivzh8Dpbf0hlvrep74mACIiACIiACJQBAYkjZdDJaqIIiIAIiIAIFCOB1nazUyek449suEqlXXB0+ACtNz3dZhMeb7WOTrONV6203x9WZ4MaohFdipGh7kkEREAEREAERCAaAhJHouGoq4iACIiACIiACORBYNa3KTtzYpPx51ZrV9m5Y+qsMg8t4+sFKTvv7hZ76cMOdxfEFzl19xqrksFIHr2ir4iACIiACIhA+RGQOFJ+fa4Wi4AIiIAIiEBREZg5J2U/uK7JZs1L2YjVq+zXB9Xa4GX6rpDc+0q7Xfpwqy1oSdnA2gr7yX41sQV5LSpwuhkREAEREAEREIHICEgciQylLiQCIiACIiACIpAvAQSSsyY2uTghDbUV9rP9a2zHDboPoDqvOWWTX2y3u15oM6xGKJutmRZWiDOiIgIiIAIiIAIiIAK5ECgqceSll16ye+65x8aNG2drrLHGonakUil74okn7MEHH7TW1lYbPny4jR492urr662pqcluu+02e/PNN62mpsb23HNP22GHHdx3H330UXvggQdstdVWs2OOOcaWXXbZXNjosyIgAiIgAiIgAgkSQBj50z0t9uL0tGvMWitV2jbrVLk/lxtYYZ9/02kz5qTsk9mdzn2GmCWUYYMr7ajtqm234cpGk2B3qSoREAEREAERKCkCRSOOzJs3z6644gqbO3eujR8/vos48vnnn9sNN9xgY8aMsSFDhtitt95qgwYNsn333df+9a9/2bvvvuvEj2+//dauv/56O/jgg2355Ze3O+64ww477DB74YUXbMCAATZy5EibPHmy7bXXXu77KiIgAiIgAiIgAsVH4I7n2+yKR1sXiR/d3eF31qqyMdtWu1glKiIgAiIgAiIgAiIQhkBRiCNYhtx3333W3NxsH374obMKCVqOPP/88/bOO+/Y0UcfbRUVFc5KBEuSY4891m6++WbbfPPN3Q/lpptuspVXXtm22GKLJcQRD8pbloQBp++KgAiIgAiIgAjER4D4Ia993Glvf95hn3+TsvnNKVtx6QobOqjSBi9bYeutXOksSlREQAREQAREQAREIAoCRSGOfPzxx04cOeCAA5y4kSmOPPTQQ/bFF1/Y2LFjXZv5PP936KGH2qRJk2zHHXe0TTbZxP2O/6fsvvvuXdxq9t57b8NtB6uS6urqKNjpGiIgAiIgAiIgAiIgAiIgAiIgAiIgAiVAoODiSFtbmxM4tt12Wxs6dKhdddVVkYgje+yxx6Lu6ejocLFMttxyS1t99dVLoNvUBBEQAREQAREQAREQAREQAREQAREQgagIFFwcee655+z999+3ww8/3ObPnx+LOPLKK6/YN998Y8stt5yLV7L00ku7GCWrrrpqVo7EOJkxY0ZUjHUdERABERABERABERABERCBhQQ4EF1llVXEQwREQASKikBBxREyz0yYMME++OCDJaAgXnhXmXxijuy6667umnPmzLGpU6faPvvs4/7EvQYXHVxzCOiqIgIiIAIiIAIiIAIiIAIiIAIiIAIiUN4ECiqOZKInU413q8H9pbGx0aXnnTVrll133XUu8wz/n5mthgCtxx13nLM88dlqhg0b5i7/2GOPuQw3a621lvueF0emTZtmo0aNKu/eV+tFQAREQAREQAREQAREQAREQAREQASsaMWRwYMHO6sSgq2OGDHCsB6ZMmWKYW0yfPhwF5ekvr7eWlpa7M477zRcZxBS9txzTyMbDVltMguf6YtbjcaFCIiACIiACIiACIiACIiACIiACIhA+RAoKnEkiB2rkYkTJzrXl2Ba3/LpGrVUBERABERABERABERABERABERABEQgCQJFK4589NFHzhpk//33t6qqqiRYqA4REAEREAEREAEREAEREAEREAEREIEyJFC04kgZ9oWaLA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gQQIdHR0WEVFhVVWVsZaW1L1dHZ2WiqVsqqqqljbk1Q9tAV2AwYMiLU9SdVDI9rb213/MO7iLEmNuaTqSWrMJVVPkmMuznGma4uACIiACIhAqRKQOBJBzzY1NVlNTU3sm5Ok6mlubnZtqa6ujoBO95dIqh7ugLoodXV1sbWJDUNra6vV19fHVgcXZoG9YMECW2qppWKth4snNeaSqufbb7+16667zrbYYgvbbrvtYuOXVD2MuX/+85/2xRdf2NFHHx3bM5tUPYztZ5991p577jkbP368DRw4MJY+Sqoebn7mzJluzI0aNcrWW2+9WNrDRZMac0nVk9SYS6qeJMdcW1ubE+TifhchKjF3U0+cYjPsqKe2tjbWdVZS9SS1JkmynqTGXGwTqC4sAiIgAgsJSBwJORTmzZtnEyZMsD322MOGDx8e8mrdfz2penjBTZw40dZdd13beeedY2tPkvXceeed9sYbb7jT6O9973u24447xnKC+8QTT9jbb79txx13nBPL4irvvPOO3XfffXbCCSfYsssuG1c1ltSYS6oeNnU33nijLbPMMtbS0mJjx46NRUxIqh6/qfv888+dKMfme5VVVol8PCRVj988vvTSS26jtdNOO9nGG28ceXuSqscLI7fccouttNJKbk445JBDYpl7khpzSdWT1JhLqp6kxhxixSOPPGKPPfaY8fett97aDjjggFgEhenTp9ukSZPcwQPjm/feoEGDIn9eZ82a5dYkc+fOdYcbxx57rK222mr9th7WPkmsSZKqJ8kxF3mn64IiIAIikIWAxJGQw4INMSeDhx56qFv0xmU+nVQ9bLypi4UOliNxmU8nVc9DDz3kTpz2228/mzFjhrFROeaYY2zFFVcM2fNdvz5//ny79tpr7eCDD3Yb1LjMtFnwcAq97bbbuo1jnGbaSY25JOrxm7rNNtvMNt98c8cQQXPYsGGRjoOk6vGbum+++cZGjx5t//73v51Asu+++0banqTq8ZvHV1991Y488kj76KOP7JVXXrGjjjoq0o1dUvUEhZG99trLhgwZ4jaSRxxxhK2wwgqR9lFSYy6pepIac0nVk+SY45l57bXX3DOEdSHzHHPCOuusE+mYY9656aab3PsOYWTy5MluvbD//vtHWg/CC23goAarK94VH3zwgbOSi9KNMKl6gJPUmiSpepIac5EOLF1MBERABHogIHEk5PDgBUThhOaGG25wL+6Ghga3YcGSJCof86Tqef31193iivu//fbbjc0Kvv8s8LG4iMp0Nol6ECi8C8Umm2ziTriwHMAqZs0113SnT1G1h1MtNj9s5t599123WEQoQ8A47LDD3JiIotAGxhkbe/7OAhVhZvXVV3d1R7nxSmrMxV0PfOgbhJFtttnGPZP/+te/nBtClIv5pOphUwezr776yj2nmJpjPTJlyhS3aYhqrCVVD88FbjQvv/yy29Rh2UPfMM5pX5RCZlL1fPnll+7ZZN7ccMMNnYjJfMq8s9VWW0UxFbhrJDXmkqonqTGXVD1Jjm3quvfee52FEu8HCu87xIu11lrLCcFRCQqscx5++GF30IA1B+/zF154wa2DqCsqd7jZs2e7NlAPVpIff/yx3X///a4enqXlllsukmcpqXqSWpMkVU+SYy6SjtZFREAERKAPBCSO9AFSTx95/vnn3SknAgIb0+23394wN7355pvt8MMPdxvxKEpS9bz//vtu47j22msbp0OY5LIJw6yV0xsWJVGUpOrBxBhXFyx7pk2bZk8++aStscYa9tlnnzlBgc1XFAvGxsZGu/76623kyJH24osvOkEEP+w77rjDnehHddLFop6NPhsuNpNs7jmVZqGKNU6UcRqSGnNx1wMzNqtw8mIl1l70Df3CZjyKklQ93CvtYbOAMELJtCiKoj1J1jNnzhw3hwbj6CAmsLHDvSaqklQ9uG0hmA4ePHjRrWday0XRpqTGXFL1JDnmknqGkhpzsEOkQDzg/YOgNXXqVHcIwLuc5wuL0CjikNAm3IlZD7DGYS5FlKEO3q3Mq4gXYQsHAFhk0gbqIr4SdSOKINCwPsESMGxJqh7uM6k1SVL1JDXmwvaxvi8CIiACfSUgcaSvpBZ+jkVicDNNvITLL7/cbU5OO+20RTEgnnnmGfvwww+dGXU+Jal6OGFgw+g3jT4WyCeffOJiWiAkUN577z0nmuDvm088jSTrYdGLIMGCihNbBBEEC5hy/2xYMDlG8MHdxrcxl37KbA/fxeSXk7vddttt0cmdN21GxMjHT5r75ydo4cImC4sYLJOwFqHQNtrDAjKf2DfZ6im1sR3sX3hhmcDCGquiMCXbWPDXS6oe6mOM85wy54SxWOupPVHWk23MBfsBkRkLGX86nW8fJVWPfw67E1tx7+O53XvvvfOac4LtL4Yxp7Hd/YhMasxl1sO/sfbkXY1gT4yb9ddf370fEBmwWsp3vstckxAE+p577nEiIC4vCBXMO6x9OPwgplM+JbMerMh4r3766adOLPUHDcx1jz/+eN7zQ+YzlFQ9tC+JNUlc9SQ55vIZP/qOCIiACIQlIHEkB4Isbm+77Tbbc8893Sm0L1iOsOhlA+xPMfDDZBObjziSVD3c/wMPPOBOzr27Af/39ddf21VXXWXf+c53bPfdd3cLHtrISQQLnnzEkSTq4bSW/uH+ESW4T+535ZVXdgs44o2MGTPGtZeTIiwwCNCaj2hB0EgWh5jN+80QixHq55TOn9CFrQdzXxaGBx100CILBxYnWIpgOYKlyPLLL+8EFL/Zz0ccyVYPY6HUxnbwcUdMeOutt0LHtcg2tuOoJ9uYC9bjTcNxTQnjXpVUPd2NOd8m5kE2dDyjYWLDJFVPd/N2sI94lilhY8MkNeaSqiepMZdUPUmNue7q8S6kPDvEwAr7fuhpbCNg8q71Fl5xrH14ZrBQwGXVx3eLY00SRz3djbkk1iS0J+p6khpzOSzN9VEREAERiJSAxJEccLKZwnx06aWXtuOPP76LQEI2FDbGnKCwGOGFiMtGPqalSdXDSw6rF06YsKAICiSc0iD4sPHeaKONXHt22WWXvExYk6rn6aefdrEXOC1jMcjpGWlBvUCC2wtm+7gHceKE6ENAuVzdalgoIh5R1w477OA2b/4a/A6XKn5HqlgscPDJZkGXaz0MTTZTnDIxpjhB9y4gCDGc2rEQpR5MqBGFOFXLx2y6u3q4h1Ib2/6RxzybzTcm6PlmeelpbEdZT09jztfDmMc/H7EvX1eUpOrpaWwHp2Q2XvST3xDlMF0v+mhPY9t/KIp6epq3fT3ETLj77rudeJqvO1dSYy6pepIac0nVUyxj+6677jL6EEslRGDEBN4P+aSz72ls/+c//3HrIixHKLi+sPbBbTXX0lM9HEYwX/P+Hjp0qNG+XXfdNS9LmJ7GdpT19DTmsNJNYk0SZT29je0ox1yuY0efFwEREIGoCEgc6SNJXjBYGrDpwNeV4GOZAgnWCgQzRalnw5pPmtWk6qHZiAdsqrE08Nk7ggIJlhgsqvAhxhwXC4x8SlL1sMHBVBZrDgqbRbJ4IJCwGWFRyMubeBNkeyE+TD6CBUyw2qCea665xvELCiTcA5sgRAWC0xGUNZ/Ar5j5EtQRqxFSMxL7JSiQ0D5ciFhQ4ipEwFEyBuRaequH65Xa2Pbjg43zpptumtdCvi/PUFT19DbmfJ8TX4cxkW8a7qTq6cuYo02IjAiz++yzT17PalL19GXepj18DlET17t80572Np9GNeaSqiepMZdUPUmNud7q4f3N/Ia1Be8o3lc+RlEu74jexjbvId6HvH85TEEkyWet0Fs93DNCDG3ivc2ckG8Wnt7GdlT19Dbm6MMk1iRR1ZPUmMtlfOqzIiACIhA1AYkjfSTKST0LADagBB3DrSGbQNLHy3X7saTq4QZYNLFAZyHj3SeIch8USMK2J+56WJghVhE3hFS9nGAhIHi3Au+Cgg+0F0jCtgmrGjLRIHx4F6RMgSRsHXyfU6c333zTttxySyf6YJmUKZD0p3qKcWxn+rfnyrOvz1DYevo65nqLF9Jb+5Kqp69ju7fYDb21J6l6chnbYcdCUmMuqXqSGnNJ1ZPUmOtrPb09I739Ppex3du1evp9UvXEvSYJtrGvYy4MN76bVD1JjbmwPPR9ERABEQhDQOJInvT8pjsOgSR4S0nVQ51xCiTBNkVZDwsqYolg2cIpUmYsDi8yYOHByVm+J009DZM4BZJgvT6mSRwCSSHq0djOc/IJxAWKQ5QL3pXGdn59pLGdHze+ldSYS6oezdv5jYVSfIaSGnNJ1ZPU2M5vBOlbIiACIpAfAYkj+XFz30rq5Z1UPf1VIPGmqz5LBwIJsThweyK6vTfXxdUgTGBHCSQhHpZuvqqxnT/TpBbASdWT1EI7qXo0tjW2PYGkxlxS9SQ1tqOop6+WWlEe2hTDWqHU5u38ZxN9UwREQARyIyBxJAdevGTxuVxuueUWfcv72+Jigb9tLoVYHgTbPPDAA5cIkkbGEwL2+ZgYYerp6Z4y6+GzmGiSxpVArFEVuOHvHPR5jqoexA9ic5BZh8CauBbgU0ycDvqFeBm4DuUTfLW79uPPzU8wqCKLEdI3k+UnTCrVYJ3Zxhz/99xzz7nguPkEX83WpqTqoW6N7fyeqmzPUBxjLuqxTdauadOmLRE3JFs9Gtt9GxulMG8HW9pfx3Yu7weN7fzGdpi1D+nAielBBq9ghkHuJMo1CX1LZieC0I4YMaJLQzW2+9bv+pQIiIAIFAsBiSN97AlefnfeeacTKwg4RtyRsIWXJvEyyHBDKjwfTBOrB0QTXui5Ci653FNS9RCclAUKgUXzyd6TKRa0trYuIQoQlJQo8wRp88IEGwj4ImDgTpNPUNRsPPG7JSvI2muv7QL0RnXdzLriGHPdCSNRj+3uxmFSYy6peqIc2z09u0nVE8fY5rkkOwRCJeIoc2gc9ZTa2CawN88lcwxCOkGkeUdobOfyllv82aTGXFL1JPV+gGBSYy7qehBWHn30UXv++eddzDEvkEQ9n1IPwbCJdTZw4ECXFY8SdT3djfw4xhzB7MlkuOqqq1pDQ4Nb78RRT35Ps74lAiIgAvERkDjSDVsCbrKI9xvt+++/31kK7L///nllTeiuC7FyIGYG9ZFSlOwMpMLDRSTfbAbdbRIQXDjBxb2EDX1U9bBwJzXuqFGj3Es0WIiPQfuwjiHFaNjyxBNPuEUICx0EJV+wdMF6hDS+Phhr2LqyfZ9+IjAqFio77rhjZBYi2eqKa8xlmhnHVU9mmzjFi2rMBa+dGYQ0znqo14thUY9t36Zg9gdOItkck/41qmcoyA6rKy/Kxjm2m5ubXRpO2oOFF5v+OJ4hhJj77rvPWYqREYaNURTzNs8Mzwn3jMVWpmVYHGPOuxQ8+OCDLmUpGbGwTIvjGcp8VuMa20nVkxnIN86xHWxTnPUkNW9nrn3iGNswC2bTYY5DuMD6Ioq1D/PNhKNtnwAAIABJREFUlClTnKDI5j4okHCwFeWaJNj/n3zyid1www3uIGjFFVeMpR7G9quvvuqsRwmeTza822+/PfL5FKvEK664whh3J598sluPJrX2iWPtpmuKgAiIQF8JSBzJQmrOnDl29dVXu8UoLx5K2CwQPXUIajypdBEWRo8e7Tb9UVsjPPLII86KgtNbRBKsX8i8k08q28y2eD9nXqaIFpkCSV99fnsbtKQdZoOFe4x3n2Gh4NuAKw2FhVbYwiKHVMxsHOmPIKcox0JS9XgeCFksFMeMGbNoUxxle3riHjbzSLZrc+9YJW244YaLntU46mEMswBlYY0I6J/PqMZ2sG0IgO+9956bf0g/jdgXRz2MPQTFsWPHuucp7nmO+YF5FXe9Pffc07GMyv2Me2fenjhxohsHbOjY5JG5ipPcKOrxMQn23XffJVzn4hhzWMiRfWvWrFnuBJe5FdGHuqJ4PzCm4MQ7gc2kP+32YzGqMZdUPcFniDTqpGPlWfV9n9Q8F0c9Sc3b2dY+cYxtHwcM4YJ1CGMPF9Eox/brr7/usthxXebRoEBCLLIo1j7Z3klYv0ydOtUOPfRQZxUcdT20i7bA7amnnrKRI0c68TR4mBd2/cP3fTpj5h7q4n3Es+R/oqhD1xABERCBYiQgcSSjV1jAc0qLOwsntVEsqrN1PCecnACy8WaxzSbcCyRYkARjc+Q6cNgUcN+8LFlsvPbaa+6kgYUiLiY9LfJzqQu3IOIJkGqWwqlCdwJJLtft7rOYmU+aNMmOOuool4Z48uTJbgPEZghmiEz33HOP+zsbonyLP7Fl4cHCipMsTryjLknVE7xvf4KP1YsX/qJuF2ObfqAu3JziyBAUvGcWo2SNYvPorSCibJO3GiBGDq5uwTgzUdbDtdgQM8axemDM0TZi5yA4RnGi6u8Xc28sLBAqohATu+NACm0W8mzqyRZF/B8vkLDYDrNxgBUCC0IBmzrMwDndZGz3Jtjm0m+MZyz6sBiBG/N0NoEkl2tm+yybkVtvvdVt6BCvcQtEtKKNjIFM14Cw9TFfIjYzryLAHX300UvEvgpbB99Pqp7gvcLu+uuvdxtUL/xF0ZbgNRjbPENsvOkvxnhcJYl5O6m1D4yYS1n/IMxSsBghsDrxOnhnhJkXgn3A2geLr2OPPdb1TzYXm7B9xlzDWgHR4rvf/a4TElhveYEE4T7fwhoBIclbyWI5xlzAXMq49kFXmZuwyItCNPX3ishH/cwPUc3Z+XLQ90RABEQgSQISRwK0eRmwCOH0kQUPL26/2eIFyOkNJx1hX9wzZsxwi+Dtt9/eLRI4JR4/frzbiIcVSNgw8CLjhYz7jN8ksKg/5ZRTFm3sohBI4MGC3Z9wwy+bQMILnBI2fgonGCx4OSkhxggiCMw4XaXd9BebcjYXXrDJ92FiQ3TVVVe5vj7ppJO63DsWLLjxDB06NN/LL/peT/VEOeaC7hMsQp999lm3GWJ8R1kPp9w8P4wJFnRLL730Ik4stBjvgwcPDiX+AY+xRmExSNt4bliYMu6jrIdrUReLapjxnAYD+0U1tqkHVwY298SzYUHKmOaZYSHM4ptA0HvssUfoMUd/c31MphHI9ttvv0WL6ijHNsIpmx4W7YhXbJIRsPgz7GKb5+/SSy91904bmM+4JqKSF3uiEkhoB9enHcwH2QSSKMYcmyvKJpts4qxFJkyYYFtssYWrF7Hbb+z23ntvw+qHcRF0Lcx1YHDPzN/MnwSRxmox+G6LcmwnVQ997uOBYUnIM4WlIfyiHNu4p3KIgvjCdXEZ9W6wUdaT1Lzd09onirHtxyauNDz/9BPzD64nvAO33nprN3d790He4WGKjwFCvzD3eGExaoGEerBcZK5mHkIQYX3CMxuFQMK7mmueeuqpzrqGTHxY/rIm8aJflAIJ7XnzzTddP1CwSME1yVsU0Ucc3NE/66+/fpgu0ndFQAREoGgJSBxZ2DW8tPFD5aXGJoQTNRY7LH7YQPICx5cUq4WwJ0T4wnINXqKcdvKyY0HnBRL88RFO8g1eysKD9vByZtHBwgeXAF5wbE58hhMW+fywqcz3xIFrc7+cpsOOl2umQMLigYLlStiCy8G9997rNkF+o8hpNJtjHw+G03Y25/m2iXtE+KGwOOF69I0Xd55++mlnMePFhTBt6qmeqMYcGy2EHsQcGNFXWCfssMMOtu666+Y9thlnWO4ErZzYwLGgZ+PmC4thNuMIJdwHJ4OYG+dbGHPEYcDnmo0iG0gsiRDMeD4ROKOoh/vz5vn4kOOa9vLLLy9KEc3voxrbWA2wIOX5hBP/RkTih8KcwUZiu+22yxeb+17QPB+BAU7BU8eoxjZjA5cdFta4bXD/bP5pgxdI+D/GY76iKWOPcYVwweYeFxHmaK5JmyjchzdBx5Q+38LmB2GW61JXpkCCcBt2zNE3zM2eR+amhw0+8x8iHc/Q8OHD822O+x7PEc8NY4x3H/UGBZKoxnZS9SBYICyySWVeoO/5N3Go6Pt8xzbjjDYEhSjGNhtFP87giSUln4VpFO+HuObtzEETdE0k1X3m2of3a9ix7etkTPE+4GAD656ZM2e6QJ9YelIP/RXWCoc1CHMCByVY2zHnBC1GWHsRI43nCSuzMOsExDfmbSwKmSOYf7788kv3bvUCCXMFlmb5BPGnLYxj3ge8FxBEEEgy1yTMFbz/dtlll1DWkz6A7OGHH+7e48x5rEURnFk/Mu65D56pqDLlhZrE9GUREAERiIGAxJEA1Iceesi9ABBEvBlrUCCJij8nAbywMZXHagT3Hf6PjTiLhjAbR3+PLNQQDFgU0p7uBJIo2pS5iM8mkORTD2y8v6t3b/KnwSysvNBDX7HZRxAJE/TVuyCxsEUgY0HAgji4GEF0ou/Cum9kup6wKI2jHs+dhQ4naNSBuwauLiyEiD2SryUUYxYBL5i6kEUomUkYc77PGNfUjWVPvnVlGz8wRChjU4lYxqaExSEsoypB83zEJfhlCiRh6+Kkjk0DgtJWW2216HJY2RB8GJ6cRsMv7II00zw/ylPHIAcvjhAwECsH5h82IsxJCBq0JazITH1srtjMwY1TzmwCSdj+8d/PtLaL2sXGCzmIfd0JJGE2cr4d1IPAQr8wXyKgMz/A0buT8v5ANAnjVko9CP+ImBtssIEb3/xf1PUE+5fxzcb3mWeecfMSm27mdcSkfApiB5Y1iHxBawY2iWxUgy5pWKrADXEuqhLHvJ3t3oKuibQ5UyAJ2x6ef9xg2eSPGzfOvUMp9A3jg37DBQbBj+c4zLjjucTqij5DJPP1xOFSgzjC3I1YgNiLtS6HBVdeeaUTzxB6wrhI+3vneeXdQwwlntlsAkmufcQ8zD3zXHrhGEY8owg71ME7FsGU9Y5ijeRKWJ8XARHorwTKXhzhRcCkz6KThQ1KOWa4bIS8rzQvcl5+USxMGSgsFDhluPnmm11gQhZZnITzomURFyZLDe3hhGzTTTd1YzJOgYQFFRs47pkXbfAUmkUP1iqIC4g/ubLzi3WCyPJy5rTWL5joF9gRB4CTdBb5uEGxIQ+z+faBztjQYTHAyd3xxx/vNgksFPD1ZfPA4i7f0276pDvXE8ZFlPV4n3gEJtqEhRB8aBv+3vQZFjH5igmcYhO0lk0IohGLQDaruDdwUuZPVRFHqJPTqDCFfscqiQ0wIginc4wr2sHz89JLL7kFaT4iDIx8IGF/WpfNPJ/79wtTTJtpf9jiAzIzhhGr/GKahSnm4LjywTiMINeTeb4XSNgks7iPqjAXcRqMVQJ9z4kjf6edLMjDCD3MO8yX+PfDKS6BhL7x6XTZlGQTSBiTWCyFdbODF2MLi7+gpRon0Zdffrl7hqOIK+CDc+O+g4jAOGfTxZ9wxO2T8RZmPuUZQrhkbCFaM1dTH/MPz1pU9XgBhnbw/LIZRvhlg48gy7xAnbgl5JvFDBGYe6f/eW8zfhHQ6Xe4eQtPxBHuh819mMLYRnyhcFjC9Xk3hJ23My39enJNjGPt48VEhGyEC97n3APvB2JpsGZBuM9XGOFaPDtYQyJgsw7iXeAPTBiTUVmM+P71wWoRsRkTrBN5H2EBg2CLe2++7aEOrstzSZuiFkh8zLOg2I/1CeMM11HmV9ZeCFeMdaxwwsRyC/NM6LsiIAIikCSBshZHWED5TTYKPz6UbPgwN2dzx0uNTQWLChZE+RY2jIgUnACzQcVPnhc5C0QW1Ly8ca/BTSOMMML9cb8s5tmAs3DLJpCw+GLBlatgkdl+rGxoA9eCX6ZAwufzPW1gA8xChkUUL+bMAIjwY7HFixyzfUypw7QHgYVTExbXiCF+4cDCjY0KC28W9Yg9YTapMOnJ9YTT9CjqQRjBrBhXJhZXmP6ysGHzzaYUfix+sJDJtz30P5sfRDCeGTb1LOa5NptgnifawyaFesP6kdMG2kIQUerklDEY1JONOJsX2pRLgRULRBaClN7M8xkb1JWZ3SOXOmGEZRTPIotoxlXYeEPd1d+beT7fYwHMJjLfscA1aA+bOoQyniPEKzgRW8BbxHh3gzDzKXV5CxHEAkSDTIEEQQGmuY6FTIb0NXNzcKOVKZDQl2FE2WCdXiANms3znDLe2VSGsSqkLcxnnNAjWDMfeEs8+p/3D4WNMfNdmPmUgwas+XA3CL7TEF78nBO2HtpDQFTmIN4PbLD5NxZKPs067WP8M6fn2x6+zw8WJHDi/tl0Ux/BPnGPpSDkwzCMcM7zQswm7h+GvCsQqXxQzzDzdtDSrzfXRMZzFGsfeDG3Mq8gZNL/zHP+uQ0jHGQ+q/Q1bi2I/biCZD63uczP3X2WOrAwpl8Y1/Q36zfmNd63HKwh1HHgxfMapjC+mQcQGRkDWF9lCiTMRdSfy7wdtBjh4C9oDclzj9UL1zvhhBPcupdDB0QaxJGo5rkwXPRdERABEYibQFmLI8AN+qeyqMdMlhcSL6N8T5qCncYCgw0DCwNORXh580JiI+YXvXye+qIwM+davMBZTHcnkIR5wWWeqmcTSFj8cDLMJjbfghUH7cD6gEUn3OLIEOHHAAsEFjUnn3zyojgPLOwwz+U0Pax/f5BDEq4n9D8nqN56w58EMg7Dxq3wbWFsc0LGiR/XZTGKpQMWFYwTTqEonJ6FsbBgHLAJYQPMAo0FXDAtbNisJ4iX9D1CEuKK3xhEaZ4f7H/agyk2YinxXxBnEDIxbY5LIInbPJ9NHc8olnA+85YPTIjYxAKfTaXPmJXvvBD8nj+J7k4gCbPxCloUdieQRGEx4q2hcK1CzMEiio0xVmqIighMzIWwxLInTPFCCFYczHP+FJg5/JprrnHvpDBuicF7Y2Pvr+kDR/oYBrxjo8hghasZYw6rJC/AsFkk2DnPU1TvUy9Y8P7hHY5IAjMyoLDRZM5jbGPdGEb089li4MWcRgmmhQ2T9YRrZbP0Q0SMyzURRsxnCFO0jXmVfmFdEpdA4rNwIVrwnohaIMEtCFcxnhWey6CrC+8LnlmeVdYMYdZZwWcpOAYyBZJ8DhwyLUYyBRLum3WPtwZlXmKshz24CzN36bsiIAIikCSBshRH2JRgMcJmi4W1N8/3MQyIXcACjsVQmMJiEIsEXqacqLNw8ibFmcHvcq2HjTsLaxZlfrPFiYl3P8kmkPD5XBeM/qQEs04WtJyQcALFyZnP2pEpkNCWqBYGnkvcAkm2E1va7rPjRCmOcHoWl+uJ54U4wmY76BPPIotNmE+fmOuYC7pR0b8+tTLX45likY2FCBYVbEzDbBSC9+YXc5nZYqISSHiWGMO4GzC+6Xe4EfCXcRGVeb5vEwt4BDJcMfx8QP24cNFnjDmCFDI35VuCWQdY3LKBjMo8P/OemFcQQJg3vfUNGyA2x8xHPttKPm0h5guWTowlNr5woy3eBSpTIEFwxrooV4sR4tZwws2mFHZYPTBXeuEtm0DCOAkzz3mxgncBjLh3xEbcqAgAzOYL0c6nBw0j9gQFzczg3IxBNqtYNEYljsALC0Y23z42lBdTOVGPoh7EESwXOa33Agz1+sC5uMLkWugTLAB43/lYSowxrAV4Xn38JG9lQ/+HjSnh79EL2JmZ8qISSLqz9MPCLwrXxEzWMGPuYS6FG9aE9JMXSFiDIXYjOOVbmJ8RfRBkESWwDkK0pP8Q5RkP/J6xEiZIO9dB8MN1CktVxhb/x5zBey/oXpVrW7gO708OEGgH/c18yhzgLUIyBRLGJCxzsRjhvqiH8YowGrQYyRRIOBjk2aWEsbrKlYU+LwIiIALFQKDsxBF/wsmCk0WpX0gFfblZKPCSxUc+3+L9+Fl4Utj4eN9kvyFiI5RvLBPMvDHrZTPKvWZLzcumDxNJNgso/35DkUubvGkni1k2HCwGswU2YyHPhoL2hD3h7O7+ohRIgptH6sNPnPumbSxE4MpmD8YshMPER0CQYEPC2IMjmzs2fVG7nrBQxFWMBSmLK66PcBH0iWeRmK/olymCedcwFla4h8CMMU36VsZKMLhoLmMu22ez+UfzOe6JHxasuRTMhLl/L3rxPCFkYsGFJQkbezZduGtRojDP9/eHAMOmFyGBcYE4y0IUcYb6cZ3gmQ6zGab/GctYajA3YHnD5g7RhRLGPD/I2c87jDuekWDaay+Q5BvLhM00cwoCC5ZJXkxgbmXD7ecznlfGOgI0n82nMIaYX9gQM1/61JVYv3mBxFuScR/EHQrjVsU9stnC8gHXE29ZxeYFoYJ5NJ9T4cy2+80jY4H+QQBhfGH9wBzEGOd0necrbIwRNqHE+MD6Cm7UxbhjbsDNgVN3LKWoM4yoxPXpI54PNqY8t0EBhjHDyX2+sZRw1cSFj80p44F+QoShPzhA8e8DNvfMcVFYwfh+8wJJZiB43kP8Xy6n9z7YKWIb752eLP3oF0q+ronZnjnmNjbw/DD+4InwxPqHdwV1hhkHvs5gYG7WcT5GGIJFmPe2v75/9/CcMM9hKemzOnmBBHcu1niwzrXAnPHF88K7ursxwHuV9xRjPdf3Hffk+x8xDHfl3ixIwmT3ypWBPi8CIiACxUSg7MQRNib4ULIgJXgXVh0sfrwJeL5+ycFO9ZHZeYGxqA/6ifoFLwttzBbDuhuwGGUBly1YIHEgOL3jBDyfl3awTZxUsOhkg0UbggIJixEWqdRBe6Ng2N1DwgaGxSsLiTALq+5S1rFR5USFhRBxVMgcEUU9jDfEOE6ennrqqUUpW6NyPWHDiCksG1L6gM0Vm0Y2J2xU6BMsVsL6xGcKJGx4cBsjQwMndZx+s1Gl/jABKllAs7jm+jybBP1lQxRFthgW0z7AnHedY2yz6GWj462F+DcL1zDPaLZxzCKVH+YfeNI2/3zh8sRJa9hnyLtVccLJHMD4QIAJCiRhX0TMYV7cYf4hyC+iUzBgMXMQz08+wqy/P+6deZp5DOEvM1U4zxQbZtxRwpziM28zlrlfNj+I5Fh4eYGEZ4sNCiJCFIEJGeOIcLggctLtix+L+Vg+ZPYpcwDZQNiMIiIwFrwAR98hovkMaWHGnK+H+QV+WBeyoWcs8LwRj4ZNGT/51sNmjvcOfcB4wuqAzSRuNDw/uBAixDDPhhVgMgUS5mzq5ZABgZH3EHMrG/AwhyjZrFhZF0SRLYa5E8GVe0YkSMrSz49BfzCEEIc4hliFNQnzHu+HfMUrrg8j2oY4iysf8zZiH+8HDjUorBGCqZbzme8Yc7w3uW+eE+btYJB7xjqfYY5CuAq7VmB9isDDfBYcA7z7yPaD0BR2TcK90h7WN1gpZbMgYa7gYCWYvjoffvqOCIiACPRHAmUnjjDp83LmpckLgkUjmwY2lvhzsigO80Jggc2JEi/t0047zW2seHlmE0jCDpjufOF5qfISZeOFhQw/YUumCakXSHixsiFBCMIiIipXirD329v3e0pZR1tZeAWDIvZ2ve5+7+thY0fh2ow7NloIJmGsA3ydXJMNAhssxjDiBNdlbLOBZWPCZoKNSZjNIwtDNgQs4LBA4ZSeBRb/ZqNFXWwaWURSV76Fk3k2qSyesdzA1QBLFDZ1XiChb/LNFsMGivtl8cc9I5AQN4DYHyxKOQ2mbWy42BQxrsMsev3pPdeif7DcoR8YG2wcCY7JiSrPVFTxYPB/Z5PIhoiTSMYfQir/T30EMQ1TvBUFG11OTHnu6bdsAkmYeviuz07F3xnTXiChv3DtQ8DiHsJsUoMbOp9q1gskvBuog7byf2FiKWUGqOS9wGmwd6nylo1s7LyrSBh+PEdYR/EcMeaxdvHxLKJM7+7r8YIOY4H3IMK5n/vCtIPv8jzyvuF5RJxgs4g1Am3jmUaM4T2EUJevAEM9CBawYrNNfzHvwNBbxtA2nq2ga2k+bevJitULJGEy5WGxyPPO2GKNw7OC8BuXpR9iCEIIMW3oc+ZQn3UO4Zx+QdgMG1/NW5Th9sbcjWiFOO+FELgyt/K7sPOpTwuM8OrdHDlMyxRI8un/zO9kHjx4gYR3LVY2zHuMuVxdaTLrgV/QtS6bQMKaIswzFAUPXUMEREAECkWg7MQRD5oNKgtFzAvZPBJXgE1LLmar3XVa5kvOny6wEGYThlmkN2MN2/HZBBIfJI7NMidrUWzA/cY+08eWBSSLERby/ell2lvKOk7aWIjjK80mPN+Tb/qba/gTVb/I9z7sYcUkFlCcNGPuyykm18vcTEZhWsx9Yx2EJQAbRP4MZiqi730At1zHG4tNNjZsQHhWcGvBTBnxiEU9myA2KSyuvUASJluMd89A1MG6hb7h/3BB49+catIGFvpYQ2FNFKb4U3U2DF4so6/gxSKbeBc+i1UYESbzHmHGBhXLFEyk6T8EBISRMCKZr4cNKWOPDUgwOwgCCaJPlCePmWOa++e54hQUt52wz1GQXWZcKH6HqA7DMBYj2QJUwghxhHHB5pXnivHmeYYZd/6ZZTPEWKDvEUYYb1jGITTx/vDCJs+BT1+da71Tpkxxz4zP8sb3cbUkM06+MY6C98BGnyDGQWuATOuOXO852+cZZ1gL8Tyy2c6sA0HJp/PNtT6eCcarF9d6s2JlTgqTKc+7Z2DNhysV8xqCYhyWfj7GGWOMGCKIvcwzuKvynCLeUxDOw8bvog24JWI5hFUHhwG8Q3AhDGspktmn2dZXfIb6EJqwLgz7fgjWmc11lcM8ChahYYQRxh4WXRxoMI9lE0hkMZLrU63Pi4AIlCKBshVH2Bxz4oDJPgsgFg4+NkMUHd2dQMIiIt8FaHf31d0LPIp2ZFssRBGELI576+maLGpZqGNqjFkqG5HeUtbRVyyEw4gLbHYuv/xyt4jycW0wc2cR4jfhYVmw+WZzgnDgF95+M8lY46Q1jDWUv79Mc/9sYzyftrDJRpxk48Pij+ti5UDmDhbZnA4jGlx88cXOggQz8bDxHnCtY3GI4OLjV1AvbWTziNjDBhVBI4xgwbhjU8fJKfMLgggbBTbgUfnEd8ec8Ut7qJMTfISmsPFzMuvKJpDQZuakMNy627gi9lB8Sup8xltfvhNV4OxgXT0FqERYwGKB0+4wQg9CCPMLAqMPNH7ZZZc5qzIfJ4H74HM+9lAUKVt9kGlSOPu4L16MCwaF7gv77voeIRE29L0X93h3I55616B8r++/F3Q98e50UYkwXAdOzCn0d9xWrN5KEStINta8H5hffQysqCz9YMfcycabOugjxh/iOVZ4CCS5CuY99aMXR3BH8+nqmduwMGTOpr4o557u1lfBjFZhx11PAklUbfHBhrFq5p2XTSCRxUiUPalriYAI9FcCZSuO+M0yL1pOicLER+iu86PaPPZlcEkg6Z6Sz+bDwhfxAPcFLF2wekkiZR0uNCwU2aR60/+oU+Nly2hAffxEZaXEZocxzebEL9ioFwsLTvF88NK+jNfMz3gRAcstv5jm5BnzecQRn3IS//Kw8XOom5M/BBBEJcZBMMCnT+cbZlEajI/AxoDNG6IcJUmBhA0QMTkobFLDbLy769dsAkk+Y6Av34nLKipb3VELJL0FqMw1w07mPdPXiGFsenBJQxBBbME1gNgmXiDlXYdgGkb0zcZr+vTpzhKKMcazhaVNlPXQ99lSXfP8RhXckzp4J2AN5Z9XnmUC5zIHnXDCCaFiEDG3cC0sHLyVQ5xWrLBhHmNceNdEBBLalK+lX7DvfZ8QuwZXI6wsfRynuAQS7p0fXIZoG/MaG37mcgQTrGSiLkmur7zYFLTMDPMuwqqU7/Me6k4gwXWHNUkUhyhRs9f1REAERCBpAmUrjiQFms0kJ8eYM8chwATb4V/guHIEgyLG0VYfgwQ/7PHjx4cyN4/j/oLXZJHGCRPm3SzcMfMlcCRxMQhmi3hBiTNlHZt/FqoUFqlxuCBFlfKxu/5gLLNx2HDDDV0QPApjm00EQQrDng5mLqZxtWFRj9sEJugsgqM2m/b+15kCSdgxyUYRtyxcg4LxEXx6UDYmtIl/h1n4hr3PqL6PQEJ7sYaKIvZHT/flBRI2994aIqp2ZF4HgWTixInu5D1s/II4A1Ry34wnrEaY55hvMMdnHPJ8EouDWBC4B7KJDfusdsebzZdPF4pgEXU93QkkUfY/oizWKIxl5jreD7iK8e8wblX+Hn2MJu8iFLcVK/V6oS8okETBDPdHrBOZmxHPEeIQmr17Mq5EbLyjzOjj75u1B2Mct0EsDTnkiiKIcXdcWPNEkRa4r9z94RpuSLmkQ2d8Yf1IymzYI4xiwYObU3cCSRj3rb62R58TAREQgf5CQOJIf+mpPt4ni2J8YTFtjnOhwO2weeW0hoBvYd0c+ti8vD7GppsTR1wbMG1mgcvpEhsJLB5wrSiVgkCCGTUnnFHEz8nkgsUF5suYhLMoZuMVNnNQsI6gQIJbDcICC2A2pyywo95sUXdmgLqwJ+qYrbO5IkigfwajMs0vlXEath34z3MCj2tS1NmEgvfmA4tibRZFbAEfZDHKAJWtfrRVAAAF10lEQVTBTTciMK6iCOTcM9YbPnhxVBZkYfsu7PcRSHjHIcj6IJlhr5n5feKQ4f7G3IB4iTASNlZGsI6gQILLJS6fcVqxBgUSxLGwoiLrDN79WIxwOMIzmGmVEMf7J8gQgRlBBldZHwA2jvdD1GMrl+t5kR13yL5a/SGMIKwQ/Juxy7ua9Q/PihdIsKLFTZW1DxnMonb1zqWN+qwIiIAIFBsBiSPF1iMh74fTQRbIuD7EvTjhJczikVPJYi6c+LD4ZCEXjP2AVQIWPaUkjtAPLFLjtkZgg0IJKyRkGzdxmWP3NEYZx2yIOCkOy6670+2o4yMU8zMX970RUBQ3B4Iwhu2v3sYFYhfueFEEsaUurhdlgEp//zz3BP0mACebILJ5sElCzMSapFTEEdrL5pyNcJybYeog8DOb0jCBMLsbX5kWJHE/M14gwQWFeS4sO6xEMjfdXiBhbYAFSTEfmiTBO0wdjD9EdtZxHBTkUnw2MaxjEUUyBRIEJURTRD8JI7mQ1WdFQATKgYDEkXLoZbVxEQEWCSwKyRDBnwcffHCsmyuhz49AIQSS/O40+7eSiI8Q5f3qWqVDADEYKwQ29QQdR7zGxF6l+AgUQiCJkkJ3AgkWhmFj6ER5n+V4LdzBcKnBitgLJPybgtCLNUoU8bvKka3aLAIiUNoEJI6Udv+qdQECBCbDd5xTEyxI8FGO89RZ8MMR8O5QZMCI20Us3J3mJpDEUZeuKQKeANYOZA7h+dl5551dpqywVgKiGx8BBJK7777buTeQBre/lWwCSX9rQ6neb6ZAglsf1sUEpI/KEq5U2aldIiAC5UtA4kj59r1aLgJFTYATcFzECPBJBpv+WJKIj9AfueieRUAE0gRwRSHoL4Gno4xrkiRfBBLSbBPDqz8KPEmySrquTIFEQmnSPaD6REAE+hsBiSP9rcd0vyJQJgQ4AScLAf7WccfPiRNpEvER4rx/XVsERCA+AmxecfMkA1gcMZziu/OuV04i1lVSbSm1eiSQlFqPqj0iIAJxEpA4EiddXVsEREAEREAEREAEREAECkgAgQQLpQMPPNBl61MRAREQARHITkDiiEaGCIiACIiACIiACIiACJQoAVw8r732WmeJSbYiFREQAREQAYkjGgMiIAIiIAIiIAIiIAIiUFYEGhsbbdq0aS6ujQLRl1XXq7EiIAI5EpDlSI7A9HEREAEREAEREAEREAEREAEREAEREIHSIiBxpLT6U60RAREQAREQAREQAREQAREQAREQARHIkYDEkRyB6eMiIAIiIAIiIAIiIAIiIAIiIAIiIAKlRUDiSGn1p1ojAiIgAiIgAiIgAiIgAiIgAiIgAiKQIwGJIzkC08dFQAREQAREQAREQAREQAREQAREQARKi4DEkdLqT7VGBERABERABERABERABERABERABEQgRwISR3IEpo+LgAiIgAiIgAiIgAiIgAiIgAiIgAiUFgGJI6XVn2qNCIiACIiACIiACIiACIiACIiACIhAjgQkjuQITB8XAREQAREQAREQAREQAREQAREQAREoLQISR0qrP9UaERABERABERABERABERABERABERCBHAlIHMkRmD4uAiIgAiIgAiIgAiIgAiIgAiIgAiJQWgQkjpRWf6o1IiACIiACIiACIiACIiACIiACIiACORKQOJIjMH1cBERABERABERABERABERABERABESgtAhIHCmt/lRrREAEREAEREAEREAEREAEREAEREAEciQgcSRHYPq4CIiACIiACIiACIiACIiACIiACIhAaRGQOFJa/anWiIAIiIAIiIAIiIAIiIAIiIAIiIAI5EhA4kiOwPRxERABERABERABERABERABERABERCB0iIgcaS0+lOtEQEREAEREAEREAEREAEREAEREAERyJGAxJEcgenjIiACIiACIiACIiACIiACIiACIiACpUVA4khp9adaIwIiIAIiIAIiIAIiIAIiIAIiIAIikCOB/w/Oa215bok98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data:image/png;base64,iVBORw0KGgoAAAANSUhEUgAABEcAAAHzCAYAAADCRXNKAAAgAElEQVR4XuzdCXhU1fnH8Td7AiRh33d3ARfEpYoiooiIsosIiALu2lqt/Vut1taltlVba90FZFMQBGURBRRcWq27UhWrsu/7no0k/+d3wk2HYZJMkpnJTPK9z8ODJPeee+7n3KQ977znPXGFhYWFxoEAAggggAACCCCAAAIIIIAAAgjUUIE4giM1dOR5bAQQQAABBBBAAAEEEEAAAQQQcAIER3gR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BBtAoWFhfb222/bwoUL7eSTT7aBAwdaUlJStHWT/iBQKYHt27fb888/b3rfr7rqKmvatGml2uNiBBBAAAEEKitAcKSyglyPAAIIIFAugUWLFtmCBQtsxIgR1qlTJ1u9erW98MILNnjwYPfvYI/s7GwbN26c7dy502666SbLzMwM9tKoPm/lypXuuZo3b24jR460tLS04v6+8847zq5v3772s5/9LKqfI1o6t2bNGhs7dqy1bt3avXMKNPm/g9HS15rSDy8wUqdOHdOfdevW2ZVXXmktW7asKQQ8JwIIIIBAFAoQHInCQaFLCCCAgDd5C0aiZ8+edv755wdzalScU1ODI7t27bInn3zS6tata6NGjbLU1NTDxiM3N9fmzp1rW7duteHDh1utWrUOOedf//qXzZs3zy6//PJyBZKiYuADdGL9+vX23HPPWf369e2aa645JBAUqj5v3LjRBd+OPvpol4WTkJBQruDIjh077K233rKlS5daXl6eC660a9fOLrnkEmvSpMkh3SwoKLAvv/zStb9t2zaLi4uzxo0bW58+feyoo45y//Y/dI0CYsoWysjIsCFDhpT46Lr/559/bh988IFrX8GEkt6lUPiFY3wOHDhg8+fPtx9//LE4+Dd58mRr0KCBc0pOTi7uuhc4PeaYY2zYsGFlPlK0jJV/PxTgVOC3V69eLhjEgQACCCAQnQIER6JzXOgVAgjUcIFvvvnG/vOf/xQraNL8/fffu4nDkUce6SZ43tGxY0fr0KFDzIgFCo5MmjTJBQPatGkT9HPEWuZIMMGRoB++mpz4xhtv2JIlS9z7rKyO448/PiJPFmzmyNq1a10Wj941BTf0fiqQ8d///tcFt66++upD3lll9iiQoiymE044wbxgia6/7LLL7KSTTip+vt27d9vHH39sCnjt3bvXff3EE08sMQigbAv1ZfPmzS5opgCNgiPnnHNO2JZdVdX4eEjlCY5Ey1h5WTEKkCgg17ZtW1u2bJmtWrXKGjZs6IKACpByIIAAAghEnwDBkegbE3qEAAIIHCZQnSbWgYIj+uRYwREtfQj2IDgSrFR0nrd//35Xc0J/5+TkuInk0KFDA2ZXhPoJggmO5Ofn25QpU9zEVu+mb+BGQY1XX33VBTO8PiuT45lnnnGZAWPGjLHatWu7buvrek4FNLzsGO/d1YRZy6f07B9++KGVlCGRlZVlEyZMcEvQlCmmgEh8fHyoWQ5pryrHp7zBkWgaK2V+vf/++y5L6bTTTnOPoroqeudUR+jSSy+1rl27hnXsaBwBBBBAoGICBEcq5sZVCCCAQEQFggmOaOKkT61XrFhhSl1PT0+3M88885BPlksLKGjZgDI4vGU6Wh7wyiuvuAmbJodetorS4V988UVr1qyZS+n3rYnhi6IJwRdffOFS6NV/fdJ+6qmnukndu+++e0jNEf/gSHmfRfVKVItD9SV0tGrVygYNGnTYsocNGzbYzJkzXY0DGekT/rPPPtvOOuusQ7Jx1MZPP/1k+uRc5+po0aKF9e7d24444gj3b19LZT0oa0DZPZqoNWrUyNVQUaaBd54yDnwPfaLsuyRi06ZNNnv2bDd+akPLDDQWmoB7yzECTerl/MMPP7jlOMoq0L8DXeuN7wUXXGApKSluAqdx0aRdk+1u3bq56+VTlqOCGfL+7LPPXHBDbZxyyimuv2o7mOPbb79179tFF13ksjF0z+uvv9713ZtQvvzyyy44oWCDb+DMM923b59dd911ru6Mls542R1yUp9uvPHG4u/5Bh6CCY6U9jOn+2mJVL169YrHUNleEydONPn6L3NTIOWrr76y0aNHu3dCy2P0ruiZtJSmrAwJOetnUe3qT6DlOcGYl+ecssbH/2ddPy/6WdfPS0nvYGnPqUCUTDTW+rmUr5x9j5Iya6JprPQc+hnWu6xMEe8oa4zLMzaciwACCCAQHgGCI+FxpVUEEEAgpAJlBUe8QIY+te7SpYsLjCgwoU+mNWn1ai2UJziiCfq0adPc8h4VSzz22GPdpE6fYGsyqx0mtMSnpEPLBTTZ11IgBRT0tyYNe/bscZN/ryCr//XlfRY9owIuCl4oKKFP6jUR0aTz2muvLZ6g6Lzx48e722nJg6y+/vprFxCQmWek73t9UC0MnatlDzpXy5uUKaD6AZ6l0vlVh0ITOvVBz6cAksZAEySl0C9fvty2bNniAgqatJ977rluYt2+fXsXlPH6JiPdT4fup3G/8MIL7bzzznNfCzSp9/Uq7VovOKL7qW9alqFlHwqsKDPhuOOOc/1QcMLXUf/2XQrgZTEomKFsCmU+KDCgf+t5VEQ2UD0V33H2PunXOMlIQSsFyC6++GIXqPEOb4Leo0ePQwIO3kRTz6tx070VHFG7mpjr/ho79UXLG/S98gZHFPTROOo9UiDL9/CCIxpvvcdl1TFRjRD9LJT0zpc2cdbPnIKRek99g0ch/QXj11iw4+NdpkCbAiNy19Ih/Tx676+CRRo/BXSCDY4o8KqlS3ovFi9e7N4xBXr1M+M/FupDtIyV+jJ16lTTe+sFwvzfZQViVVuFAwEEEEAg+gQIjkTfmNAjBBBA4DCB0oIjmrAriKG17ipa6H1aqQmOAhmaOOrTdW2VWZ7giDqhCf2zzz7rJtP6RFeTYH0Kfvrpp1v//v1L/ATbW2KgSaMm1l42gDexVrAg0ESxIs+iCb3vBEyT43//+982a9Ysl6miybMmZpq0KECgCbOWMehQf1THQQVQPSPvmTXRV/aHt42u//IItalrdX99mq8JoCaFur8yTpQdo+vVBx0ljaGyHzR5l5UySbwirF7fNBH3JsX+wRF5eXUodI6Kf+rw+pqYmOiuVSDIC44oc8E348cruqkJppf1oGcL9Bze1+QrRy+Lxls2oP6ptoYCcqUd8tYSFGVO6J2Vgd4zLUXxzaZRXQ59XYEn1ffwxuK9995zk3GvTok36Za/AnkaO+8INCEPJnOktP5rWY0ybDS+3rOW1qZnX9KSitKCBt57o59f1RbSffQ1WSiTQhNt/8K9lf0VGuz46D4KYGjZkN4xjZ1XT8P7WVfwUIECBeOCDY54WUKhyLaI5FjJwwt0KsCowsn63afAlrKgNG76fajgDwcCCCCAQPQJEByJvjGhRwgggEC5giOlcWkipYmktyyhvMERta1PvbVkQ5/o6xNRTYTLKiqoyaAyAbRkxf9T0opOTMvzLMr00ORbhxcc8E3b912ioUmcPp3XxFwBCj2vJt6a6HmTf89YbSibQIEUTQIVmFBmgrYS9i2y6L9EqbTgiJaNKIg1YMCA4kCKdz89s3YxUSBCmTv+dt54atJ1ww03FPdBY6RghzJD9FwKGgTqk+7jtaHgmv9SAP9rPFcF4LyMCf8ghCbsCkiVduid1K47Wq6lLBz1V0E3ZcF4E2ld731dQTkveOVlUuiZvbH1JtFaVqM2fZedhDo44k1+NcH1zZIJJjhS0s5SpQUBvO8pEKZx1DupQISCeAp8Kujgv+VzZX+FBjs+uo9XSyNQUMzL/PEysyIdHIn0WHnuynpRMNYrtKuv62dG4+S/w1Flx4rrEUAAAQRCJ0BwJHSWtIQAAgiETaCsZTWaRGoioImKlq5oAukdSnWvTHBEk2dN3lVTQJkI/rtuBHro0iaKZQVHQvEsakPBGWWoeJNqTfT16a2eQan/+sRf6fpeNoJvAET1IUo6PE9laSg4oswOBUeU3eAd5QmOBLNts5dlE8jO2yFFQRBl9Gipifrmu6OR+lVWcCSY5/Amt3onSjpK23FF1ygYpUwD1S3R2GjZig4vSOQtA/MCHN7XteRGhSy1Na+ySbRLkxeECSa4UN5lNYGez9uJRFlZvku2vCCBlk0Fyogqyd67RzD9V2DEd3ccBb6UHaUsnpIyUgLVu1EQz/999X3W8o6PAoYKBihgqt1zfA/v95aWOCnY6G2rHKjwbKDgZWUyR6pirPTsynZ66aWXXOBKy85U/0gBVS1f09I1ZRuVVKcpbP8DQsMIIIAAAkEJEBwJiomTEEAAgaoVKCs44tWd0KeTP/vZz1zRR02WlQWhyVNlgiN6cn1yr+KZqrGgtsr6P/eVCY6E4lnU50CTLS0BmDNnjguaaHKpQIkyFzTx9ibpuk4TGS2V8XYc8R19BR1Ua0WT1VAFRxTgUB0SpeIHOpQdoEltSQVZFbhSJoaWyHg1N7Scx7dAaiiDI8pe8Oqb+Pe3pLoQ3nnqq9xOPvnk4iVPpQVNvGwVBZ9U50bvh5a0eNk0ujaY4EJlgyOa9OpnQBkb/lv4BhscqciymmCeLVDGjPqkII7edd8MBtW10bIy/6BgRcanrB2j/H9vaXmJf/0X776hDI5U1VjJe/r06S7DTsEg3/oo3u811RxRYedIFNWt2v/V4u4IIIBA7AkQHIm9MaPHCCBQAwVKC454k0dNdny3EPUmbJVdVuPVxNAuFPo/9JdcckmZW1FWNDgSqmfRJEUTWWXRBPpEW9/XRE11QTRpUVBJWQyqrVLS8hv/1668S5RKGsOyMml871vWucoY0ifWKmKpT/M1aVYQQe9GKIMjJW05W9aPprdMRnUgSjr0jvkv0dCyLo2TxlI7Mmkpk/7bq7URTAChMsERr36GMh9UR0JLnPyP0samMgVZg6lHosCZb62WssahpO9XZHxKyxzx39UnEsGRqhwr/0wZBaK8w9saWT+j3nKwio4T1yGAAAIIhEeA4Eh4XGkVAQQQCKlAacERFTzUMgV9Gqzilr6HJpWaiFY0c8S30KY+7dTONZqYKpBQUpaD7u/VHNH2sLou2Al+qJ7Fv+aIsj2U2q5MEGVheJ/a6vmUSfLPf/7TFfJUwUuZKaCkWim+O6eEKzjyySefuE+bTzvttEMyKQK9QP4TcH1CrswAjYWyerzDK8arpVZecCgUwRGvUKe26/VdEhPsy+4V6lX/lH3jv/RHE1sFdfSJu28BVi/bRNk1n376qcv28a1lE87giPqkgsfKJtKSCC3JCnR4W/mqMK8ydnwP/618/a8vrf/eu6yJtsbSN2urMstOAj1DRcYnmmqOVPVYeb+n9fOoLCff7BwFU5U1o/HUFtNeplqwPzuchwACCCAQfgGCI+E35g4IIIBApQVKC47o09mnn37aTTQ1YfVqX2jSPHHiRLd8xAuOqCMqFKiaGt5OH/qaJqszZsywzz77zE3stKREh7IQxo4d63ZXUAaCtvBVm6r3MGTIkMMmt96DeruMqN3y7FZTnmfxMjcC7VajrUW1zMTbrUbZLyrQeuDAgUP6431Sruf2lml4E05lJejTeG8HGJ2r7ZE1gdTWuvoEuCLLajQp0nh4290q2PTcc8+5HVt8d4CRpcZQGRNa9qOAhH9wxKu/ocwX3x1o1DdtW6xlRL41V5RN418UtDwZMN6ygc8//9ztzqPdbbS8SIc+Gdd2tQpgaGeVQIecX3nlFQsUNNP5Xr+1PEg1PVQTRodXB0PP69Xe8C2WG67giPdzoZ+XsmrteO+u+qd3XnU2dPjvchRoSVpp/fd2CFL2iWqsqCaLgnv6udY7rq8Hs0NQML+EKjI+3m41+r2jYroqFuuNmWoV+e5Wo98LTz31VPHvKi9A4NUH0c+A7++q0grt+j9PNIyV97Ok99R/WY2Cfvrd6QWx/QODwYwP5yCAAAIIhFeA4Eh4fWkdAQQQCIlAacERTZ5UmPGjjz5yExNNGnW+AhuaRCkg4FskUgUu9X/S9Um0ll1oMqcAgyYoOrzJs1eIVe3oU1B90u9NjjVZ1KfonTt3LvH5vDX23n10ojIAVIhTk+BAhSvL8yy+wRE9gzIn9ImtJqOaVKn2he8k1bc/6rfOVbBDz66tX72dR9QHLUtRcU0FMFRbQ9txKvNCFl6tDFmUJzji7bIiA1kqg0WZKfp0WX1T9ogO3yKOmlCpfoz6pmCNf3BEfdVuNgsXLnRBMe0Kosm36sxoCYO3S4gmYqHIHFH/9J7ouVV7Q8UmlcUh86+//tr1338rXe8FKSnw4f8ClTRB1/bIS5YscUU/y5NBUdHdajS+yvhQpoqyRVRMM9ChwKEXDPKK43pjoR1m5KJsgdKCK2VlgHhLRRSc1Luj5V+h3q2mMuOjYKR2eNLvH/286Gdebvo95L/Ntve7SkFHvT/6OdbPhP72LR4tay9rRgFE/a7S0ijVVAoUGImWsdLPmQLQ3s+yfrcoyKk6JPpZD1SvJiT/I0EjCCCAAAKVFiA4UmlCGkAAAQTCL1BWQVZN5FQ/Q8tB9Am+Jmfdu3d3wQwtG/HNFvAyIDSZUbv6P+ya4CobRJ/qa8KurAAv+0I7oPTv3794KYomZdotRNf5Bh/8FXQfBVHefPNNN6HWxEeZHJpM6j6BgiNqI9hn8YIjukZLd/QpuoIXOjTpGjRo0CHbZqo/moSpP8pMUNBIk0xNfH0Ll+p671wZqdaK/q26DproKbCiYEx5Mi48G32Krh1zZKhJroJOXl0CfQKvJT2qk+L17cwzzywOoKiNQHUtlEGg4Iom5lr24vVVhR/1x/uEOlTBEfVDz67gkTJI9L7pXdDEVfVoFJQKdOi5lIWk5/bfBtj3fC/rSF/zXbrjXS8T/6Va4cgcCbTTS6Dn8v/Z0jsvGwWMFJxUEEBLgDS5L6kIZ1nBEc9cASIFjxTIULBMWST+725FfxtVZnwC/bwo+NirVy+3VM33uRUc1XMoeKLn0O8qbfmtAJCWt/lmjuhZtFxJgQ8FShTsU5DJ/4i2sdLPsn4feTuHeb9jL7zwwhJ/Pio6blyHAAIIIBA6AYIjobOkJQQQQAABBBBAAAEEEEAAAQQQiEEBgiMxOGh0GQEEEEAAAQQQQAABBBBAAAEEQidAcCR0lrSEAAIIIIAAAggggAACCCCAAAIxKEBwJAYHjS4jgAACCCCAAAIIIIAAAggggEDoBAiOhM6SlhBAAAEEEEAAAQQQQAABBBBAIAYFCI7E4KDRZQQQQAABBBBAAAEEEEAAAQQQCJ0AwZHQWdISAggggAACCCCAAAIIIIAAAgjEoADBkRgcNLqMAAIIIIAAAggggAACCCCAAAKhEyA4EjpLWkIAAQQQQAABBBBAAAEEEEAAgRgUIDgSg4NGlxFAAAEEEEAAAQQQQAABBBBAIHQCBEdCZ0lLCCCAAAIIIIAAAggggAACCCAQgwIER2Jw0OgyAggggAACCCCAAAIIIIAAAgiEToDgSOgsaQkBBBBAAAEEEEAAAQQQQAABBGJQgOBIDA4aXUYAAQQQQAABBBBAAAEEEEAAgdAJEBwJnSUtIYAAAggggAACCCCAAAIIIIBADAoQHInBQaPLCCCAAAIIIIAAAggggAACCCAQOgGCI6GzpCUEEEAAAQQQQAABBBBAAAEEEIhBAYIjMThodBkBBBBAAAEEEEAAAQQQQAABBEInQHAkdJa0hAACCCCAAAIIIIAAAggggAACMShAcCQGB40uI4AAAggggAACCCCAAAIIIIBA6AQIjoTOkpYQQAABBBBAAAEEEEAAAQQQQCAGBSIWHNm9e7d9+umn7k/v3r2tY8eOh3F9/vnnNmfOHLv66qutdevWxd8vLCy0Dz74wBYuXGi5ubnWoUMHGzRokKWlpVlWVpbNmDHDvvnmG0tOTrYLLrjAunbt6q5dvHixLViwwFq2bGkjRoywzMzMGBwiuowAAggggAACCCCAAALRJvDDDz/Ya6+9Zlu2bLHU1FQ799xzrVu3bpaQkGCrV6+2RYsW2RVXXOG+V9IxZcoUO+GEE6xTp05BP15Jbefk5Ni8efPcfKugoMBatWrl5kxNmjRxbWs+NmvWLPv+++/dv7t06WIXX3yxpaSkuH/r+jfeeMNdn5+f7+ZjQ4YMsQYNGrjn0Zxr9OjR7twnn3zSdu7ceUifNd/6+uuv7auvvjrsWdq2bev68sILLwS8rjzPHzQUJyJQToGIBEd27dplU6dOdT9g3333nQtg+P8A7Nmzx55//nnTufqh8w2OrF+/3l566SX3w9m0aVObPn261a1b1wVZ3nvvPfcDrh9G/cBPnjzZ+vfvb/Xr17eZM2fa4MGD3Q94YmKi+wUwe/Zs69mzp7ueAwEEEEAAAQQQQAABBBAor8CaNWvc/KRPnz523HHH2Y4dO9y/Tz75ZPdBbVUERxSo0VxKc6akpCT78MMPXaBi1KhRbi40ceJEN5c6//zz3eNqrqQPoXW+jldffdUFSAYMGOACOm+//babZ40ZM8YFgHyDI2PHjnXBDt85m6+h+uF/TqCvlded8xEIp0BEgiPeA2RnZ9u4cePs7LPPPiQ4oh/K+fPnm76/cuXKw37QPvnkE1u2bJkNHz7c4uLiXJaIMkmuvPJKmzZtmp100knujw4FYRQd7dy582HBEa8fXmZJOGFpGwEEEEAAAQQQQAABBKqngAIJmsMMHDjQzU90rFq1yv3RXGPt2rXFmSPKJNFc56OPPnJBCt8ME2WOKHNDQQh9WHzmmWe6bA5do8wMfV+Bltq1a7t7KYM+UODlwIEDLvihOZA3L1KG/ZIlS+y0005zbakPytBXWzr0NV1z2WWXuX8ruKP5VcOGDd2/9+3b5+Za+mBZmSgER6rnu8xT/U8gKoIj+gHXD+sll1zighv+UUilpG3atMmGDRvmeu79QtAvCP3C8A226FwdPXr0OGRZTa9evUzLdpRVokgqBwIIIIAAAggggAACCFR/gdc/yyv3Q/Y9peT5Ql5enr344ot26qmnFgci/G/gG8DQh7pagjNy5EiXmaFMdwVBTjnlFDeXUfa7vqdghNo977zzXLv6nj70Vda95jHKBFGG/datWwMu2dF93n//fTffOfrooy0+Pr64W/qeAjfefErf8J7jjDPOcOe+++67Lssk0DIg/2U1ZI6U+5XighgQqPLgiH4o9YOvH8pmzZodln4lw4oER7x0MV2vNXOqZaJfQFp7x4EAAggggAACCCCAAAI1Q2D8u7k2+Z/BB0iu7pZsw88qOTjinw2/dOlSmzRpksNUbQ0FGDZv3uzmMFqi8vLLL1v37t3t2GOPdecoK16Z8CoLoA+GfWuO6BoFP7TURZkfyirxzSJRJr2WpwSqZ6JMFrX75ptvuqwQZZGoDIGCHf7zKW/kvZon+rcCK8EGR/xrjnjP7QVWSlpWU9Z1NeON5CmjVaDKgyMff/yx/fTTTy6da+/evWEJjnz55ZduHWC9evVcvZL09HT3y6hFixYBx0U1TjZs2BCtY0a/EEAAAQQQQAABBBCIWQF9INq8efOI9T/UwRF98KpgiO/Sfj2MgiRegMELjqgmiTJFfDPjfc/T8hzf4Ii+p6KmyvBQtsnrr7/u6n0o8KGaiTfddFOJwRFfUGWjvPXWW7Z9+3aXlaIajGSOROyV40YxKlClwRHtPKMaJMuXLz+MT8ELr2hrRWqOKDqrQ1FTVW2+6KKL3N9aXqMlOkoNUySVAwEEEEAAAQQQQAABBKqvQKiDI5LSri779+8/pOZIoOCIMkdUt0NZ7UcccYRDLi1zRDttKqDRt29fGz9+vKsXogwQ1TDxan4EyhzxrS+i3WV0+GZvKFtfmfTKDMnIyCieJ2kupsCNdv0MVHNEmS1a1qODmiPV92eEJysSqNLgiP8g+P4Aa/mLfuHoB1XRUkVntfOMvu6/W43SxxQRVeaJt1tNu3btXPMqQqSqzEr10nVecOTHH3+0fv368R4ggAACCCCAAAIIIIBANRZQcGRPdvAPWL9OXKnLatSSsswVvNAHsqeffrqr36HAhuYt+pBX3/eWvpSn5siECRNcIOXII490HyJr7qL/Vr0RtXP99dcHzBzR/XWtMuWVraIai6pToj5cc801LiAS7G41mnPpenarCf6d4czqIRC1wZHGjRsX72zTsWNHF2GdO3euKdtEVZoV4UxLS3NFjbRft5bOKJCiyKYqRHtVo32HSecEs6ymegwtT4EAAggggAACCBioR+MAACAASURBVCCAAALhElAARNkUyupQXZBjjjnGFUNVIMK3IGtZu9WoGKqW0OiDYd/davQBsOYumv9oCY+WxQwdOtTtHBOo5oiu13xJ2/dq95pGjRq5DJSjjjrKEWipjeZN2hlHR5cuXdzOOKprokPzKmXaawmO7qFtelX7RJko/gVZ/WuH6HrfzP9ga474XxeusaJdBIIRiGhwJJgOeefoh1vRTS19KWn/7PK0x7kIIIAAAggggAACCCCAAAIIIIBAIIGoDY4oMqpMD6WFKdrKgQACCCCAAAIIIIAAAggggAACCIRDIGqDI+F4WNpEAAEEEEAAAQQQQAABBBBAAAEE/AUIjvBOIIAAAggggAACCCCAAAIIIIBAjRYgOFKjh5+HRwABBBBAAAEEEEAAAQQQQAABgiO8AwgggAACCCCAAAIIIIAAAgggUKMFCI7U6OHn4RFAAAEEEEAAAQQQQAABBBBAgOAI7wACCCCAAAIIIIAAAggggAACCNRoAYIjNXr4eXgEEEAAAQQQQAABBBBAAAEEECA4wjuAAAIIIIAAAggggAACCCCAAAI1WoDgSI0efh4eAQQQQAABBBBAAAEEEEAAAQQIjvAOIIAAAggggAACCCCAAAIIIIBAjRYgOFKjh5+HRwABBBBAAAEEEEAAAQQQQAABgiO8AwgggAACCCCAAAIIIIBAOQQWLVpkCxYscFckJibaMcccY/3797eMjAz3tcLCQvviiy9s/vz5tmvXLsvMzLS+fftahw4dLC4u7rDvN2rUyPr162dHHXVUOXrBqQggEEoBgiOh1KQtBBBAAAEEEEAAAQQQqPYCCo5s2rTJhg0bZjk5OaZ///TTTzZ69GirXbu2LV261N58800bOnSoNW/e3FasWGHTpk1z/27Xrp0tW7bM5syZc8j3p0+fbpdffrm1bdu22vvxgAhEowDBkWgcFfqEAAIIIIAAAggggAACUSvgGxxRJ/Py8uzFF1+0zp072wknnOD++6STTrJTTz21+BnmzZtnderUsa5du9qkSZPs2GOPtTPOOKP4+2pTWSYDBw6M2uemYwhUZwGCI9V5dHk2BBBAAAEEEEAAAQRquMCu2TPKLZB56aBSr/EPjuhkfW3r1q3Wu3dvGzdunA0YMMBat259WDt79+51wZNLL730kO8rm+Tdd9+1kSNHWmpqarn7zAUIIFA5AYIjlfPjagQQQAABBBBAAAEEEIhigW0vPms7powPuocNrrrO6g27ukLBES216dOnj40dO9YGDRoUMDii7JBA31+9erULsFxxxRUER4IeLU5EIHQCBEdCZ0lLCCCAAAIIIIAAAgggEGUCkQyOkDkSZYNPdxAohwDBkXJgcSoCCCCAAAIIIIAAAgjElkAkgiPB1hxJS0uzbt26uZoj7du3t3POOacYU1kjmzdvdkVataMNBwIIRFaA4EhkvbkbAggggAACCCCAAAIIRFBAwZGCPXuCvmNi/QblWlZT2m41WiKj3WqWL1/ObjVBjwAnIlA1AgRHqsaduyKAAAIIIIAAAggggECMCijLY8GCBa73iYmJ1qlTJ7v44ostIyPDfa2wsNC++OILmzt3rqkAa2ZmpvXt29c6dOjgskK878+fP9/tUNOoUSPr16+fHXXUUTEqQrcRiH0BgiOxP4Y8AQIIIIAAAggggAACCCCAAAIIVEKA4Egl8LgUAQQQQAABBBBAAAEEEEAAAQRiX4DgSOyPIU+AAAIIIIAAAggggAACCCCAAAKVECA4Ugk8LkUAAQQQQAABBBBAAAEEEEAAgdgXIDgS+2PIEyCAAAIIIIAAAggggAACCCCAQCUECI5UAo9LEUAAAQQQQAABBBBAAAEEEEAg9gUIjsT+GPIECCCAAAIIIIAAAggggAACCCBQCQGCI5XA41IEEEAAAQQQQAABBBBAAAEEEIh9AYIjsT+GPAECCCCAAAIIIIAAAggggAACCFRCgOBIJfC4FAEEEEAAAQQQQAABBBBAAAEEYl+A4EjsjyFPgAACCCCAAAIIIIAAAggggAAClRAgOFIJPC5FAAEEEEAAAQQQQAABBBBAAIHYFyA4EvtjyBMggAACCCCAAAIIIIAAAggggEAlBAiOVAKPSxFAAAEEEEAAAQQQQKBmCvzwww/2+uuv25YtWywtLc3OO+8869q1q8XHx4cEZOnSpfb111/bsGHDqqS97OxsGzdunJ199tnWqVOnKulDSG5ahY3oHXnttdfcO5KammrnnnuudevWzRISEmz16tW2aNEiu+KKK9z3SjqmTJliJ5xwQrnGoKS2CwsL7YsvvrC5c+fa3r17LTMz0y666CI7+eSTLS4uznbv3m2zZs2y77//3nWnS5cudvHFF1tKSor7d05Ojr3xxhv26aefWn5+vrVu3dqGDBliDRo0cM8zY8YMGz16tGtX/f7qq68OeawTTzzR/dv/6/pa27ZtbdSoUfbqq68GvC5UPwelvQ4ER6rwh4VbI4AAAggggAACCCCAQOwJrFmzxl566SXr06ePHXfccW7yO3HiRBcgOeWUU0LyQARHQsJYZY34vyM7duxw74wCEQqiVUVwRMGamTNnuoBbixYtbO3atTZt2jQbOHCgtWzZ0r3DTZs2tfPPP9+56VwFVBQA0aHAhQIkAwYMcAGdt99+2wVSxowZ434G/IMjTZo0KW7LfyB27dplY8eOtUGDBrkgi3coqFLadeEcUIIj4dSlbQQQQAABBBBAAAEEEKh2Apok6tN0BUe84+OPP3aTzf79+1tWVpabKH777bdWq1Ytd54mxZpYaoKsyacmhL4TRP33u+++6yaj9evXd9kC77//vssyWL58uZu8jhgxwurWres+tdcn+B9++KElJyfb4MGDrUOHDoc4q50PPvjA3nzzTUtKSrJjjjnGCgoKijNRvvnmGzfZ3b9/v5155pkuQ0D30qG+PPnkk7Zz50737549e7o+6/lefvll27p1q7uf7quMAz2TJtUyyM3NtQsuuMBlSegoqQ9e/xYuXOiuUXuaKJfV3ieffOIyH3yvUeZOoL7p676HJt7K7FGQwP+59e9AY6Ygh2+Gh4JWGhcvy0HtKUCgAINvho1s9Yz6up5Jx6pVq9wfBUfUX69dvUsaDwUj1A8F3PQeZWRkuAwMfV/32LNnzyFjpfHR9xVoqV27truXHEsKvOh9+fHHH2348OHFfdLXdB8FO+bPn29XX321a0uH2lfA5LLLLnP/1jhfeeWV1rBhQ/fvffv2ueCK3g+9WwRHqt2vOh4IAQQQQAABBBBAAAEEqotA7qoV5X6U5DbtSrxGk3ItNznrrLMCLnVQ4GL69Onuek1WN23aZFOnTnX/3axZs1KDI3PmzHGTTwVCNAnXBFv/btWqlftv3Vuf+iuIooCJJrnr1693k2oFTvSJu3d4y350vZY56BwvOKIJvya13pIITYC15OFnP/tZ8fX+y2o0UZ4wYYJ1797djj32WNeeJtS9evVyHgro6Bk1MddSkquuusq2b9/ulh4F6sOKFSvcEg49Q506dVwbp59+ujMtqT1v2YeWomgph0w0sVdwJ1Df+vXrd1hw5MCBA+65FWh48cUXXbbPSSedVOKYKWBUWnDEa893aUxeXp5r+9RTT3VtBzp8AxibN29274WCEBrrt956y9lprPXu6LlHjhzpghG+ffayLBSM+vzzz12wTMtaFLwKtGRnw4YNNn78eNevc845p3i5jPqnIJYCN77LV7znOOOMM1xQSe+dgkKBlgEFWlZD5ki5f/VwAQIIIIAAAggggAACCCAQHoGc77+znB+LaigEc6Qcc5ylHHlMiaeWVYtDQQRNYC+//HKXTaFDmQ46lH1RWuaIb40R/2U1mnwqIKFggv7W5FZBCmUnTJ482U3CfTMXFixY4IIpXnaLb3uLFy92k28FM3R8+eWXLnPBd2Ls/5z6vibfmqQrE0UTaWV9KHtEQYpA2TDLli0rsQ+aeCuw4GV3qL+agCuroiQj//a8NhQoCtQ3WflO5P2XbOieclCAp6QxUwZPacGRQPVA/O1kP2nSJGft1dZQQMRr97333nPBGm88FNxQXzUeCpT43kPX6PsK8ChDSVklCuB4WSR6ZmX+lFTPRMtf5s2b57Jnmjdv7pbIKGin8xXI86/t4dU8Ud+9jJlggyO+tUV0jZbfeEtoSltWU9p1wfwMV/QcltVUVI7rEEAAAQQQQAABBBBAIOoFQh0cKStzxP8TdAF5E09NfisaHNFkUhPVSy+91C118Ja8eAPgLX3x/u0fCPANjgQqlulN2r2Jr/8EX8+gYILvoSU+mvAq+BMoOKLJtG/2gG8ffIt7KsihQ89QWnDEvz2vLyX17aabbnJZM2WZqOis75IQ3zHT98obHFH2kIIhClj5Zo74LsnxDY4ouOTr5Bs40DP7Bkd8DX2LAitIpvHQM5cWHPEsZK5sk3feeccF3LwlP2SORP2vNDqIAAIIIIAAAggggAACCJRfINTBEfWgpJojCoxomYYyObT0w6vN4Js5ou9pGUSbNm0OqzlSWuaIJq++mSMKRhxxxBElgpSWOeL/vUCN+AdHlF2iP1q+49Um0XU6L9hMD9+J/WeffWaqH6LJeHp6ugv8KEBQWnDkv//9r7uflw3jZY6oHkegvvk/V2mZIwo4BRozBSbk5WWh+NccKWknGdWEUf0Q35ojJQVHlDnim+VTWuaIl+3St29ft0TmtNNOs86dO7saJl6Ap6TgiFdfxLc+jWfSrl0707IuLZvRUiUdCsBpiZNqwai2TaCaI1r2o/dZBzVHyv/7iSsQQAABBBBAAAEEEEAAgYgIKDhSmJcb9L3iUlNLXVajhrydSJTFoaUtygLwdqsprX6FlhQoo0A7hfTo0cNN6BU4UX0OTWj9gyP+NUd0by1j0VIL1RrRZF6BCn36r/tqeYR3+Nb08K85ou+98sorbmmG+qT7KpNDNT+8w8uQUb0Jtb1t2zY3Ub7wwgutY8eOpjZWrlzp6n2oSGugzBFlUHh1Rfz7oBoXKg6q4Ii2lZXL8ccfX2pwxGvPqzmiybyW4ii7I1DfVB/Fd2tlBQJ8a46oTon6reVIJdWJUeBGQQi5a9w0JlqK4xVkLSk44tX3UB/kqkCOAhta1qIAk77vZaSUp+aI1+cjjzzSPbOWBOm/FfiQ6fXXX19i5oi+r6K5CvQ0btzYLaPx3ls9R7C71chCS6vYrSboXyuciAACCCCAAAIIIIAAAghUTwEtaVDhUU12tSONMkaU9aDJeEk7n2jXEmWXKBCgGhOa1CoTQkGWQMERFcD0rvHdrUaBDNWN+PTTTx2uCqn27t37kIyO0nar0fe++OILF5hRkU8FSBSk0LIM3+Nf//qXzZ492wVENMn3feZGjRrZ0KFDXXZMSZkjKi5a0m41qpehgIRqmWiirj+acKuIamntlbRbTaC+ycz3UHBEgQ1tqxvsbjW6fsmSJa6+SmJiotv1R31XgEGBkpKCI7pOARBlUyirQ0EsXevtQuNbkLWs3WpK2mFHdjJUIEsBLGUXaUxUeDdQzRF9/aOPPjLVnNH7pvdWtWu6devm+ucVvFUmjo4uXbq4XYzUPx2+753a0nvjFfUNVJDVt3aIrlfRX2/ZTrA1R/yvC+dvE2qOhFOXthFAAAEEEEAAAQQQQAABBKJCwH9ZTVR0ik5EjQDBkagZCjqCAAIIIIAAAggggAACCCAQLgGCI+GSrR7tEhypHuPIUyCAAAIIIIAAAggggAACCCCAQAUFCI5UEI7LEEAAAQQQQAABBBBAAAEEEECgeggQHKke48hTIIAAAggggAACCCCAAAIIIIBABQUIjlQQjssQQAABBBBAAAEEEEAAAQQQQKB6CBAcqR7jyFMggAACCCCAAAIIIIAAAggggEAFBQiOVBCuOl+29/3Ftu+fSyy9Zx+r1fnU6vyoPBsCCCCAAAIIIIAAAggggAACRnCEl6BYoCAry9bdcZPlfP9t8ddSO3SyFn96wuJSUpFCAAEEEEAAAQQQQAABBBBAoFoKEByplsNasYfacM+vbN9HH1hy2yMss+9A2z5prOVv32Z1zulhTe95sGKNchUCCCCAAAIIIIAAAggggAACUS5AcCTKByhS3ds29inbMXWiJTZpam3GTnWZIgX799naX1xjuSuXW4NrbrZ6lw2PVHe4DwIIIIAAAggggAACCCCAAAIREyA4EjHq6L1R7sqfbPU1w1wHW/71WUvteGJxZ3NX/GRrbrzKrLDA2kx41QVPOBBAAAEEEEAAAQQQQAABBBCoTgIER6rTaFbwWTY9fJ/teftNq31GV2t2/yOHtbJz5lTb+vTfLOOiS63xbXdV8C5chgACCCCAAAIIIIAAAggggEB0CkQsOLJ792779NNP3Z/evXtbx44dnUh+fr7Nnz/fPvzwQ/ffxx13nPXv398yMjKKxQoLC+2DDz6whQsXWm5urnXo0MEGDRpkaWlplpWVZTNmzLBvvvnGkpOT7YILLrCuXbu6axcvXmwLFiywli1b2ogRIywzMzM6R6EKe3Vg21ZbNayvFebnW6snx1vK0ccd3pvCQlt11SA7sGkj2SNVOFbcGgEEEEAAAQQQQAABBBBAIDwCEQmO7Nq1y6ZOnWqtW7e27777zgUwOnXq5J7os88+s48++siuvPJKS01NtenTp1tKSooNHDiw+InXr19vL730kg0ZMsSaNm3qzqlbt64Lsrz33nv2/fffu+CHAjCTJ092wZX69evbzJkzbfDgwS4gk5iYaF26dLHZs2dbz5493fUcZlufesx2znrFLaXRkpqSjuLskd59rfEvfwMdAggggAACCCCAAAIIIIAAAtVGICLBEU8rOzvbxo0bZ2effXZxcOTf//631alTx2WD6Fi6dKl9/fXXNmxYUQ0MHZ988oktW7bMhg8fbnFxcS5LRJkkCqhMmzbNTjrpJPdHh4IwTZo0sc6dOx8WHPHa8zJLqs0oVvBBCnNzbcXAC60gO8ua3nW/1el+QYktqTjrissuNjuQR/ZIBb25DAEEEEAAAQQQQAABBBBAIDoFqjw44sui5TOvvvqqNW7c2M4555ziby1atMg2bdpUHDBZvXq16WvKLpkyZcohwRZ9XUePHj0OWVbTq1cv+/zzz11WSVJSUnSORoR7tXfJItv44G8tPjXN2r36lsUlJ5fagy1P/MV2zX7V6g0daQ1G3RDh3nI7BBBAAAEEEEAAAQQQQAABBMIjEFXBkS+//NL++c9/2lVXXWW1a9euVHDk/PPPL75etUzmzJljp5xyirVq1So8kjHY6oZ7fmX7PvrAMnpdYo1vv7vMJ8j58b+25oYrLbFRE2v70utlns8JCCCAAAIIIIAAAggggAACCMSCQNQER1atWlW8DEYFVH2PimSO+AZHFHTZsWOH1atXz9UrSU9PdzVKWrRoEXCMVONkw4YNsTB+Fe5jXFaWZfzhDrPCQtt37a12oP1RQbWV/pf7LH7bFtt7w+2W36Z9UNdwEgIIIIAAAggggAACnkCzZs2sefPmgCCAAAJRJRAVwZHt27e7gquXXHKJtWnT5jCgitQc6d69u2tn586dNm/ePLvooovc31peoyU6Wpqjgq419dg1e4ZteeIRS2zQ0Nq+PMcsLi4oiu2Tx9n2Cc9Z5iUDrNHPfx3UNZyEAAIIIIAAAggggAACCCCAQDQLVHlwRIGRSZMmWbdu3YqLqgpM9Uf279/vtufdsmWLO0c7z2hZjP9uNSrQOnLkSNu7d2/xbjXt2rVz7kuWLHE73LRt29Zd5wVHfvzxR+vXr180j01Y+7b2ltGWvewbqzt4mDW89pag75W3fq2tGjnI4uukW/tX3zKLjw/6Wk5EAAEEEEAAAQQQQAABBBBAIBoFqjw4oiUzCxYsOMRGW/pqJxp9XTvbdOzY0e1YM3fuXMvNzXU72wwaNMjS0tIsJyfHZs2aZVo6o0CKtgnWbjTa1cb/0DnBLKuJxoEKZZ8ObNlkK6/o65rU9r3axrc8x9qfj7Hs7/5jzR541GqfflZ5LuVcBBBAAAEEEEAAAQQQQAABBKJOIKLBkfI8vbJGJk6c6Ja+tG7dujyXcm4ZArvmzrQtj/+5KPtj1sJye+2c9YptfeoxS+/e05rc9YdyX88FCCCAAAIIIIAAAggggAACCESTQNQGR1SgVZkeffr0sYSEhGgyi/m+bLj3Dtv34fuW0fNia3zHPeV+nvxdO23FoF4WX6u2tX/97XJfzwUIIIAAAggggAACCCCAAAIIRJNA1AZHogmpOvWl8ECeLb/kPNPfTX/3sNXpem6FHs9bWtP84b9brVNOq1AbXIQAAggggAACCCCAAAIIIIBANAgQHImGUYhgH/Z/8pGtv+tWi0tMsvavLbK4lJQK3X3Hyy/atnHPWN3+l1nDG2+rUBtchAACCCCAAAIIIIAAAggggEA0CBAciYZRiGAftj79N9s5c6rVOuV0a/7w4xW+c+7yH231dcMtqXlLazNhRoXb4UIEEEAAAQQQQAABBBBAAAEEqlqA4EhVj0CE77/62mGWu+Ina3jdz63uoCsqdXfVHVH9kTYTXrWk5i0q1RYXI4AAAggggAACCCCAAAIIIFBVAgRHqkq+Cu5bsHePLe9/gbtz6+enWHLbIyrVi82PPWS758+2Rjffbpl9B1eqLS5GAAEEEEAAAQQQQAABBBBAoKoECI5UlXwV3Hfv4oW28aF7LCGzrrWb8Wale7D3vbdt4/13W+0zulqz+x+pdHs0gAACCCCAAAIIIIAAAggggEBVCBAcqQr1Krqnl+lR0S18/bvtMlEG9LT4lFRrp+KubLlcRSPLbRFAAAEEEEAAAQQQQAABBCojQHCkMnoxdu2qEQMsb+N6a3rX/Vane9Hymsoea268ynJ+WGYtHnva0jqdXNnmuB4BBBBAAAEEEEAAAQQQQACBiAsQHIk4edXc8MDmjbZyWD+zuDhrP2uhxdeuE5KObHvhSdsxbZLVHz7K6o+8NiRt0ggCCCCAAAIIIIAAAggggAACkRQgOBJJ7Sq81+4359jmRx+0lCOPtlZPTwxZT/Z//omt/79bLPX4Ttby8edD1i4NIYAAAggggAACCCCAAAIIIBApAYIjkZKu4vts+vMfbM/CN9z2vdrGN1RHYW6uLe9/vhXmHbD2r79t8WlpoWqadhBAAAEEEEAAAQQQQAABBBCIiADBkYgwV/1NVg7vZwc2bbTmDz5mtU47M6QdWnfHzZb15aduxxrtXMOBAAIIIIAAAggggAACCCCAQCwJEByJpdGqYF/zt2+zFUMuLqo3Mvsdi08NbXbHjpdetG3jn7G6A4daw+t/UcFechkCCCCAAAIIIIAAAggggAACVSNAcKRq3CN6Vy2n0bKa1OM6Wsu/vxDye2d/s9TW3nqNpbQ/ylo9Oynk7dMgAggggAACCCCAAAIIIIAAAuEUIDgSTt0oaVuFWFWQtd7Qq6zBqOtD3qvC/Hxbfml3U/2RdjMXWEJ6RsjvQYMIIIAAAggggAACCCCAAAIIhEuA4Ei4ZKOo3VUjB1re+nXW/E9PWK3Op4alZ+t/c6vt//Qja3rvH63O2d3Dcg8aRQABBBBAAAEEEEAAAQQQQCAcAgRHwqEaRW169UbiEhKs/ZwlFpeUFJbe7Zg60baNfcoy+w62RjffHpZ70CgCCCCAAAIIIIAAAggggAAC4RAgOBIO1Shqc+/ihbbxoXss7YSTrcWjT4etZ9nLvrG1t4y25LZHWOvnp4TtPjSMAAIIIIAAAggggAACCCCAQKgFCI6EWjTK2tvyj0dt1+vTrf7wUVZ/5LXh611hgS3v28MKsrKs3atvWUJGZvjuRcsIIIAAAggggAACCCCAAAIIhFCA4EgIMaOxqTXXX2k5P/3Xmj/8d6t1ymlh7eL6u261/Z9QdySsyDSOAAIIIIAAAggggAACCCAQcgGCIyEnjZ4GC/bvt+X9zncdOmLuEotLTg5r53ZMm2TbXnjSMvsNtkY3UXckrNg0jgACCCCAAAIIIIAAAgggEDIBgiMho4y+hvZ/9m9bf+cvLOWoY6zVUxPC3kGv7khK+6Os1bOTwn4/boAAAggggAACCCCAAAIIIIBAKAQIjoRCMUrb2D7hOds+eZzV7X+ZNbzxtrD3sjA/35Zf2t0K8w5Y+9cWWXytWmG/JzdAAAEEEEAAAQQQQAABBBBAoLICBEcqKxjF16+742bL+vJTa3rPg1bnnB4R6en6O39u+z/72Jrd/4jVPqNrRO7JTRBAAAEEEEAAAQQQQAABBBCojADBkcroRfO1hQX2U59zrTA319rNXGAJ6RkR6e32KeNt+4vPWr3LhluDa26OyD25CQIIIIAAAggggAACCCCAAAKVESA4Uhm9KL425/tvbc3NoyypeQtrM+HViPU0a+mXtu626y312A7W8omxEbsvN0IAAQQQQAABBBBAAAEEEECgogIERyoqF+XX7Zw51bY+/TdL73mxNbnjnoj11tUdufgcd7/2sxeHfYeciD0YN0IAAQQQQAABBBBAAAEEEKi2AgRHqunQbnzgbtv77tvW+La7LOOiSyP6lOtuu8Gyln5hLf7ypKWddEpE783NEEAAAQQQQAABBBBAAAEEECivAMGR8orFyPkrBvS0/D27rfXYqZbcum1Ee62aI6o9Uv/KMVZ/xJiI3pubIYAAAggggAACCCCAAAIIIFBeAYIj5RWLgfPz1q+zVSMHuiKsKsYa6UO71WjXmrSTT7UWf34i0rfnfggggAACCCCAAAIIIIAAAgiUS4DgSLm4YuPk3Qvm2ea/3G+1zzzHmv3+zxHvtHbI0U45cUmJdsTcJWZx8RHvAzdEAAEEEEAAAQQQQAABBBBAIFgBgiPBSsXQeZsfe8h2z59tDa/7hdUdNLRKer72ltGWvewbt2ONdq7hQAABBBBAAAEEEEAAAQQQQCBaBQiOTUWgWAAAIABJREFUROvIVKJfq66+zPLWrraWT4yz1GOPr0RLFb9063NP2M7pU6zBmJus3pARFW+IKxFAAAEEEEAAAQQQQAABBBAIswDBkTADR7p5FWFVMda45OSirXQTEiLdBXe/fR++bxvuvcNqn9HVmt3/SJX0gZsigAACCCCAAAIIIIAAAgggEIwAwZFglGLonL0fLLGNv7/T0k7qYi3+8o8q63nB/v22vO95Fl+rlrV//Z0q6wc3RgABBBBAAAEEEEAAAQQQQKAsAYIjZQnF2Pe3PvVX2zlrWlRso7v6missd+Vya/3sZEtuf2SMSdJdBBBAAAEEEEAAAQQQQACBmiJAcKSajfSa60ZYzvIfrMUjT1naiZ2r9Om2PP5n2zV3pjW65VeWeemgKu0LN0cAAQQQQAABBBBAAAEEEECgJAGCI9Xo3SjIyrLll3Z3dUZcvZHk5Cp9uj3vvGWb/vg7q9OthzX97YNV2hdujgACCCCAAAIIIIAAAggggADBkRrwDuz713u24Xe/trROJ1mLx56p8ic+sG2rrby8jyU2aGhtp86t8v7QAQQQQAABBBBAAAEEEEAAAQQCCZA5Uo3ei61P/812zpxq9YddbfWvui4qnmzVyIGWt36dtRn/iiW1bB0VfaITCCCAAAIIIIAAAggggAACCPgKEBypRu/DmhuutJwf/2vN//SE1ep8alQ82eZHH7Tdb86xxr/8jWX07hsVfaITCCCAAAIIIIAAAggggAACCBAcqYbvQMHePbZ8QE+Li4+PinojHvGehW/Ypj//wdJ7XGhN7vx9NZTnkRBAAAEEEEAAAQQQQAABBGJdgMyRWB/Bg/3f988ltuG+Oy21wwnW8m/PRc1TUXckaoaCjiCAAAIIIIAAAggggAACCJQgQHCkmrwaW/7xqO16fbrVHz7a6o+8JqqeatXw/pa3aYO1mfCqJTVvEVV9ozMIIIAAAggggAACCCCAAAIIEBypJu/A6jFDLXfVCmvx2NOW1unkqHqqzX+533YvmGeNb7vLMi66NKr6RmcQQAABBBBAAAEEEEAAAQQQIDhSDd6B/J07bMXgiywuKcnaz1licQkJUfVUexbMs01/ud/Se/SyJnfeF1V9ozMIIIAAAggggAACCCCAAAIIEBypBu/AnsULbNND91qtU0635g8/HnVPlL99m60YcrEl1G9g7abNi7r+0SEEEEAAAQQQQAABBBBAAIGaLUBwpBqMv7ddboMxN1m9ISOi8olWjRhgeRvXW5sJMyypecuo7COdQgABBBBAAAEEEEAAAQQQqJkCBEeqwbivGNTL8nfttFZPTbCUo46Jyifa/MgDtvutudb4l7+xjN59o7KPdAoBBBBAAAEEEEAAAQQQQKBmChAcifFxz1290laPvtzia9ex9q8titqn2fP2m7bp4fusTvcLrOld90dtP+kYAggggAACCCCAAAIIIIBAzRMgOBLjY75z5lTb+vTfLP28C63Jb34ftU9TXHckPcPazVwQtf2kYwgggAACCCCAAAIIIIAAAjVPgOBIjI/5+rt/afs//tCa/PpeS7+gd1Q/jTJclOnS+vkpltz2iKjuK51DAAEEEEAAAQQQQAABBBCoOQIER2J5rAsK7Kc+3awwL8/azXjTEjLrRvXTbHnyUdv12nRreONtVrf/ZVHdVzqHAAIIIIAAAggggAACCCBQcwQIjsTwWO//7GNbf+fPLeXIo63V0xOj/kn2/es92/C7X1vtM7pas/sfifr+0kEEEEAAAQQQQAABBBBAAIGaIUBwJIbHeetTj9nOWa9Y/WFXW/2rrov6JynIzrLll55n8Smp1u61RRaXkBD1faaDCCCAAAIIIIAAAggggAAC1V+A4EgMj/GqEQMsb+N6a/nEWEs9tkNMPMnaX1xj2d8utZZ/fdZSO54YE32mkwgggAACCCCAAAIIIIAAAtVbIGLBkd27d9unn37q/vTu3ds6duzoZAsLC+2DDz6whQsXWm5urnXo0MEGDRpkaWlpxfKlnZOVlWUzZsywb775xpKTk+2CCy6wrl27umsXL15sCxYssJYtW9qIESMsMzOz2oymt4Wv6oy0mz7fLC4uJp5t+4TnbPvkcVZ/+CirP/LamOgznUQAAQQQQAABBBBAAAEEEKjeAhEJjuzatcumTp1qrVu3tu+++84FMDp16uRk169fby+99JINGTLEmjZtatOnT7e6deu6AIp3lHbOe++9Z99//70LfigAM3nyZOvfv7/Vr1/fZs6caYMHD3YBmcTEROvSpYvNnj3bevbs6e4Ry8eOqRNt29inLL3nxdbkjnti5lGyln5h6267wVKPPd5aPjEuZvpNRxFAAAEEEEAAAQQQQAABBKqvQESCIx5fdna2jRs3zs4+++zi4Mgnn3xiy5Yts+HDh1tcXJzLAFEmydVXX+0yQXSUdM6VV15p06ZNs5NOOsn90aEgTJMmTaxz586HBUe8fniZJbE8rGtuvMpyflhmze77k9U+q1vsPEpBgS3v28MKcrKt/ayFFl+7Tuz0nZ4igAACCCCAAAIIIIAAAghUS4EqD44sWrTINm3aZMOGDXPAq1evNn3tiiuusNTUVPe1ks4ZOHCgTZky5ZBgi87V0aNHj0OW1fTq1cs+//xzl1WSlJQU04N5YPNGWzmsn8WlpFh7FTZNjK3n2fj7O23vB0usyW9+b+nnXRjTY0HnEUAAAQQQQAABBBBAAAEEYl+g2gZHzj///OLRyc/Ptzlz5tgpp5xirVq1ivlR2zl9im197gmrc+751vTuB2LueXbPn22bH3vI0s+/yJr83+9irv90GAEEEEAAAQQQQAABBBBAoHoJ1IjgyJdffmk7duywevXquZom6enprkZJixYtAo6mapxs2LAhake6zt8ftoT1a2z/sDGW1+nkqO1nSR2L27fXMu7/PyusXcd2//bhmCkmG3PQdBgBBBBAAAEEEIhCgWbNmlnz5s2jsGd0CQEEarJAlQdHwlVzpHv37m5cd+7cafPmzbOLLrrI/a3lNVrGo+U7vkVfY+UlyFu72lZdfZnFp6ZZu5kLLC5GlwituXmU5Xz/rbX82/OW2qGoOC8HAggggAACCCCAAAIIIIAAAlUhUOXBEWVpTJo0ye0qoyUv3m41Cmbs37/fFWXdsmVLwHMU3NBuNSriOnLkSNu7d2/xbjXt2rVznkuWLHG74LRt29a17QVHfvzxR+vXr19A833vveMKhcZnZFhCRqbF609araoYn8PuufXpv9nOmVMts09/a/SL/4uKPlWkE9snj7XtE563ekNHWoNRN1SkCa5BAAEEEEAAAQQQQAABBBBAICQCVR4cKSwsdLvRzJ0713Jzc61Dhw42aNAgt3ONt7NNx44dA56TlpZmOTk5NmvWLNPSGQVStE2wdqPR9f6HzglmWc2et+Za4YEDh1wel5R8MFDyv4BJQnpGRJeEFOzb6wqx6m9tg6vtcGP1yPnpv7bm+istqXlLazNhRqw+Bv1GAAEEEEAAAQQQQAABBBCoBgIRDY6Ux0tZIxMnTnRLX1q3bl2eSyt9bsHePZa/a6fl795tBXt2Wf7uXVaYk3N4u3FxpgCJMkuKMkwyLCE90+IObkFc6Y74NbB9wnO2ffI4S+1wgrX823Ohbj7i7SnQo513Wj31oqUcdWzE788NEUAAAQQQQAABBBBAAAEEEJBA1AZHVq1a5bJB+vTpYwkJCVU+WgXZWVawe7cLlBQFTHabgiiBDi3BKQqY+AROatWu1DPkbVhnq8cMtcLcXGvxyFOWdmLnSrUXDRdvefJR2/XadKs74HJreMOt0dAl+oAAAggggAACCCCAAAIIIFADBaI2OBILY1GYn28Fu4sySwr2HAycKMskP/+w7sclJhXXMPHqmLhlOfHxQT3quttusKylX1idc3pY03seDOqaaD8pa+mXtu626y2hfgNrN3VuRJcoRbsN/UMAAQQQQAABBBBAAAEEEIicAMGRMFi7ZTkKmCjTxFuWk50d8E7x6UU1TA5ZlpOScsi5u9+cY5sffdAViW0z/hVLqFc/DL2ugiYLC23F5X0sf/s2a/nXZy2144lV0AluiQACCCCAAAIIIIAAAgggUNMFCI5E6A0ozMkuWoqjTBNvWc6e3YEDJqlpxctylFmy7lc3WcH+fdb4trss46JLI9TjyNxmyz8etV2vT7fMfoOt0U23R+am3AUBBBBAAAEEEEAAAQQQQAABHwGCI1X5OhQUuAyTw5blHNwpp7Ag33bOeNny1q+1pGYtrOH1vyjeWlj1TFT81aKgHktlCLVUSEuGEus3tLZT57C0pjKYXIsAAggggAACCCCAAAIIIFAhAYIjFWIL70Xaqjd/1y7b/Mj9proccfEJVv/KMZZQt95hN46vk35YwCQuNTW8HQxl61paM6iXCxC1fPx5Sz2+Uyhbpy0EEEAAAQQQQAABBBBAAAEEyhQgOFImUdWcsPXZx13WiMXFuwKstU8/85BlOd7OOYF6F5eSerCOycHdctIzLT49vWoeJIi7bvn7n23XnJlWd9AV1vC6nwdxBacggAACCCCAAAIIIIAAAgggEDoBgiOhswxZS7tmz7AtTzzi2mt8xz2W0fPiwG0XFh4s/Ko6JgfrmWi3nLy8w8+PT3BbCxfvlKNthtMzLS4xMWT9rmhDWV98Yut+fYslNWlmbSbPqmgzXIcAAggggAACCCCAAAIIIIBAhQQIjlSILUwXFRba9okv2PYp48wKC63BqBus3tCR5b6Zird6mSUq/qr/1tcCHdoBp3innAxlmGRafFpaue9ZqQsKCmzF4ItcoKfVUxMs5ahjKtUcFyOAAAIIIIAAAggggAACCCBQHgGCI+XRCuO5Cl5svP9u2//pR+4udfsPsYY3/jJkd1Q2SdH2wodmmSgI43/EJae4LJN4b4vhdG01nBGyvgRqaPNjD9nu+bOt3hVXWYOrrw/rvWgcAQQQQAABBBBAAAEEEEAAAV8BgiNR8D7krlllG357m+WtX+eWuTQYc5PVHTg0Ij0LFDApzM09/N5x8YcETFzwRMtykpJC0s/9H//L1t99myW3bW+tn38pJG3SCAIIIIAAAggggAACCCCAAALBCBAcCUYpjOfs+/B92/THe60gK8sSGzaypvf+0VKP6xjGO5bddEHW/uJlOQV7tNXwbtMOOoGO+Fq1D2aYHKxnomU5tWqVfZMAZyy/tLtzaDPhVUtq3qJCbXARAiUJ5G1cbwV791rKkUeDhAACCCCAAAIIIIAAAggcIkBwpIpeCGWJbBv7pO197x3Xg1qnnGZN7n7AEtLDu3yloo9beOBA0ZIcLc3Zs9v9rT9WUHBYk3FJyYGX5cTFlXr7jQ/+1vYuWeQyZ+oNGVHRrnIdAk6gMCfHdkybZNnffGU5P3zvihZ7h37eMi8ZaLXP6oYWAggggAACCCCAAAIIIGAERyL8EuTv2mnbxj9ju+e95u6c2KixNRh9k6X3uDDCPQnN7YoCJbutqPBrUZZJYU52wMb/t1NOpsVr5xwty0lOLj5377tv28YH7rbU4ztZy8efD00HaaVGCmT/5yvb9Kffm7JFvCMhs64l1K1nuatWFH8tvUcva/zLO03bX3MggAACCCCAAAIIIIBAzRUgOBKhsdckbc+bc2zHjJdd8EA7wmgnmroDrzgkQBCh7oT1NoXZWUUBE5dlcnBZzt49Ae8Zn1areFmOMk5WXzvMnddu+nw3keVAoLwCW5993HbOeNldltyqjdUdPMzSTjjZklq0cl9TjZ/tLz5ne9972/07tcMJ1vyhv5qWiHEggAACCCCAAAIIIIBAzRQgOBLGcc/fvs32vLPA9r670LKXfVt8p8w+A6z+VdeaPsmuKUdhfv5hy3KUaaKv+x47X3vFclcud0selE3jsk3Si+qZWHx8TeHiOSsgcGD7Vlt/5y8sd8VP7ur6I6+1+sNHldjSvn++axvu+z/3/ZSjj7MWjz5l8akR3sa6As/JJQgggAACCCCAAAIIIBB6AYIjITLd/9nHlrdujR3YtsUObNpoeRvWWfa3S4tb1yfYtc/ubhk9Ly7+BDtEt47pZgr27ikq+OoyTHbZvvfesV1vznG71tTtd9khz+YFSYq3GdaynJSUmH5+Oh8aAf3srbvjZjuwZZOlHHWsNfn1ve4dKuvI+voLW/+bX5h2aKp12pnW/MHHyrqE7yOAAAIIIIAAAggggEA1FCA4EqJBXXl5HzuwbeshrSW3P9LqnHWu1el6rum/OcoW0Kf/K4f0cSe2fPwFK8zNKS4CG+hqfdIfn5H5vwKw2i2nTp2yb8QZ1UYg5/tvbf1dv3TvSUavS6zx7XeX69lUFHnj/Xe5azL7DbZGN91erus5GQEEEEAAAQQQQAABBGJfgOBIiMZw82MPuaUfqmuQ3LqtJbc7ghoGFbRde8toy172jTX97YNWp1uPolYKCop3yPF2y3HLcg4cOOwucQmJRQVftSRHgZP0DPd3XEJCBXvEZdEqsP/zT2zDvXe4Oj6qLdLw2lsq1NUdL79o28Y9465tdt/DVvuscyvUDhchgAACCCCAAAIIIIBAbAoQHInNcavWvfYmqunde1qTu/5Q6rMW7Nt7yLKcAi3Rydof8Jr4OukHAyZFgRO3W04qu5TE6sukOj7rfnWD27I346JLrfFtRdkfFT02/uE3tvf9xRZfq5a1HjvNEhs2qmhTXIcAAggggAACCCCAAAIxJkBwJMYGrCZ0N3flT7b6mmEWX7uOtZ+5oNyFWFU/4pCdctwWw7sC0mkL1+IaJgcDJvHp6TWBOaafMW/taltzy2hTzZo6555vTRVEi6tcwd6C7Cxbc80wt/1v2smnWos/PxHTRnQeAQQQQAABBBBAAAEEghcgOBK8FWdGUGDViAFuktr84b9brVNOq/ydCwuLAibaYniP/i7aYrgwL/fwtuMTXMDksGU5iYmV7wctVFogb9MGW/vzMabdoGqf1c2a3fvHcgfQSupEzo//tbU3X+12UVImijJSOBBAAAEEEEAAAQQQQKD6CxAcqf5jHJNPuPWpv9rOWdMs89KB1uiWO8L2DAX79xUHTLzgib4W6FAmS1HA5GDgRMVf09j6NWyDE6BhBUbW/fI6O7Bls6Wd1MWaP/x4yGvJ7Jg2yba98KQb2zYvzrCE+g0i+YjcCwEEEEAAAQQQQAABBKpAgOBIFaBzy7IFtMXquttvsMQGDa3t1LllXxDCMwrz8gIvyyksPOwucckphyzL8bYbDmF3aOqgwIGtW2zdrdeaAiQpRx9nLR59yrRbUTiOtbdeY9nfLHUFgVUYOBqO3DWrLOe7/1j+rp2WdmJnZ8CBAAIIIIAAAggggAACoREgOBIaR1oJg8Dy/he4mhItnxhnqcceH4Y7lK/JgMtycnMObyQu7n9LcpRlogwT7ZaTlFS+G3J2sYDeAy2lUYAgqWlza/mPcZaQWTdsQqppsurqy1z7zR541GqfflbY7lVWwwc2b7Stz/7dtOWw76HnV1ZV8Y5OZTXE9xFAAAEEEEAAAQQQQKBEAYIjvBxRK7D5kQds91tzrd7QkdZg1A1R2U/tjPO/Oia7izJO9u0N2Nf4WrWLthb2XZZTq1ZUPlc0dUrb9K6742bL/u4/llC3nrX8+wuW1KxF2Lvo7ZqU2KiJtRn/isWlpIT9nv430JbWG+6+rbigcO0zz3HPnvXVZ6b6KDqojRLxYeGGCCCAAAIIIIAAAtVQgOBINRzU6vJI+z583zbce4clt25rrcdOjZnHKjxwoKjgqyv8WhQwcbvlFBQc9gxxScmBl+XExcXM84a7o+vvutX2f/KRqwHS4q/PWsoRR4f7lsXtr752mOWu+MnqXTbcGlxzc8Tuqxvl/LDM1t56rWn3peT2R7rlPcmt2hT3Yc/bb9mmh39HgCSio8LNEEAAAQQQQAABBKqrAMGR6jqy1eC5NClc3v98NzlsM+FVS2oe/myBcLIV7FGgxG+3nJzsgLcs3iknI8Pi05Vtkmlxycnh7F5Utr3xoXts7+KFrm8tHnvG0jqdFNF+5nz/ra25eZS7Z+vnplhyuyMicn+3I89NV7v6IinHHG8tHn7c4uscvsX07vmzbfNjD1l8rVrWZtIs955wIIAAAggggAACCCCAQPkFCI6U34wrIiiw4b47bd8/l1jDa2+xuoOHRfDOkblVYXZ2UWaJT5aJ6msEOuLTah2yU44LoNSuHZmOVsFdNv3p97Zn0Xx352b3P2K1z+haBb0w2/rs47ZzxsuuAGqrJ8eHvQ8F2VkuMJK7eqULxrT82/Mu+FHSoewqZVnVHXC5Nbzh1rD3jxsggAACCCCAAAIIIFAdBQiOVMdRrUbPtGfhG7bpz3+w1I4nWsu/PluNnqzkRynMzz9sWY6W6ejr/kdcYtL/AiaqZ5JetM2wxcfHtJWyIZQVoaPp3Q9YnXPPr7LnKczJsVWjh9iBTRut0U23W2a/wWHti7eMKKlJs6LCs3XrlXq/vI3rbdWIAa4mSrtX5pcaSAlrx2t443nr17l6QylHHVPDJXh8BBBAAAEEEEAgNgUIjsTmuNWYXufv2W0rBvR0z9tu+vwyJ4rVGUYZJVqWU7CnqIaJ6pkoyyDQ4W0prOKvxctyqqCgaEXGwzdjpPGvfmsZF/apSDMhvSbri09s3a9vcXVPWo+dZomNGoe0fa+x7ZNesO0TX3BLqFr9Y3zQy3i87JGGN95mdfsX7bLDEV6BA9u22q7XZ9j+j/9lOT8VFcf1jtQOJ1jaCSdbvctHEqwK7zDQOgIIIIAAAgggEDIBgiMho6ShcAms+9WNlvXV5+zKEQBYWQ0uUOICJgd3y9mzO+BQxKem+S3LyQhYxyJc4xhMu5v++Dvb885b7tRo24XFC9poeY+W+YT6yP7PV7b2l9e5Zpve85DVOee8oG+x/+MPbf3dv7Tktu2t9fMvBX0dJ1ZMYOfMqbb16b8dcrECZtqRKnfViuKvK/tHW0FrXDgQQAABBBBAAAEEoluA4Eh0jw+9M7Ods6bZ1qf+6mpOhGNSWu2QCwoO1jHZXbQ852CWSeGBvMMeNS4h4eD2wplFf6dnuL/19UgeBfv324bf/dqyvvy0KDjw2wetTrcekexCmfdScdTVV19mymZqdt/DVvusc8u8JtgTlBW0+trhdmDLJqt3+ZXWYPSNwV5afN6KwRdZ/s4dES0cW+5OxvgF+du32aY//972f/axexLtpKXxqnXamZaQWdd9TWOoYJWygJRdoqBk49vvrtKlYTHOTvcRQAABBBBAAIGICBAciQgzN6mMwIHNG23lsH6uifavv0OaegUxVQ/hsGU5WfsDtqadUYp2zMmwBG+3nNTUCt659Mu0I8zGh++zvLWrLbFBQxcYUY2ZaDz2vP2mbXr4Pkus39Baj38lZO+iV3g47aQu1uIv/6jQoyuAqEBiRYMrFbppDbpo37/es82PPOCCY8oQaTDmJsu8ZECJAjpv04P32P7P/u3OaXLXHyy9e9ESQQ4EEEAAAQQQQACB6BMgOBJ9Y0KPAgisufEqy/lhWVRmFMTygGmbZN9lOV6mSaBniktJNVfDxGWYaHth1TPJqNTj73jpRds2/hnXRq0uZ1iTO+8r/gS+Ug2H8eL1d/7cZQ6kX9Dbmvz63krfadfsV23LE3+xxIaNrNUzkyr8/NnLvrW1t4yyxMZNre2U1yrdLxr4n4CW0GgpjQ5tJ93krvvdeAVzbHnyUdv12nTTz0/r5yZbUvOWwVzGOQgggAACCCCAAAIRFiA4EmFwblcxge1Txtv2F5+1Ouf0sKb3PFixRrgqOIHCwoMBk4M1TNzSnN1WmJd7+PXx8S7DxDfLxC3LSUws9V4Htm6xjQ/cZdnfLHXFRxuMuTlmColqd5jVY4aa6r00+c3vLf28C4NzDXCWAn5rfz7GCvMLrOVjT1c6Y2blFX3dso6Wf3/BUo/rWOF+cWGRQGFenm184G5T1ojFxRVl5Vx1Xfl2gyossLW33WCqKVPn7O7W9N4/wosAAggggAACCCAQhQIER6JwUOjS4QK5q1fa6tGXu/X77ecshqgKBFQXxGWWHCz+qv8u2L8vYE/ia9c5JMtEARPt9KJj77tv2+a//tFte6pCldqqN9YKVmqbYW03rPexlbIBmrUo94gU1RkZZge2bLb6V46x+iPGlLsN/wu2PveE7Zw+xeoNHWkNRt1Q6fZqcgNaFrPhnttdAE/j3OTu+13do4oceevX2qqRg9ylrf4xzlKOOb4izXANAggggAACCCCAQBgFCI6EEZemQyuwetQQy12zyhVlregkJbQ9ojV9su4fMNEyHSssDIATZ3sWL7Csrz5zn8Jn9u5rDW++3eISk2ISctOf/2B7Fr5hKUcebS3/Mb7cRWzX3/kLV48i9fhO1vJvz5rFxVfaIevrL2zd7TdYcpt21vqFlyvdXk1tQL9nNvzmVsvbtMHVwWn+8OOW3PaISnFo6ZSWUNU69Qxr/tChO91UqmEuRgABBBBAAAEEEAiJAMGRkDDSSCQEto17xna8/KJl9LzYGt9xTyRuyT0qKFBUx+R/y3Kyl33jJob6enxaLcu4sE9Rtkhc3MElOUU1TFTLxC3LSYr+gImW1ay5eZTlrvzJ6g4eZg2vvSVora3PPm47Z7zsdgdSECOhfoOgry3rxOX9LzBlpbSZNNOSmjYv63S+7yew/+N/2cYHf2vKlNLSpGZ/+Isl1K1XaacD27fayiF9XDutnp1kKe2PqnSbNIAAAggggAACCCAQOgGCI6GzpKUwC+T89ztbc9PVbqeI9rMWlm/df5j7RvOBBQoPHLDtE56zHa9MNisosLQTT7b6w8e4/3YBlH17A16oMXY75Rws/uqW5dSqFXXMWi6x5oYr3US68S9/Yxm9+5bZR1lse/4f7v1t8ciTltbp5DKvKc8Jm/74O9vzzlvW8PpfWN2BQ8tzaY3svNLIAAAgAElEQVQ+tzA/37aPf6boXS0stPQeF1rjX/02pJlNWoqlJVl1ul9gTe+6v0Z78/AIIIAAAggggEC0CRAcibYRoT+lCqwceompmGfzPz1htTqfilYUC+Qs/8E2PXSv5a5a4XrZ6KbbLbPf4EN6rOBJ0bKc3UV/Hyz+agX5hz1ZXFKyXx2TouCJsk+q8sj68lNbd8fNrgtN7vy9m1SXdOxeMM82/6VoUtzwxl9a3f5DQt71vYsX2saH7nE/H/o54ShbQEGujQ/eYwrAunf15tsts++h72rZrZR9hm/tkbYvzwl6x5uyW+YMBBBAAAEEEEAAgcoKEByprCDXR1TAW46QcXE/a3zrnRG9NzcLXkDLn7QMSkfK0ce5LXqTW7UJugG3JMdnWY7bLScnO+D1RTvleFsLF+2cox1wInloKcb6u29zt2x6z0NW55zzDru9dlvSrks6lGGiTJNwHFpSo6U1Oo6Y917ELcLxTOFsc+eMl2zrs393t0hs1MSa3fewe2fDdWy49w7b9+H7rgCvCvFyIIAAAggggAACCESHAMGR6BgHehGkgGpXrL1ltKvV0G7mgiCv4rRICeStW2ObHr7PNE46Goy+0W1/GoqjMDu7KLNkzy4r2H2wnsnePQGbVl0Tb1lOfPrBwEntOqHoxv+zdx3QUVVbdM9kkplJrySQQoJiAbGAvSNFpCMgvYMU6YgidkGwgTTpvXekWEAEVPygKCoIgoWEEEIJIX16+evcyQupZMqbmnvWckWSd9u+L5P39j1n7yr7KPrxO1x651X2c7L3jewzCP4JSaDMkuwVi6A5fZL9LKzd84gZ/YpT55IxaiA0Z04zIdHAJg85dSxv7FyfeRFF//sOuTs2w3D1smXPmj/Hsnnos8WZofrlKDJfGwtZZDSSN+1x5lC8b44AR4AjwBHgCHAEOAIcARsQ4OSIDWDxSz0DgbSeHWDIusJf/DxjO0pmQRayZCVLQQ4usa++43SLXtKJKF+WQ8SJ2WiogI5EJivOMAmDNKRYz4TKcqSOu8QIgxEpRJofVD5B4R9bmzmeUEjkCsROeJ3pTTg7skk7Y/1KhHfpieiho509nEf3b9KooT+fypyutP/9AyIndGnnSuYsr38Hw0h5T2OXreN8387QX7qIuLemI/iJpi4blw/EEeAIcAQ4AhwBjgBHgCNQNQKcHOF3h9chQCnwlAof+lx71Bo/2evm72sT1qWngYQmNadOsKVF9h6EyH5D3LpMU2FhcYYJ6ZhY9EzoJbmyuEGUhMKSZRIGiVzu0PxJhPb62uWsDyonojKakBat4RcW7lC/1jYusfRNuQVJi9dZ28zrr9Od+xfa8+egS/0P2r/PQJeeCkPW1Qrrkt/eAIGNH0TQo09AcUdDl69bKOUJvP9h1JnObX1dvgF8QI4AR4AjwBHgCHAEOAKVIMDJEX5beB0CQmmNNDjE4lrDw20ICBkKNAHSaag1YbLHWpSS9a7FYthCmAh2w5USJgplxbKc4BCbcDap1dBfynAbHv+1fZrptFDpBpVw+GKQvgqJ3BZ+921J2VL5ddLnhPzW26G4/U7I72gI5d33WYR83RjGvFykdmnFZpCy6QtRrZzduCw+NEeAI8AR4AhwBDgCHAGvRoCTI169fTV38mm9OjKtgDrTZiHwgYdrLhBuWrn6919x9dPprHyEykWi+g9FeBcvtI0VLIWLxV8ZYUJlOQZ9BWQlfn4VynJICJa+74mR+fo4qH4+wsRwQ5pZXsR9JTR//oHcHZtQ+P2BMksiIkRx2x2MDJETGXLr7fCvk+CRyxaEWaOGjETEC709co58UhwBjgBHgCPAEeAIcARqEgKcHKlJu+1Day1xrXm2LWq9/IYPrcyzl0JCltlL56Hwh4NsokRMkWuQrFacZ0/cxtmZiooqluWoVZX2Qi/kfqE3SnJYWY5CYeOI4l+eu3UD6PfEl8rPDFcuI2vBLBT9eKgEMLIsDm7aEsp7m8A/ro74QDqpR/oduvzeawhISkbSso1OGoV3yxHgCHAEOAIcAY4AR4AjYC0CnByxFil+nUchoP3vb1wY1hfSoGDU+3y/x8yNhB5Vv/0CGPQsVV5WKxbKRvd5zPzsnQiVAVxfswx5O7ewLvzCI5izR0jTlvZ26XXtzDpdSSmOJcPEUp4DmCushbJpGGFCFsOCW46TXVDKT0L4HfGvE4+6q7Z5Hd7lJyyQPez+CwlFRM8BCGn2LPwiIr12bWS5TKVBiQtXQ37LbV67Dj5xjgBHgCPAEeAIcAQ4Ar6AACdHfGEXa+ga0gf3gO58Kmq/9zGCHnnCrSiofzuG6+tXgspNygfpPYS0aouw1h0hi/WuDAsiBKh8gZxPTKoitrTwTi8gst+LjJiq8WE2V0qYmPW6itBIpUzrgv4TRGBZWY5M5jQYz3V4BiaVCskbdkMWHeO0cZzZMRFzZA9NLjMUwU82Q8yolxlB5+2RNfsj5O3ZzspqqLyGB0eAI8AR4AhwBDgCHAGOgPsQ4OSI+7DnIzuIgGAdS9kLsZPfc7A3+5tfX7kI19etYB1IA4MQ9OiTkEVGQX/1MvQXL0D7z9mSzkOaP4eIHv1YKr2nB2WJEOFjvJ5teSlt2gLRQ0ZCFhPr6VN3+/yIkLAIv5Zyyykml8pPjkim0mU5Uso4UQaKsgZB1yL21bdB9563BZXRXJz4ErO9pUwsKuFyNxEqJoaknZIxbij7nUpev1PMrnlfHAGOAEeAI8AR4AhwBDgCNiLAyREbAeOXew4CxtwcpHZ9jtmu1tu2z2H7VVtXRtawV6a9haIjP7CmJEga0aN/BScMEi0t2P818vfuYSKyjGh4oinLvgiom2LrsE6/nomtzv4Q+ox0NpaiQSNEDx/rFstTpy/WhQOY9XpLKU6x+Kvw/zCZKsxCEhBgyTBhZTnF5Tl2OKzkbtuAawtnI7RVO9Sa8LoLV+v4UPR7c3HCcBiuZcE/PhEJMxf6pKtLWs/2zG44fuZCKBvd6zhwvAeOAEeAI8AR4AhwBDgCHAG7EODkiF2w8UaegsClN19G0dHDiH3lLYS0aO3SaWWMfRGaUycgDQxE3FsfILDJg9WOT7oJOetXsBdkiojufRHZe5DLiZ3KJqr560/krFuBop9+ZD+m7JboYWO5G1C1u+rYBaRbImSZkFMOZZuYddqKnUoklRImEn//KidAWUsXRvRjQqV112x3bKIubE2lNBeG94Mh64pPEyMEKZFXRGKFtXseMaNfcSHKfCiOAEeAI8AR4AhwBDgCHIHSCHByhN8PVSJwvciMk+lGXMkzIzRQgvpxUtxSS+pRiNGL/KU3JkBx1z1I+HSRy+Z2ecpkZiNKNqG1p85AQGJdq8emkoucDSuRs3E1a0NOL7XGTULg/e6xJGZ6KWuXQ33iNzYfcl+J7DMI4c93t3pN/EJxETCp1RUIE1NRYaWDUCkXleJYhF8p2ySUlXcJca5jc1Db5I17IIuKFneiTuiNdG6o1ET791/s94t+r6mkxldDc+Y0MkYNZBlCKdv3+eoy+bo4AhwBjgBHgCPAEeAIeDwCnBzx+C1y/QQLNGas+E6Pnb/qKwweESRB90f80a6xP+TO05G0adFpvTqycpWkpRtcUqaSNfcT5O3aygQuEz9bafeLm/bcP7gy/R3o0v5j62VCky+Nt7s/m0ADoPr1Z1xfvQSa0ydZU7+wcER064PQNp1YNgwPz0LAbDCUlOVYnHIsJTowGitMlLJJhLKc7OULof7jV8RNnsJ0Yzw9Lr//BgoP7WfZLlRqIoup5elTdnh+53t3gv7KJdT5YI5VGWgOD8g74AhwBDgCHAGOAEeAI8ARqPgMbTabK/pQcqBqLAIXsk2YvFmLzByLDsI9SX4sY+Rqvhkn0o3IVVlul7BACV5uI8ej9f3cjtX1tctwfdUSlulA2hjOjLzd25E15yOQVWvinKUIqHerw8PR3GkNFCTOGTVwOMLad3a438o6IJ2UwgP7kPv5ZuhSLaQMWaESKRLW9nmPKO9xysJ9uFNTQQGMBTeshVlZjlZTsmJyeSk8fAjKe5ogvEOXkiwTpmdCbjkBAR6DTsH+r3Dlw3cZIZIwe2mNIEYI/Owl85CzeS3C2nZCzJhXPWY/+EQ4AhwBjgBHgCPAEeAI1CQE3J45QtzM4cOH8c0330Cn06Fhw4bo0qULlEplyT7c7Bq1Wo2tW7fi1KlTCAgIQIsWLfD444+ztgcPHsS+ffuQkJCAPn36ICwsrCbtrc1rvZRrxrDlahRqzLg1VoqJbeXsa+k4ds6ITUf1+C3Nclrd6zF/DHzKvS9XhuxrSOvelpWD1Nvxjc3rtrYB6YuQzghF7Xc+QNBjT1vbtNrrKHvk6qcflGRxKO68C7XGvYaAlFuqbWvNBboL55G3cysK9u0BlWxQUKlCRPd+CGvT0aNekK1ZD7/m5giYNRpGmJCeiebEcWTN/xT+MbGI6DWgQkNyxhHKciyESahbbJrpvjzfqwPLhqkzbVaN0ropKa0JC0fK1q/57c0R4AhwBDgCHAGOAEeAI+AGBNxOjmRmZmLNmjXo2rUrEhMTsWXLFoSHh6N16xvimnTN+vXr0a1bN8TFxZW55vvvv8fZs2cZ+ZGfn4+1a9eiU6dOiIyMxPbt21m/v/zyC2QyGe6//37s2rULLVu2ZGPwKIsAESP/XDbhvmQ/vN9VAXnVOo/Ye8KAj/ZYRCPbN/bHmFbuJUhKLEsnvYOQZq1E31rD9Wu4MKwvjDnXEdGzP6IGDBN9DOow/4vPcW3xXJiKbV9Dn22LyL6DmS6JPVH43bfI27Md5EAjhPLu+xDWvguCn2pmT5e8jZchQBoe/7V5ks267qptMBuKXXPy82AqyAeV65QPiUxmccohDZOQUPaV/oPUeZpDpMGTvWw+s+qt/d7HXoay49Mtca2ZsQD0O8qDI8AR4AhwBDgCHAGOAEfAtQi4nRw5efIkfvjhBwwcOBAKhQL07xMnTqBXr14lSBw7dgxnzpxB7969IZFIWJYIZZv07dsXmzZtwr333sv+o9i4cSNiY2PRuHHjCuSI0KGQWeJaqD17tM++0WH7MT0C5RKsHKpEVLCk2gkfTzXija0aaPXAkKYBTIvEXaH6+QgyXx8Hef3bkTh/lejTyBgzhGV1KO9tgviPPxO9/9IdklMHldnkfb6l5NtE+IS2agvlvfffdGw6dVcd+QFFvxyF6thRmAoL2PVUrkN2rqFtOtokHuvUhfLOXYZAxtgh0Jw6iTrTZ1UQ/jUVFpYpyyE9Eyq/qiwsRIlF/FXIMqESM0fDrNUijbJG8nKRtHidaBlTjs7Lle2zPpvBfufDO72A6BHjXTk0H4sjwBHgCHAEOAIcAY4ARwCA28mR7OxsrFq1Ch07dizJHElKSiopjaFd2r9/P65cuVJCmKSnp7Pvde7cGevWrcMTTzyBRo0asQ2l71M0a9asTFlNq1atcPz4cZZV4n8T68uaeFecvWTCiBWWl6FX2srx7N3WK63+ft6ICess+gaT28vR7C7r24qNdfrAbqDykTofzkVg4wdE6z5r3gzk7dzCylCSFq5hGh2uCP2li8hesRCFB2+UCsli46CofwdkteMhlStYCQIRIORGYriezRw+Sof89gZMvyTk6Ra8dMYVm+ahYwiaFpG9BiCy/9BqZ0lkhUXHxGItTP9RlkllIVEoKxAmVOJmSwhaPoEPPoI6739qS1OfuVZ98jdcHD+cCT0nb9jtM+viC+EIcAQ4AhwBjgBHgCPgLQi4nRwhoI4cOYKdO3fCZDLhtttuYxkilEUihD3kSPPmzUvaG41G7N69G02aNGEEDI+yCIxZrcGfGUY0iJdibr8bWi/W4vT1CQM+Li6xmd1HgbsS3SPSWrDvC1z5eAqU9z2A+I/mWjv9m15HQpaX353Erol3U7o7udoUfL0bhd8dAJX33Czk9e+AokEjKO++F4qG93iFdasoG8U7uSkCRUd+AJWeKe9pjPhP5tuHlslUKWFi1ld0tZL4+VUoy6FME/p+ZZE+pCd0aedQ54PZCGzykH3z84FWqc+3ZIRn4rzlIGKTB0fAVgT0mRmsVC4gKdnWpvx6jgBHgCPAEeAI1HgE3E6OpKamMmKEymhIB2Tv3r1MmJUyPKiEhsJRcuT3339HTk4OIiIimF5JSEgI0yiJj4+v9AYgjZNLly7ViJvjdFYwVh5PYGsd80ga4kNvuFzYAsCXf8fgUGoUQuUGTHg8FUpZRXtRW/qz99qQ6W9AmpeDwpGvwJhQ195uWDtpTjaCZ02DRKuB5tn20DZ91qH+xGjsl54KafY1SAvymIWrKSwC5ohImMLCYYqMFmMI3ocPIiBRFSH0vVdg9g9A/hRxMzMkGg2of+E/KenllHLLKQ2nWRkIc2BQmf+klzIQvGAGTLXiUDD+TR9E3/olKbevR8DPP0L7TCtoWrazviG/ssYjEHDke8i/38/+blGYQsOh7tobhvp31nhsOACeiUDt2rVRp04dz5wcnxVHgCNQYxFwOzlCxIder8dzzz3HNkEomenZs2dJ9og9miNNmzZl/eXm5uKLL75g/dNXKq+hEh0ap7Toa029AwYvUSM1y4SmDWR4o6PcbhjIEHr0ajVOXzThkfp+mNrVcR0CeyaTt2srsuZ+guAnmiLuren2dFHSJmP0YGj++pPpfMR/PM+hvnhjjoC7ERDKzhIXrob8ltucOh0SgS1dlkM6JpQRgUqc4wv2fw31n78jomtvhLbpUCIC69QJemjnqp//h8zXxzPNFdJe4cERqA4B0um59PZEpilEIYuMhqx27ZJ/Rw1+iVm18+AIcAQ4AhwBjgBHoHoE3E6O/PrrryDHGRJXpcwRsvSlzA0qrSHShOx5s7KyqnS0obYk0NqvXz8UFhaWuNWkpKSw1R86dIg53CQnJ7OsEYEc+ffff5nOSU0OsuWdtFEDys9ZOkSJ5BjHnCiy8s3ov0gFjR7MBriVDdolYu1DaWFHR1LTry2cjdxtG+AXFo6kJetdpjMiFg68H45AeQSufjwF+fu+QMyoiUyHxuVhNls0cgQNk/x8GLKzGJlJEf3iKEjkxQStVFrikCO45bCyHJn7NI1chde5dk2ZIG7y2s9BGkM8OAJVIUCuZhnjhkJ37l9WQhk98mUEP26xmFf//gsuT32DiRyLbT3Pd4QjwBHgCHAEOAK+ioDbyRHSA/nuu+8YiaHVakFirFRiQ5ojy5cvZ2Krd911Fyh7ZM+ePazkpmHDhujSpQuUSiVrs2PHDlDpDBEpLVq0YGKuQklO6Y2ja6wpq/HVzS6/LhJSJUHVR+v7YYpImR77Thrw4W4tAgMkWDVcicig6l1vxMZbEHeU33YnEj9bYXP3hd8fwOUpk1k7scVdbZ4Mb8AREAkBsom+OusDhDR/DrGvvi1Sr451I/yuBj/2FCJ6DSgRgBWsrMv3Tq5L5JYjDSm2Gab/VwY6NgkPa3152ptMhJkca8i5hgdHoDIEKDvr4qujoPnzD5YJFj9jPnMlKx30MyJPyFEqYc4SyOvV52ByBDgCHAGOAEeAI3ATBNxOjlQ1N5VKhdWrV7PSFyJMeIiLQGmHGrFFVN/bocV3fxkcLtWxe8VmM9KH9WGnabET30RIyzZWd6XPvIj0F3vBrNXAWmcPqzvnF3IE3IiALvU/dm/710lA3VVb3TiTG0NfGDkQ2rOnK5CQJPJqKiCXHItbTklZjslUYd6SgIDiUhwiTEJLhGA9YoF2TKLg4D5cmfYWL+ezA7ua1CRr7sfI27WNZTcmLlgFWUxspcvP2bAK2csXICCZSrXWABLHMkRrEsZ8rRwBjgBHgCNQ8xDwWHLk/PnzLBukbdu28KvC4aDmbZd4K56yQ4tDfxlwa6wUiwbZ7lBzs5nkqczou1CNQo0Zn/RU4L5k17vXaE6fRMaYIawcpu6qbZAqq18jpfxnjBwIUvuvyZai4t1lvCdPQ+Bch2dgUqmQsvVr9lLlztBfvIDz/buycoDkjXusmkr5shzSNaFSuoqMicRCmISGwi+EvloyTSReYONuUqtxrr1FM6vezgOQBvpWZoxVG80vuikCmlMnkDH2RXYNuU+RC9XNIn1ob3ZYUOvlNxD6bFuOLkeAI8AR4AhwBDgCVSDgseQI3zHnIZCvNqPLbBWMJuDVdnK0bCR+Hf/OX/WYs1eH2uESrBwWCJkbDqvI1pfsfYOfbIa4N9+/KaD0gnXxlZEgUiWgbgoS5iyFNDDIeZvAe+YIuAGBzNfGQvXLUdSeOgNBDz3mhhncGPL66qW4vmYpwrv2Ynoj9gaRCUKWSYmeSVFhpd3R77RAmAjkiSf+nl96YwKKfvoRsZPeRUgz97tk2bs3vJ1zEDjfrzMoyzG8S09EDx1d7SCqY0eROXksE2utu2Y7KNuKB0eAI8AR4AhwBDgCFRHg5EgNvCvW/0+PZYd0iAiSYNOoQPg5gbgwAxi2TI1/r5gw4KkA9H7M3+VImwoLkP5ibxiyriCy90BE9rOctJUPU1EhMl8fx9T9/SKjkDhvBWQxtVw+Xz4gR8DZCBAZQaRERM/+iBowzNnD3bR/4QUvcdEa0bUQzAZDBcKEueUYK1qMUzYJyyxhOialynKKreTdAVL+V7twdeY0BD/5DOLenOaOKfAxPRSB3O0bcW3BLAQkJSNp2UarZ3lx4ktQ//4rYl6agLCOXa1uxy/kCHAEOAIcAY5ATUKAkyM1abcBEGnRc54KV/PN6PdEAPo+4TzS4q9ME0auVMPfD1gzPBAxoa4XZ9X+cxYXRvRjuxwzcgLCOpR9KKT05MvT34LhymVIg0OQMHMhs9HkwRHwRQRUv/6EzEljoLzvAcR/NNdtSySdEdIbCUisi6Tlm1w2DyJMSzRMSM+EynI0mkrHr1iWEwpJgP1257Ys0pibg9Suz7FywHq7DtrSlF/rwwiQUPH53p2Y6xPZy5PNvLWhPvkbLo4fzhyQyAmJB0eAI8AR4AhwBDgCFRHg5EgNuyuOpxoxcYMGdCi6fWwgQpXOJSym79Ji/58GPHmHDG8/75oXi/JbKpzC0veDn2qGoEeeBIwGFB35AYWHD7HLSX+hzvTZkNe/vYbdEXy5NQkB0hsh3RF3v3RnL5mHnM1rEdl3MCL7DHbrFhA5QiQJib+WlOUUFlQ6J8JNyDJh5Tmka1LOIUSsxZBmEpX51Xl/JgIffFSsbnk/XoyA8HtjrybWhWF9of3vb8S9NR3BT1h0bXhwBDgCHAGOAEeAI3ADAU6O1LC74YNdWnzzp0FU+96bQZhVYEbfBSroDMD8AUrcXtsJNTxW7GHRj98ha94nMFzLKnu1RIqwNh0QNWgEyxzhwRHwdQTIsYaca5xRzmItdmk9O7ByN3LNIfccjwujkZ3Ol84yIV0TKtcpHxKZrAJhQqQJpI591uVsXI3sZfMR2qYjao2d5HEQ8Qm5FgFjXi7SureD2WhA0pL1TBvL1iANLtLiUtzREAlzl9nanF/PEeAIcAQ4AhwBn0eAkyM+v8U3FqjRA50+LWJExdSuCjxS3zUuMosP6LDpqB53JfqBbIPdFXRqXnj4IKiUhk6IFQ0aIfCBRxCQXM9dU+LjcgRcjkDW7A+Rt2cHe+GmF29Xh+bMaWSMGoiAerciadFaVw/v0HikT1SeMCFB2MpCGkKZJaXdckIhkVv/+afPSMf5AS/Y5Obj0OJ4Y49G4Nriucjdsg4hzVohdtI7ds819YXWMOZcR8KsxVA0vNvufnhDjgBHgCPAEeAI+CICnBzxxV2tYk17Txjw0R4tIoMk2Dw6kJXWuCKKtGb0mKcGff2ohwJNUlxDyrhibXwMjoC3IZC/dw+ufjIVIS3bIHbimy6fvvCSF9l/KCJ7DXD5+GIPSE5XVJZjIg2TfPqax7JOKguJQsFKcSz2wsVlOTfJWDvftzP0ly4iYe5yKO5oIPbUeX9eggDdV2k92sGs0yFp6Qa7skaEpQqizOSCRG5IPDgCHAGOAEeAI8ARuIEAJ0dq0N0wcb0Gx9OM6PmoPwY97Vorv41H9FhyUIeUWlIsHaysQajzpXIEPAsBXXoa0gd1h39CEuqu2OzyyaX16gjD1cuou3IL/OMTXT6+SwY0mRhBImiYMD0TKsvR6ysML/HzKy7LueGUQ7om9P3spZ8hZ9MaRHTrg6jBL7lk6nwQz0Pg+qoluL52GYIffxpxb3/g0AQN2dcY0UIuTSnb9kKq4H+PHQKUN+YIcAQ4AhwBn0KAkyM+tZ1VLya3yIwus1XMrWbdiEDEhbsobaR4SlTK0/MzFXKKzHizkxxP3ymrIcjzZXIEPA+Bcx2agZwv6u38FtLAIJdNkMQgSRTS1S41LltgNQMR5pbskuIsE8o4UakqbUUaSKa8HFyd+wn8o2shccUm/iLrKRvpwnlQZlJq97Ygp6WkJesQkOy4m1rmq6OgOn4MMWNeQVjb5124Gj4UR4AjwBHgCHAEPBsBTo549v6INrttP+sxf78Od9aRYl5/95wUffm7ATO+1CI+UopVQ5UuK+sRDUTeEUfARxAgO1+y9a09dQaCHnrMZau6vmoxrq9djoge/RE1cJjLxvXkgahUotKyHDNR2QA5lBiLChHZeyDLtGEOOSFhFj0T9v+hnrw8PjcHEcj7fAuyPpsB5T2NEf/JfAd7szQvOLAXV6a/zXS3EmYvEaVP3glHgCPAEeAIcAR8AQFOjvjCLlqxhhEr1Dh7yYTRzwagQxN/K1qIf4nRBPRZoMKVPDPe6ChH0wY8e0R8lHmPHIHqEbi+eilIe4A0P0j7w1WRPqQndGnnkPjZCshvu9NVw3rfOGZzSVkOlVQUHPoGwY8+Wbmlr1RaQpIwPRMiTEJDIZG553Pe+8D24BmbTUjr0R5UCiOmpTPLRnnhOZa15LGOUR68LXxqHAGOAEeAI+C7CHByxHf3tmRll3LN6D1fxTI1Ph8XiGCFa0tqSkMsiMImx/pBjAUAACAASURBVEixdIgS7ptJDdh4vkSOQBUIqI4dRebksVDe9wDiP5rrEpz0Vy7hfO9O8IuMQsqmL1wypi8MQu5aGWNfZK5aCXOWFuuYFOuZUFlOUVGly5QGBbPsEkuWiYUwkSoDfQGSGrOGgoP7cGXaW07RByJLX7L2jez3IstK4sER4AhwBDgCHAGOAMDJkRpwF6z+QY9VP+iYdS9Z+LozSmePvNVJjqe49og7t4OPXUMRIO0L0h2RyOW4ZfdBQCJ1OhI5m9eyEpGw9p0RM2qi08fzmQHMZqR1bwfD9WtIWr6J6bWUDhJ5NRVYNExK9EwK8gCTqQIEkoCAMmU5JPxKxAkPz0QgfWhv6M79i9hX3kJIi9aiTlL168/InDQa/nUSWPYID44AR4AjwBHgCHAEODlSI+6BvgvUuJhj8hghVJ49UiNuO75ID0cgfWA36C6cR+LC1ZDfcpvTZ5sxdgg0p06KWh7g9El7yADX5s9E7o7NNp3yV0aYUDlFRcZEUqYsx0KYhELi71pHMw+B2mOmoT75Oy6OHwa/8Agkb9zD3ItEDZOJCb0ac67zMjdRgeWdcQQ4AhwBjoA3I8AzR7x596yYe2qWCYOXqKEMkGD72EAEeIDMR+nskXc7y/H47R4wKSuw5JdwBHwJgaufTEX+3j2IGTkBYR26OnVplNGQ2qUVJH4y1Nt9gOth2Ii25vRJZIwZ4vApv0mjrliWU1hY6WykgYHFFsMWsoRIE1c6G9kIkc9dfvndSSg8fAhRA4Yhomd/p6zv2oJZyN2+EeFdeiB66BinjME75QhwBDgCHAGOgDchwMkRb9otO+a68nsd1hzWo2UjGV5tJ7ejB+c0KZ09smyIe9xznLMy3itHwDsQyP96N67OeB/BTzdH3OtTnTrp/K924erMaQh6+HHUnvKJU8fy1c5Jr4V0WxIXrYG8Xn3Rlmk2GErKckxUmlNg0TMxG40VxpD4+1cgTFhZDgla8RANAf3lTJzvY7HYTdm212mlT5ozp5ExaiBkMbFIXr9TtPl7a0ekwZL7+Rbozp+DLDoGQY88iaiBw0HlaDw4AhwBjgBHoGYgwMkRH9/nAYvUSM824cMeCtyfInJaroPY9fzM4lxDOiikh8KDI8ARcB0CVFJDpTWyyGgkb9rj1IEvvfkyio4eRsyYVxDW1vLSx8M2BLKXzUfOxtWI6N4XUYNG2NbYjqtNhQU3NEwYaZIHs0ZTaU+CpbBF+LW4LCfAc8h4O5bv1ibXFs5G7rYNCGvbCTFjXnXqXNJ6dYTh6mUkzF0OxR0NnDqWJ3d+ceJLUP/+a4UpksYPEbpko82DI8AR4AhwBHwfAU6O+PAeCyU14YESbBvreS4FQvbIXYl+mN3HvUKxPnwb8KVxBKpEIPX5lixToO7qbfCvHe8UpKiU41y7pqzv5PW7IIup5ZRxfL1TEuYkgU5ZrTgkr/vcLcs1azXFwq+l3HIKCiqdi1SpLMkyIaccRpwEBbtl3t40qEmtRlq31qCvlQnwir2Wa4vmIHfreoR36YnooaPF7t4r+rs87U0UHvwGstg4xL3xPhR3NASVsmXN+Rja//5mui/xn8xHQN0Ur1gPnyRHgCPAEeAI2I8AJ0fsx87jWwolNR3v98eolp6XFkraI93mqpBTZMaiQUrcGut8xwyP3zQ+QY6ACxG49MYEFP30I2InvomQlm2cMjLpJpB+ApWCUEkID/sREER042cuhLLRvfZ3ZENLyvgp+PZraE7/CXI5kte/A+HPd2MlUiyMRkawWZxySpXlGAwVRpHIZMWEiUXDhAgTVpYj5Z/9Ali5Ozbh2vxPEfjAw6gzbZYNO2XfpTW9tCZvz3Zkzf4IpLGTuGAN/OuUJYkvT5mMwu8PsPs0ccEqRk7y4AhwBDgCHAHfRYCTI767t+i3UI2M6ybM7adEg3jPfPgki2GyGm57nwzjnuNp2D58O/KleSACORtWInv5QoQ+1x61xk92ygyvfPQeCr75EpG9BzK3FR72I5CzYRWyly9AaKt2qDXhdfs7sqKlLj0NWfNmQP3bsUqvDn7yGWYxK5FXnvVnKiosU5ZjKshj2RCVhTQkFH4hpQmT0Cr7tWLqXn3J+b6dob900aWuTkJpTeK85ZDfXnNKawxZV5E+qBu7L2tPnYGghx6r9N4RygIpoyRh7jKvvr/45DkCHAGOAEfg5ghwcsRH75B/r5gwdJkaMSESbBzleSU1AuzZhWZ0m6OC3B/YMS7II9x0fPSW4MviCFRAQH3yN1wcPxxUV08p/M4IoXQncf4qyOvf7owhakyfhmtZSOvRjp1yp2z+ChK5cwjloh8P4coH74JKogKSkhE1ZCQUtzcAibeqjv+M66sWg14sAx98lL3EWxtmnbYcYWLJOKksJAqFJbMkhHRMistygkOsHcorrys68gMuvTXRqb+PlQFzbfFc5G5Zh4gXerO9rikhZM4FP9EUcW9Nr3LZ9HuQMaI/sz4P79wD0cO4s09NuUf4OjkCHIGahwAnR3x0z5ce1GHDET16POKPwU09r6SmNOyTNmpw7JwRr7WXo/ld3NbXR29JviwPRIA0JP5r+zSbWcrWr+EXFi7qLAXyhbthiAdr5uvjoPr5CGInvYOQZq3E67i4p8JD+3H5/TfYv6rSoTBez0bGuBehz7zoeEaQyVTikENESYlbjl5fYW0SP78KZTlEnJBFtC+EIApaa+wkhLbp6LIlCaU1/rG1UXftDpeN686BVMePIfPVUSxDqe6qrZBFRd90OkSMXBjeD/SZ6U0ZNqcvmnDuqglqnRl1o6VIjJKidjh3l3LnvcfH5ghwBDwbAU6OePb+2D277vNUyMo3Y/FgJW6p5ZklNcLiDp42YOrnWjRJ8cNHPbgwq92bzhtyBOxAgKw86eUo7s33EfxkMzt6qLpJietGu+cRM/oVUfuuqZ0Vfv8tLk95Hcq770P8jAWiwiBkLlCnMaMmIqx95yr71/5zFhdG9GM/T5izFIo77xJ1LqRvwjRM8ov1TKgsR6WqdAxpcHBxhonFKYf0TKQK77KIJ+HPC8P6QhocgpSNe5yWFVTVJqV1awvD9WtIXLAa8ltvE3UvPbGzjDFDmOhqZO9BiOw3xKop5mxag+ylnzHdncT5K61q466LSPB+7Y96ZOaYKkyBMooHNQ1AC34Y5a7t4eNyBDgCHowAJ0c8eHPsndpfmSaMXKlmJwQrh3r+A6LWAHSepWInG9vHBiIskJ9q2Lv3vB1HwFYEspfMQ87mtQhzAoFRop/wwWwENnnI1qnx66tAILVLKxjzckV1M9H+/Rcyxg9nJ+Pk2BH8VPVEGZViUEmGf0IS6q7Y7PT9Mut1jCyxkCZ5MBULwcJsrjA2lRxZLIYthIlgN+z0Sdo5wJUP30XB/q8Q0aMfogYOt7MX+5tlzfkIebu3I6Jnf0QNGGZ/R17QUvXrz8icNBqSgAAkb9zD9G6sjfMDXoA+I92pItbWzqWy6zR6YOZXWnz7p0UQOVAuwf0pfogLl4DKrf+5ZEKBxvL7Qgdnw5sH4L5kP0eG5G05AhwBjoBPIcDJEZ/aTstiPvtGh+3H9Oj/ZAD6PO7vFSukzBHKIBnbSo52jX0jRdorgOeTrPEIkBsJCQ6KrTuiO5+K9ME9mD5GvZ0HajzOYgJAoqwkzhreqRuiR4xzuGv95UxkjBzICBd6MacXdGuDNGuofIpO3+kU3vVhrpQwMet0FacilZaQJIJTDivLkbn37ySVKaV2s7hF0ct6dSUezsBYIAz86ySwMhNfDiFrJKJbH0QNfsmmpQqfl2RJXnflVkaweEqotGa8ulEDKqWhoJJqKq0uH1TGvOSADv9dtVxHGSRjWgVAGcAPpjxlL/k8OAIcAfchwMkR92HvtJEpCyNXZcbqYUrER3p2SY0AwuGzBry9TYt7kvwwszcvrXHazcE75giUQ8BUWIBznVpYXsw27YEs8ua199YCeH3dClxfuYhlIFAmAg/xEDBkXUFazw6sBKPejm8c6pj2/8LIgdBfvICQpi0RO/k9m/oj3ZHz/SzlN8nrd4FeGj0hTGpVSVmOxWI4D6aiokqnJg0KqliWo3SdkLlAdtmDv5hYn+vYHOQylLRkPQKS64nZtcf0pf79F1ycaBGdtffzTiBXol8chfCuvTxibUVaMyas0+CfyyYmbP9xDwXuSrx5Rsih0wYsPKBjJdi1QiV4vYO82jYesVg+CY4AR4Aj4EQEODniRHDd0fWvqUa8skGD2+KkWDDQ80tqBIwMRqD9jCLoDMD2cYEIVfITDHfcP3zMmolA+tDe0J37F7GT3kVIs2dFAeHC8L7Q/vs34iZPQXBTC/nCQzwEBHvRmDGvIKzt83Z3nDF6MDR//QlFw0ZImLXErn4EtxPaZ9pvTw2zQQ9TsYZJmbIcU0VdBsoIEEpx2FdyzgkNE31pREakdW/HnIHcrfdx5YN3UPDt14jsOxiRfQaLvlZP6PDSO5NAbkwkZkyixvYEaZUQQULlOHXX7YRU6d5nLaoqG79OgxPpRkgkwPRuCjxQz7pSGSJVKHP35/8sbSnThLKO/bzjXM2e7eNtOAIcAY7ATRHg5IiP3SAf7tZi30kDRjQPQOcH3ZsqbCu0U3ZocegvA8a3lqPNvby0xlb8+PUcAXsRyJo3A3k7tyD0ufaoNX6yvd2UtNNfuYTzvTuxf9fbddDtLw8OL8gDO1D/cRwXXx4B/zrxqLtqm10zvDLtLRQc3AdyKUlYsMom7YXSA5rUapzv04mV5XijZbOgXcL0TAoseiZmrbYiphJJJYRJKCT+9pdWCCKfgQ88jDrTZtm1j2I1Kjx8CJffncSyRih7xNfCkH0Nad3bsmU5SkRlvj4eqp//Z3MZmjMwXXJQh41HLO5OL7eR47l7bH9+2vazHosP6GAwAY2T/TClqwIK73qEdAa0vE+OAEegBiLAyREf2nTKuqCSGpXOjG1jAhEe5F3ZF0SMEEHySH0/TO3KS2vceWteyDYxK2jKRLpWYEm5bRDvhw5NZLg7yboTKXfOn49tGwKCA4pYVp65W9fj2qI5CHroMdSeOsO2yfCrrUbgwksDQEKqca9PRfDTza1uRxdeX70U19cshTQwiDlv+Mcn2tS+/MV5u7Yia+4nCLz/YdSZ7t6XfIcWUtyYMjkEt5ySspzCwkq7Jl0di/BrKbecwKBqp0GZLJQ1QqRS/CfzobyncbVtnHkBzYdKa4gYSlq+iekQ+VJQmR+V+5GzEjksORKUFUfZcVTaRuVk7soe+d8/Rry5RcOWQhpzlPVhb5CY/7vbNazM5vbaUnzYQ4EQhXc9R9q7dt6OI8AR4AgICHByxIfuBYFcoHTKD7p7H7lArjVUWkOxa0IQ5LYffvjQbrpvKV+fMGDuXi1I9b6yaHaXDK+0kUPGORL3bZLIIxsL8pH6fEvWK2UhUDaCI5Exdgg0p06i1oTXEdqqnSNd8bY3QUCw3mUimuQWI7UuF77w0H5cfv8Ndn38x58xW2BHg16sz/ftAtJDiZ+5AMpGjvfp6JzEbm82GkrKciyEicU5x2w0VhhK4u9vKcUJKXbKKSZOILmxR3m7tiFr7seQ17+dZdx4QlyeMhmF3x9gjjXkXOMzYTYhtWtrRkTFTnwTIS0tAriOhJA9Etl/KCJ7DXCkK7vaZheaMWixmrnPiPXcl1tkEXUlZ5u60VLM7KXwuoM2u8DkjTgCHAGOQDECnBzxoVuBTg/oFGFyeznoBdYb4/XNGhz914i3n5fjyTu8cw3eiLsw54Xf6rDlJwsrkhQlxYCn/PHQrTL8cs6IA6cNIAE3igbxUkzrxk+VvHmvy889fUgv6NL+Q8zICQjr0NXupTHnDUpdl0iQsvVru0s17J5ADWsoaLvEjHoZYe27VLt6cpbJfGUUzAYDE18lEVCxIv/r3bg6430o723CSJeaEiRqyzRMSM9EKMvRWE7zy4egYyINDmYuUYZrWaj93scIeuQJj4CLyqyo3MqTCBsxgFEdO4rMyWNZphR9LhF55WiUzh5J2bgHZB/typi4QYPjqUbEhkmweJASwSJledDByBtbNPgtzYi4MAk+6aVE7XCeQeLKveVjcQQ4Au5DgJMj7sNe1JGJ7e88W8Ws2LaNDfTarIs9vxnw6VdatGwkw6vtXPugIeqGeGFngl4NTZ3wH/ecnKnelw7Ss6HrKOrVkmJGLwUXz/XCva5sylmfzUDe51scLoWhPqivmvaC7K7bgMRUSVSVXvqSVmy6qduQ5swpZL4yEqQREjVoBCK69xV12pRBkd6vC0hzJvGzFZDfdqeo/XtTZ2atpozFMMsyKcgvWYLmzz+Qv/8r+IVHIGbY2BLBV7IWZgRKULBblmtSFSG1cytQJlDdtTuYHo0vBGVKUcaUWPbXAiZEuBDx4mrnmi9+N2Dml5a/xbP7KnBXgvipnO/t0OK7vwyIDJJgVh+F17gf+sL9ytfAEeAIuA8BTo64D3tRRyYxrfn7dUyIiwS5vDVI36LbXBV74d4xznVWit6Kl1jzLp0x0vF+f4xqWXXdMmX2vLddAyqDSoqWYuEAJeSOH8KJtRSf7+dynplpwai1ZtSPk+KeuuI8FJODAzk5SOQK3LLnkN04CiU1jrqo2D2BGthQEFZV3vcA4j+aWykCRUcP48r7bzJXFCJFiBxxRuTt3o6sOR8h8MFHUef9mc4Ywnv7NBkZYUJZJhcnDIcxNwdh7TpDfkv9CmuSyGQlZTmCU45faCggrfr3/WKOCYfPGnHyghHhgRJ0aOLPPiNsjUtvTEDRTz8ieuhohHfpaWtzj7u+tF252FoqVD5In3l+kVFI2fSFS9ZO5TT9F6qZvhy5ywxuar/OSHUTpsMqOrSKCZFgTj8l0x/jwRHgCHAEfBkBTo74yO4OXqJGapaJsfuNqvG29/QlD1uuxj+XTZjbT8nKN3g4F4Hvzxjw7nbLCVTb+ywZI9VFaRG45nfJ8Fr76ttU1yf/+c0RIOJw2SEdc6MqHU0byDCxjdxhgqr0CwS9YNOLtq1huHoZab06smYp2/fxkhpbAbTzetJRuDCiPwj/oIcfR+yrbzOhSAp9RjquLZmHov99z/4d3rUXO+V2ZqR2awMqr3LUEcSZc3Rn37k7NuPa/JmQ33obw4jsfEuX5ZCOCWX3VBbSkBD4hQjWwpYsEyI0t/6sx4L9ugpNiCAZ/axtL8/5e/fg6idToWjQCAmz7bN3die+5cfO/2oXrs6cBkXDu5Ewa7HoU7s4fjioXM1VhLCQ0ZEcI8WyIc63ERaySuPCJey5jDJJeHAEOAIcAV9FgJMjPrCzZy+ZMGKFmtWGrnvJ+7MtVn6vw5rDevR81B+Dnrbtoc4HttOlS7h43YQXl6mZ+CppvJDWi7VB1oFkIUhhr32gtWPV9OvoRHjCWg2yCszsBK9FIxlzFPjxbyM7PRRLjE94yLf3BTpn81pkL5nncGlOTd9ve9avu3Ael96ayMgQioB6t8KsUUOfebGku5gxryKsrcVi2ZmRu2Udri2ei+Ann0Hcm9OcOZTX9W3W6ZDWuyOMOdeZqw+5+1QWZp22TFmOYDdc2bXbT/jht2vBKPIPRaMGEWhyVwT+LQzCpqN6kIsdHZh81ENRoUyyKvBKE6XJ63dCFhPrdTiXnjBl6ahP/IZa415DaOsOoq9F9etPyJw0BrLYOCSv/Vz0/kt3eOycEZM2WvRsFg1S4tZY1xwg0QEKHaSQSCsdwlF2Lw+OAEeAI+CLCHByxAd2lepOqf504FMB6PWY99c3CGRPSi0plg52/qmID9wCdi+BSDXCmx54Fg5UWv3wLAw4fZcW+/80sHbz+itxSy3XPKjZvWAvbJhx3YRxazS4XmSukNlDLgUvr7M4Czhq40jQ5G7dgGuLZiMg+RYkLVlnM1qCOGjspHcR0uxZm9vzBo4hQC/eREoUfPs16AVXiNCWbRDRZxD84+o4NoCVrSnrIa1ba5b9UHfVVpCbDg8LAoKdLLn5kKuPTWE2F2eY5FnKcwrysOu7bPx9QYPAAAla3ytDYpTlM1ji54dzqhAsOKpAoX8onro/EoPbR0PiZ53QueDEEj1sDMI797Bpmp50MbknpfXsAElAAFK27nWa5S5lbmn/OSOaE05lGBLRNWCxCpdzzej2sD9efMa1h0eCYD7pjRFBEiTnBIkn3et8LhwBjoA4CHByRBwc3dYLnfh3nlXETv43jw5EVLBv/LHqPEuFXJUZG0cFspNyHuIjsOoHHVb/oGfivUSMkH6IPSEQLPGRFjKrvIirPX2K3YYIIKrDP5Vhglpnxv31/EDlKJ7++1KoMWPoMjVIZ6Sq8iXKKhmyRM00YJYMVjKhXHtDfzkT5/s8z5rbKsaoS09D+qDurG29XQed9hJi79pqWjtd2jkAZvjXTnC5iwZhfW3RHORuXc+cj8gBiYelxOn8gBcYFEmL1rLsHkdi3j4ddvyiR4xMjU86aBEjKWCECSvLUalY139lmvD1HxYHsk73+6NeSmiZshzSM5EqKh5CFOz7Alc+ngLFnXchYc5SR6bp1rY5m9Yge+lnCHnmWcS+9q7T5lJiqx2fiLortzhlHCGrlspblr/oeuF9ImfI5vdEuhF31pEyFxuF95/HOWWveKccAY6A9yLAyRHv3Ts28y9/N2DGl1o8frsf3u2s8PLV3Jj+tF1afPunAeNby9HmXutOunxm8S5YCOnTkE4NBdWjU126vUFaGIOWqEEv8p0f9MeI5q49zbrZvP+8YMSHe3TIzDFVelmLu2R4qWUAQkSyQLQXw6raUfo0pVHTgyhl5lQVAtHVJMWSPu9IEMFBRIet7gv0AkIvIiHNWiF20juOTIG39QEEyKI2rUc7poeRsmmP29xXPAnKixNHQv37L4jo1gdRg19yaGqltaIq0xoz63UlZTmb9l/DH6dzEOdXgBebVvysJwtai46JRcOE/oOfDOc6PMPm6M2lNelDeoKIwjrTZiHwgcpLmBzaiFKN04f2hu7cv4ibPAXBTVuI1S3r51KuGb3nWwivT3oqcF+yOELctk5SqwdeXq/G6YsmPHSLH6Z1c+zvja3j8+s5AhwBjoCzEeDkiLMRdnL/dKpMKfUfdFcw3QFfCSrVoJKNJ26X4Z3O1utg+Mr6nb2OUassDzf31vVjdryOxqG/DJiywyLq6gmiwCyL4oDlVJWCso8evU2GRolSGE3AxqN6pF61ECZ1IqT4oJvc42wKBdvkYIWEie5F3ySDirJhes1XI09lxoc9FLg/xf7Pguxl85GzcTUUdzREwtxlVt8aqV2fY+4b8TMWQHn3fVa34xf6LgKCi46tRJsvIpK7YxOuzf8U/rXjkbRkvUPZPPSC2meBCuRaQqUVVGJxsyBdot7Fnw8jH1GjbX2VhTgpoPKcPFA5VoWQSpH/xefQnD2NiK69mGsNkScSmf1Euqv3lYgKIizILjlly1dOH77w+wO4PGUyApLrsT0WM17bpMHP/xmrzCAUc6zq+qJyThLOp/Kerg/5Y1gzzzkQqW7u/OccAY4AR6A6BDg5Uh1CHvxzermll9za4RKsHeH9QqyloaaXvOdnqRAol2D3BN9am7tvqd3HDZj1tZa5m6waGogYkaz53t+pxYFTBkY2rBnuPq0YEi2dsE4DEpuloGwW0uMpn/578LQBH+/RsnIUyhwhUuH22vaXpIi5rzlFZgxYpAY9hE7uIEezhtVnTwkCuSS+SASVvaE5fRIZY4aw5smb9kAWGV1tV2T7SfafslpxSF7nXEHCaifDL/AYBLT//Y0Lw/oyQc/kdTsAiWf8frkaIMIhY+QgwGxC/KwlUNzRwKEpLD6gY2KrpPG02Epdrp2/6jFnrw4hSgnWjVCW0YswqVUwFVsMWwiTfOagozlzCvlf74Z/dC1E9B7I5iwNCqpYlqP0zL/RJA5NItHhXXogeugYhzC3qrHZzMqm9BcvIO7tDxD8+NNWNavuoqP/GkF6H8oACfvbGuEBbjFpWRYjAPr7OaG1nOnd8OAIcAQ4Ar6AACdHvHgXp+3U4ttTBgxvHoAuD3rPaY61kA9frsbfl034tLcCdyfZfxJu7Xg14ToinfoutJTAjG0lR7vG4j3QFGnNGLRYzRxV3OU0RA4uY9daTrTIbpCyjhomVH3vnLtqwuRNFhcYevCc3k3uEVbYH+zS4ps/DXikvh+mdrWO6MhXm9HpU0va9dIhSqTE2P8ier5vZ+gvXWSp/1QCUF1kvj4Oqp+PIGrISES80Lu6y/nPaxACGWOHQHPqJGq/8wGCHhPnZdGb4DNrNUgf2oe9MEf2GoDI/kMdmj5pDPVdYCmJXDBQidvirP89H7BYjfRrJibcToTxzcJs0MN4LQvnB3VnmSUxL02wZLuYKpYokthp6bIc0jHxCwkFJO7VC0vr2R6GrKtInL8S8vp3OIS7tY0LDuzFlelvl9g0W9vuZtdROQ2V1YxsGcB0YzwlfjhrwDvbLBmjM3spcE9d/pzmKXvD58ER4AjYjwAnR+zHzq0tc4vM6DxbxcQ0t4wJ9EnV8GWHdFj/P27pK+aN9ulXWuz5zYAG8VLM7Sd+dsdvaUa8vN5iM0jirOQ45Kq4kmfGmNUWcoZsrWf0UoKE66oLEv59c4uGlRlRBgmJ01rTrrp+7f35qQwjRq/WsMyeNcNtE1n+aI8We08YKrja2DoXQcTQ3wpxQSE7QBoYiOR1OyENDrF1OH69DyNAzjlXPngHynvvR/zH83x4pZUv7eqn05H/5U74JySh7orNDq9fsFQlYpsIblviu78MeG+HJWtw86hAUMledUF7R3soEDuCpXCZshyt5QW5TEgk8AsNhTTEomEi6JlI/F1TgkHWvWTh618nHnVXbatumaL+/Hz/rowMq/P+TAQ++KhDfa/7UY/l3+mY0DYJbntaCCKxdSS5+GBYbcRHuO5vvqdhwefDEeAI+AYCnBzx0n1celCHDUf0UyGmmAAAIABJREFU7BSBThN8MchdZOwaDSt1mD/A8x4KvA3zfy6bWJ0whaOZBTdb+/z9Omz7WY/6cRZ7YFcEZU1Qii+driXHSJkoqS1ONJQaTMQKYUTt5/VTsEwSd8SQpWpQRos1WgLl5yeU2tHLz5bR9pOmxrxcpHZtbSkDmLkQykb3VgkF1dhTrX1Ej/6IGjjMHZDxMT0YAbNej9QurWBSFSFp6QYE1E3x4NmKOzXVz/8DWeJSOVHCHCqnaejQACW/3zJg/UuBCLejvILK9dKzTRjwVAB6P1Z9FkJJyRyVRq3fWen8TRp1xbKcUlbSpRsRiVqeMJEGBjmES2WNr86chvyvdiGiZ39EDXDt51L+3j24+slUBKTcgqTFtluiC+shl7IBi1Qglxg6zKBDDU8Lyhj8Y/YSGAsLYZi2Fk839M3nUU/Dnc+HI8ARcB4CnBxxHrZO65l0CHrMUzNL0o0jxdOMcNqEHei4zccWm+LPxwd6rKOIA8tzaVNBhJXE++jF21lBD3KDl6qZ5oe1D+COzIXuj7FrLMRGYpQUs/soEBZoO7FBrjsvLrOImj58qx/ef8G6chZH5l6+LWX1UHYPrWPlUPuIJSEF21Gnp8vvTkLh4UMIadkGsRPfrHSZgjUppdUnr98Fv7BwMeHgffkIAoL2Q1jbTogZ86qPrOrmy6ByDnJKIe2OyH5DENl7kMPrHrNagz8zjKwkhkpj7Akq16OyPSJWto2xTiuEyC0iTBM+XQTFXfdYNazZaLhBmJCeSbHFsNlorNBe4u9fTJhY3HJKynKk9pMB5zo2Z9gnLduIgKRkq+Ys5kVMeyQjHbGT30NI05Z2dU0Zjf/7x4iWjWR4tZ1tWUJ2DWhDo8IfDiJn3QpQ5iCL0AjUnbsE/nUSbOiFX8oR4AhwBDwPAU6OeN6eVDsjodzEE/9gVjt5Gy8gETISI3urkxxP3SmePoaN0/D6y0mbhjRqwgMl7MSRMgucGX9lmjBypRp+Ukt5TVK0/Q+5N5snOc9M3KDBH+eNTFj2s/5KmzJGyvd9JtPEiBa9Eej3RAD6PuFkoEpNgBwles6ziLCSPSLZJNoTq3/Qg6x9SaeH9HrsDdWvPyFzkkXEMHnjHsiiKgqzZr46Cqrjx5iTRfTQ0fYOxdv5OAL6zIs4368z06xI2binRpReUUkHlXYoGt6NhFmLHd7h388bmdA0Eb8bRgayklp7wmwGesxTsfLDl9vI8dw91Xd0bdFs5G7dgNDWHVBr3Gv2DFvSxlRYwBxymACs4JajsZRilo9Ky3ICqicJin78DpfeedXhzA1HFlp05Adcemsi/GNro+7aHTZ3Rc405FATGECC+0q7CH+bB7WiQdGPh5C9cgl0af+xq2UxtZguVViHrla05pdwBDgCHAHPR4CTI56/R2VmWKA244W5KhiMwJoRgUxbwZeDrFjn7dOhzb0y0Ek4D9sRKG37SKdPRKq5ImZ/rcOu4xZHBRIOJKJEzDADeG+7Ft+fMbBT0Hn9lMy5ydEQ3HxIS5BSme+sI/LEq5jgwm912PKTHvck+WGmA6QGlRZR9gghQS9RjrgRZYwaCM2Z0wht0xG1xk4qM3PBmpQejil1nGuNOHrn+Xb7zMljoTp2FNHDxiC8cw+fXmzOhpXIXr4QUqWSlRKRi5OjIWT+DWkagO6POEbabj6qx6IDOibmSp/N1YXufCrSB/eANCgYKZu/BGWKiRkkWss0TPLzigkTshnOr3QIwtRSlhNqyTChTJOg4DLXCqV+VOZH5X7uiovjh0F98ndEjxiH8E7drJ4GkfNk1UwC454iwkpCs2TxrkstJkWiYxDZZzAjzHhwBDgCHAFfQoCTI162m598ocVXfxjQvrE/xrQS9wHFE6G4kG1C/0Vq9oJHJUQ8bEeAsggom8DV2i1U9kXuCPSARxkYlIkhZpAtJdlTBsklmN1X4ZA7S/l5vb1Ng8NnjagVKsGyIUpmKe3MEAgNGkMMPRjK2qHsHXt0S0qvU/v3X7jw0gD2rbqrt8G/djz7/9Lfj//4MyjvbeJMeHjfPoCAoF1B9xDdS74amr/+RMbowWx5ca9PRfDTzR1eKmXGjV+nQaiSMv+UDushkbNY19kqZsNK2XZ3WEEAkyUzlVDEvvIWQlq0dnhN1XZgMrEMk9JZJkSemA2GCk0lMlkJYULETcln1prt8I+rU+1QzrpA+JwkAofu+fIkTlXjCiKnt8ZKsWhQ9eSVs+Zv1mpB+im529aDsr8oKBOGdFw4KeIs1Hm/HAGOgLsR4OSIu3fAhvEFgVJKp133UqBHeN3bMH27L+1OKcD5ZqweruRK6DaiyIiJhe4TdDueZsTEYvcaesijhz0xglyMqLyMwtqHe1vGJatjEka9mm/GMw1leL2Dc7OW3tqqwY9/G9H6XhkmiJAhtemoHosP6Bjejj5cX/14CvL3fYGAxLqIfmk89BfSkb1iAUwqFUunJrtfHhwBaxA437sT9Fcuoc60WQh84GFrmnjVNVQykv5iL2YfG9qyDWpVodVj66Je2aDBr6lGDHo6gNmkixGffaPD9mN6q/Us8nZuQda8GUxzhLRH3BWkI1I6y4TKc0xqi4U5BZFT9EJPpEjUkJeKLYYtmSZkNyxR2F9qaM+ar0x7CwUH9yGie19EDRpRbRdMLHeRRTjdXSKshuvXkPf5VuTt3ga6pylIS4SRIs+2rXYN/AKOAEeAI+DNCHByxEt2j17SKK2WRCPFSKv1kmWzaQrZMqOfDUCHJuI8GHrT+h2ZK9k2kn2jK17wq5rnzC+1+OJ3A+IjpVg00HEXGEG0lMab2lWBR+rbp81RHa6CMwRdR+QIYeiMELQEqO+tY8QhPS/nmtFrvuWFgYRdSeDV3iAniktvvgz177+W6UKw9rS3X96u5iGQu2Udri2ei6CHHkPtqTN8DgChdIhO15OWbYBE7viL+L9XTBi6TM0y5DaNcjxrRAC9dLaaNYLnREqkdn0O5D5ElsRkTewpYdZpSwiTqzOmQvP3GYQ83aLSjDYiR4gkKVOW40T7cSID0/uTHocEiQtXV+vWRK5rZy+ZYI9Vs6P7of33b+RuXY/C7/aXZOiQU1l45+4IevQpgGpNeXAEOAIcAR9HgJMjXrDBuSozRq/S4GKOyeWlEZ4Az8HTBkz9XIvHbvPDe10cf9j0hDW5Yg4n0o0Yt1bDhPtIn8YWa1sx50dCo5SFQS/sj9b3w5Su9u8h6Yu8u13LpucKsmzdj3os/07HymqWDFY6ReNn0BI10rJM6PO4P/o/KV7pEdk2k4OPo6U1wr1AGgqaU38gIPkWBD/5DJT3NBbzNvGpvuizulADJEZJmKAiDwsCdAqd2q0NzDod6q7a6lPOFgLxQ+tMXLAa8ltvE2Xb6W8f/Q0knRE6GBEzXt2gwS+pRrzUIgDPP1D9wYOQRUaaMaQd42nBLMi7tGLTStnyFXuZt+iYFOuZUFmOXl9x2n5+5QiTUFamQ+U6YsT1tctxfdViyG9vgMR5y6vscutPeiz4VofoEAkjtV1hJ08ZgIUH9yH/693QnDlVMreQZs8ivEsv0e5jMXDkfXAEOAIcAVcgwMmRSlCmk1wKqUQCcpKTSsDEJOlryb/Z/0tKvudX6md0Dft3qWuE9rYS7yqtmb3g0ukROX7M6aNAiLJmPWwTOdR5loq9oO6ewHVHrP1geHGpGv9dNYmaim3t2OWvE9xr6Pv22vseOm3AlM8txEiXB/0xvLm4LwpVrY1q/anm31rxQlsw+vwXPebu0yEyiBwJxHUREkqP7kr0Y/bGPJyHANlXkyPU3hMG/H3JyLQchGiU6IcuD8rw+O3ivGg5bxWu6fnqzGnI/2oXwjp2RcxLE1wzqJNH0Z49jYwxQ0A2teTaRO5NYkTpDLAtYwLZ54SYQaV8VNKXEiNlWkfVhebUCWSMfRHSwECLMKsImTHVjWnLz3O3b8S1BbMQ2ORB1PlgTqVNTaqiEothi71wPuh7lYU0OLhMWQ4RJiQIa2vQfZExoj+05/5BVSKxmTkmEFFOnyUf9VCgSYpzMiLZ3M1mqP84zgiRwsMHQdoiFH4hoUx8O6zjC5W6k9m6bn49R4AjwBHwRgQ4OVLJrn39hwEGk3O2k8iRMmTLTQgYprPxgx5ZBSamL0K2e/RVIGluEDKW71UgcMoQOhILYVP8PVtJGuegYX2vlHlw7qqJCW/eleDEhwbrp+TRV5JLDLnFxIVLsG6EZxBKpXVCpndT4EEbrGpJeJUEWCkevtUP77/gupd9srwcvEQN0iGh01U6ZRUj8tXkKqMGiSOSzgjpjYgZF6+b0HehpXZ9x7hAJubIQ1wEyAlqwxHSbjCwfRSCsrTos5pIbSHIWvnt5+XMTrsmh+B8Qi/W9IJNL9reHMbcHFwY1geG7GtQ3vcA4j+aK9pyBNFpsbSIKpvYC3NUyC40W61vIQizxoyc4HH2rReG9wWVhsS++jZCmj9n9T6Y9boKOiYkBEskQvkgO2oqy5GShgk55ZBjTkhotWPp0tNwYWgfwGxC4qK1FcprBBFtslamZz2xg7K2VL/+DNWxI8w1inRFWEikCGx8P0JatkHwE89A4l99BpHYc+P9cQQ4AhwBT0KAkyOV7Aad1hA5YjKbYWJfAWPx15J/mwGTycx+Rt8zFn8t8+9S1wjtK/lbW+n98Ee6EQdOWY4f5f4S9HzEn9mVihUVSJriLJhKM2BKSJZigqV0Bk15Akb4d/E1Ffu7kY1DRI21KxJsTp3heiIWpp7SD73E91mgBr18UxkSlSN5SkzaqMGxc0Yo/IFpLyhwT93q57biOx3W/mhJhW6c4sd0RqhUyJVx+KwBb2+znK6Jhanw4kNWx4sH234aac36yS0o/ZoJr7WXo/ldLgbNmgl68TV/Zhjx/udaJtpLQafvHe/3x0O3+JXYJ5Nj07enjKw0K09lRr1aUnzaW4FghbWffF4M0E2mnvnqKKiOH0P00DEI7+Ldtr4Z44ZC8+cf7KQ9cfE69sIsRhSozeg21+Ios3qYkmk2OSPWHNaD3FGsfSkv+OZLXPnoPfjXiUfdVZ7jOkTkQ/qg7iyzI2XrXlHshi1OOeXKcnQWkr5MSKWMIBGshZmeCZXllCMacjatQfbSz5jrV/yM+ZDFxLJulhzUYeMRPTvMoPJNsUrxKFNFdfRHkFOU5vTJMlMmXZyQ59oj7Ln28IuMcsatxfvkCHAEOAJeiQAnR1y8bUSOlCFbigkYgVyhMpoF3+px5B8LMVI/zo9pBkQGVUHACCROZQROGULHfIPgMVd6IOJiJCzDEUlTlkApm+EiZMT8fdkEekmuGy3FuOfklZQ43Sh78iuVjVOhLKqEtLGPpHELSDYO+ulXWpBoKaXlUnquJ4VGD4xbowbtZ4AMeLdz1RkkVE5FYq6U+k1BwqtEjLgrBGFZEkakB9jYMPtfcCkLirKhKJyZDbXogA6bj+oZMUIECQ9xEChNltWJoM+kADROrproI6LytU0anMk0ses+7um++1gcBBzrpcTWN7Y26q7d4Vhnbmx9bf6nyN2xic0gfuZCkHilWCFk2jmq01TdfChrhLJHiHDeOjbQqhdzEmaljJm4N99H8JPNqhvCJT8n0oHIh9BW7VBrwutOG5OccagUhxEnBWQ1nA8Sq60spEFBFcpysuZ8iIJv9zK9nTofzsEf6liQ9gvF/AFKpivnSKh+OYqiI4eh+ulH5gxVOshpKOjBRxH44COQ3yKOJo4jc+VtOQIcAY6AJyLAyREP2ZWcIjOodGD3cQPopZDCma40FUia4iyYSjNgSkgWc9kMmQqETCkCRsi4qZBRcyMbhzJuKiatVr4heiMwb5/l5J7KGgJk9r+YVvoQU1ozhpUo3ShfKlsGZSlNshA6VVwj6NSUI2kqzaIpl4Xj6O14KsOI0astD1prhitBL26eFnSCPmq1BlT2QUEORP2f9C9T9kGEyIwvtey0neLJO2SsJMGdQSe45CRA4qkN4qUsDd3eeGmlmr0oP91Ahjc7Om9dlIE2fq2GZZ1tG+Pd5Qv2Yi12O7I/JRtUCip3GNVSzoi+6oKEiceu1jAdoN6P+TPtnZoc6QO7QXfhvEe9YNuyHwUH9uLK9LdZE7JoJatWMUMod6FMIyrJcmYIGX3jW8vRxoryPkF8NiC5HpKWrHfm1Kzum4R+jdezRSeprJmA2WCwZJgwwsRCnLCyHHrIKReSgADkf/E51KdOsJ/8mtASm5MGonvreHR9yPaSFiJmCn/8DkU/fgfVrz+V6IdQ3wH1boWy4d1Q3t0Ygfc/BKkTXXmswYlfwxHgCHAEvAEBjyBHTCYTjh49ioMHDyIiIgIDBw6EopQXvdlsxuHDh/HNN99Ap9OhYcOG6NKlC5RKJdRqNbZu3YpTp04hICAALVq0wOOPP86wp/727duHhIQE9OnTB2Fh4qS7irmx9DJLp/z7Tt5Q8CPh1Tc6ykHp9r4eRNKUJWTKETBCyZIZmLJDizOZRvYyck9dacWSp5ISp7IETJn+GaFzoxxKKIOylqRx9n6UEf1lJEvVor8W0qb458Uky9QdWlzOM7H0frICLEPiVKlLU0p4uLgfZ68zt8gMshmml3cKKjOgh/Ir+WaczjCWlCrQ90l4tdXdVrx9OnvSANKzTRi2TM1S3Vs2kuHVdrYTG6QjtOoHHeT+lC4fyJwJnBntZqhAGWkLBypRP873P1OciSURdl/+bvmsHtUygP2e2RIZ100goWS6fyh75GbZJrb0643X5u/dg6ufTGVuGOTu4k2h/ecMqJyGhCyDHnkCtd/7WNTpk7jvtJ1a3BorxaJB9pOw1k5KcIS7o44Un/WvfjyzVoO0Xh1B7jAxY15BWNvnrR3KKdeRhgbZKFO5St3VnlPqU0KUlLjl5IOwoyj46QgKfv4JMqPl34FNHkZomw4ISEiy6JlQWU5ARQJVl/oftP+ehfa/f9hXElYVgsgPygwJeuwpBD7wiF3isU7ZIN4pR4AjwBHwIgTcTo4Q8fHtt9/i7NmzeOGFFxAdHQ1JObXQzMxMrF+/Ht26dUNcXBy2bNmC8PBwtG7dGt9//z1rS+RHfn4+1q5di06dOiEyMhLbt29H165d8csvv0Amk+H+++/Hrl270LJlS9beHUHlBL+lGUGOOCcvmEA16UI0TPBDh8YyNOPaAJVujZBmTJkGZOMqZggkCftaCYFSUXPmJgRMCaFTtWaNRaemLElDYzgSR/81snKsyCAp+j1p20tb+XErFf0tyYi5IexbWRbNDaem8k5P5YSDJWCkIO1raTFLYS6P3+6Hca3komrtOIKv0PabPw34YJcli6nbw/6s7M3aOHvJxLJPKIY+E4AXHnZsn6wZl0jFQ38ZPMK1yJr5euI15CDxxhYNfk01svKDt55XMGFge4KyA2d9rWXW2uQQUpOFctO6t2VCpnU+nIvAxg/YA6fL2xiyruLCyAEsS4FKIxIXrII0MEjUeQg23K7SCqL7mzJVCjRmLH9RycpXq4v8L3fi6qfTmaBu0rJNkEXHVNfEaT+//O4kFB4+hKgBwxDRs7/TxhGjY5NGDVV2HmZuzkJOxlU8k7MfDa78D2ad5W8KK8UJDYdfcAj8omLYv6mNMec6dKn/wqS2/P0QQlYrjlmrBz36BJSN7hNjirwPjgBHgCNQoxFwOzmSm5uLdevWMWIkJqbyP67Hjh3DmTNn0Lt3b0acUJYIZZL07dsXmzZtwr333sv+o9i4cSNiY2PRuHHjCuSIsNNCZomYO0+p9mSxSw+89P+Xcs3slJnEXekkn/59Ibvyt186ge78oD87JeJRNQKCHWxSlBQrhlZ/uuWNWJYmaSyETDWiv8VZMJk5ZvbyRkGp0SQOeYPQKe6jSl2aiiSOK7EzGIHz10y4mm+Cwl+CmBAJIoMlzLq5oguTJculTIlSmYyYKpybylhtl9O1KWO9fcPCu/QY5fEQdF3o+5TZQtbC1QU5m5DOyMUck1NsgasaXyBz7knyw8zeNVvroro9quznlOXxxmYNjqcZ2T35QTc5iMh2JF7frAGRmUSET67BWjC5Wzfg2qLZUN7TGPGfzHcEUpe0pVP/C6MHQ3fuX0gVSiR8tgIBScmijk1Cv2NWa9izxObRriuFEwSibXHkyhg7BJpTJ926f5S9ktqlFduD5E17IIuMFnU/xO6Mnglf36Jhz4lxYRLM7a9EmKkAOZvWIn/XVpCmSVUhlSsgDQmBf604yBs0Yu5IitvvtLjl0B9GHhwBjgBHgCPgMAJuJ0eI9KDSF4qLFy+WlMCUzuzYv38/rly5gl69erHr0tPTQd/r3LkzI1aeeOIJNGrUiP2Mvk/RrFmzMmU1rVq1wvHjx1lWib8TrMrIHYR86quLsEAJ0ytoEO+HhglS3FHHz+XOG9XN0ZN/LpQI0EMjPTzysCAg2AC2vU/GBGsdjYouTBYChZUoldKRqUDAWHFN5c5PN9yhSpdBOboOsdqXEDIlJIsEW3/WMd0Q9nnT0B8tGvlZhIKL9WjKa8ws2K/DiXQj/P2AdzorkBglLSdGXJ70kVSw57ZnPVTC1Hm25YF7z8uBUAbw3xtrcSRC67XNGvxx3ogQhQSf9FKIQmLTngxcomaaOjW5vIZOwc/37sj0GRJmLYai4d3Wbo1brrv0ziQU/XiIjV37nQ9Z+YLY8fY2DQ6fNbo80+ufyyZQxgrd55+Pt46UIcHP9EE9WKlI1OCXENGtj9hwVNtfzua1yF4yD0GPPona735U7fXuvIAyz6iclBzlqHx6+gsK5lBTOgxXL4Oyk/RXL0Ofkc7EX/2iouAfFw8YjSyLpLKQhlishS32wsVlOXLHnwXciRcfmyPAEeAIuAMBt5MjJ0+exLZt21hZTEpKCtMVEYgQPz/L6Zw95Ejz5s1L8DQajdi9ezeaNGmCxMREp+D88noNUq+amJgqpUnTA0awAogNk+KWWCmr9afT/Fqh/MXEkQ14a6uGuZeQ1gNl3PAAlh7UYcMRPXNPoTR9sWwAPQHbijbaFUV/y15jyZKpQMAIosLF9to3FR42VxyjKiy++sPAdHAobq/th5Z3yyCr5ADvyz8MOFt83XP3+INq++0JvzLW2RU1Z6oS/f34Cy1I7+KlFnLckyRlh4w3SqeqERYuJzxM7WpCUIkBCVUSAUZZgZ/2UiBFRB0osmp/f6cWtcMlWP5ioFWirr6Ie86GVchevoCV1VB5jadG1uyPkLdnO5te9LAxCO8svgUxZZX1XaBmByZ0AOBqy+fBS9RIzTIxkWgSi7YmBGtfiZ8fEuYuh7z+7dY0E+casxlpvTowMqH21BkIeugxcfp1Qi+bjuqx+IBFyPnBW/zwZie5XX+riYhiDjnMYrjYLacgv9IZk60xWQoza2EiTkLCIA0OdsLqeJccAY4AR8B3EPAIcuTEiRMlWSEZGRnYvHkzBg0aVCKg6ig58vvvvyMnJ4eJvZJeSUhICCNj4uPjK91J0ji5dKmsBZrvbLl3r+R/6RH4/K9YNK6Th+6N+B79ez0Qi48lsU0d9XAaEsMspTU8xEXAZJbA4vAkAeWKlPy/Gfjq71o4dtEi9hwXrEWXuy5BITPBTNeagW/+i8afV0LYz++rnY+HE3PZ94Wfm3Cj79L9mmFpf2Ns+9d06moIzl4Lwq2RKtwdV/mDtLW9kyQUESQSmC1fJZavUomZWXNLq/x+JddSW2bpXa6PavuyjOWsKNT5sd+ry4VyBAUYMfSBdLa3Ysf8n+siLUeJZ2/NQrNbssXu3iv6k+i0CJn+OiRqNQqHT4Cxbj2Pm7f8wNdQ7NvN5qV74FGoO1uyWMUO+ttGf+MeTcpBxzuviN19tf39cD4Su8/Uwm1RRRh8/4VqrxcuCFy3DP4nj8MUGY3Csa/DXImQqNWdlbtQpffDkf+3dx5gUhX52v/PDBMxYEIwY1YwrGJac1yzqCgqJsS4hrs5ut/evbvqhuvqXVfXiIpijgjqmt0155wWxQyKKAhMnunv+VVTcKbpCd0ndE/3W88zD2G6T536VZ06VW/9wyeD7M0vlrZZC2qYeGyZ2nZbrq7Ndm76t42c+hfrXHaQzfvFH5hI8q0m1u/d+Noq9vKMZVwde6zzle217lfR1tfZaRWNC6yycYFVNDa6v/NjHYsD/S+qsKrKUg0DF/10Lvx7Idxyhg4daqusskq0LHQ1ERABEQhJoODiCPFDnnrqKTv++OOduwviCJYk48aNs2WWSb9M8ok5suuuu7rvEtNk6tSpts8++7g/ca/BMgXXHAK6qvQvAsRxGXdZU+L+2MVI6eOvOu2s65ptXlMqcRPsYuRRyHt66I12w2ffB5bdYliVrb1SpT09raNLyuKwgYSXtIhZHE9mkdvTotTbC4P+dpq99XmnnT+1xYYuV2m/Pqg2kOkpIyjwEqm3yUbZNe4NAk4xFC/SLI5LE8i6lGFh05fP+MxOM+d02p+mtNjX81Nunvnd6FqXEntxoOGucW3C7MewNjzxyrSlwHXfL19XwW9uuMZmX32p1Y3YzFa74LJiGF6L7uHbB6bal3/5vft3w1bb2irn/NWsIj/Lr54axjw+5qJGl8moUGnYsXw99MK0C95NZza4+E99KZ2NC+zjE4+y9llf2FI77GJDfvvHvnyt189MerLNJjyetrbIVs569Rc2/Ovn7ZmtTrNhxx9t268fLhZQrzeU4wdmzUvZb25tNlyWyE529qg6++56yd0jaX6dlYmzMJnrXHS6i2lCppu0S07a0sRlywlkjcyx6fq4CIiACPRbAgUXR+bNm2cTJkxwcUM23XRT50Lz5Zdf2lFHHWUtLS0uPe+sWbPsuuuuc5lncIvJzFaDwHLcccfZ/PnzF2WrwUWH8thjj7kMN2uttZb7nhdHpk2bZqNGjeq3HVfON05U/dnzU3b1yfXOb7ccy8y5KTvzmib7ekHKNl+zys4fq0CbhR4H9MVtz7YZrjbfNi3gxAAtAAAgAElEQVRWEDCNJ6MNqYoLWfb58wIjK8Wt/9Vgyw/s26Yn2/3SMoSYxXFpsmRuWiIuTZbMTYtSby8pwCy6fg+fiUOkwfXo7hfbrbU9ZcsvVWmjtx5gA2t7ZuVFmkUuT6Tf9pmdlnCDWujOtPAzCC43PdPqYkywsTth55qF380eWLhrMOLoRJpCjkvqJo7CR8ccYh1zvrFVzrnAGrbertC35Op3LiMII6mU1W8+0gkj2dKrRnGzPhvbjhsMsP8+tHCxIv779hb797vtNm7nGjt6+94DTfu2N7/9hn36XyebpTptxVPOskGjjwqF5bzJLYboXDPA7IAtqu2o71bboIYKJ0DP+jZln777qQ353RhrrxxgP97hDmuuarBVl6+0w7epdi63fK+Q5a4X2uzqf7W5+CKIq+ccXmsEky90SbW2LhRKcMtZ6J7z7dyst4U4gkjSxS1n6bQVpIoIiIAIlCqBgosjgMVa5MYbb7SvvvrK1lhjDediU1dXt0g0GTFihLMemTJlirW2ttrw4cNt9OjRVl9f7wSUO++803CdQUjZc889jWw0memAqYfP9MWtplQ7u1TaRRpVMnCcsVeNHTyy74u3Umk/PuFku/hibsrWGVzphBFiIqgUD4GXpncY2ZUItrflsCq3qC908RlSfnFgre1ZAunC0y5IPvX24oC+WWPOLBJrAoGFuwg8Zs+/32HXP5k+pV57cKUdvUO11VQtdG3ygYYDGaS8FU9YkaaxJWVXPd5qZG0au31N3nGpEGm6xpxZKJ50ydS05Ge6T72dkbkpcJ2usW8CgYOdm1V+I514HsT1qFl9TVv98klWMaCwu9skhRGIHfZ/jU7s/tuxdaGzIeXXA+lvkUWJuYL4aDee0bfArL6+b26+zmZfebGzrFn1/IvzSi2LsEz9b33W6eJo/emIdPDqzDLr//5kc6fcabV7HWRP7PATm/xim335bVqUXnHpCjt2x8II0mQbuvD+VheDjrLV2un4Ir2JrGH6LPR3ibPlLEu6CiaptrYlL11V5bLjBK1MiGtS6Oc1NANdQAREQAQWEigKcSRbbzQ2NtrEiROd6wuCiYoIeAKcJnGqtN16VfaHw8rLYuLxt9vtj/e0OAsAgvyS6YLgvyoi0BsBTjIveqDVnaoS0FhlMYGLH2y1O55PbwS+t+kA+9n+fefjRZpFLk+k3+4ipqQtbboGAV4YOHihaDP5pTa795V223BolZ2ye006hXePmZ/SYtDiOtNxcIqhLM7Y1H3mpiUFmQqrTHVazdljrWLGR2ZHnmGV+x+1KGhwZcWSmZuyBh8OWOqEmRXn3nOHzfpbOvMJrj6r/umi2CxGqIO+P//elkRTfPc0VrxQc96YOhc8NJcy85yzbf5jD7kN9OqXTrQBg4f0+esEQT7r2mbDfRaLSCxosr3fSN/74REHWKqjw9a8+marXjUdaJ9sMDc93ebSblOwJDlp12rDGifuQgaqKx9rdZaDlEEDK+zEXWpsn83irzuutuEuhStOOvDrQrccYplkKZUDl1pCMCEgrIoIiIAI9DcCRSuOfPTRR87SY//99zeftaa/wdX9xkOA9JeHXNhoddVmU386MJ5KiuyqLBovebDVHng9vfDaZaP0Bg4/ZhUR6AsBH6+HU9Wbz8ztRLgv1++PnyG1Mqe8H32VPuUlDTbpsJMuTa0pO+riJueOdeExdbbJ6rltSLlfxJFMAabLv7u4KHm3qFTX7yyR6WnJzE091tFpFkajqf/wdVvzktMsVV1rH/xkkrUt1/eNdWaf+WxMXqypysi6tETmp4UpuGtuuciq7r8xfbnvbG+V/3WOVdak3Z2qAi5TXV2c0kJQtjr6MpaO+UeTff5Np/3P6LqiiJvhM6ARH+P3OR5AYG3w6VnjrWXae1YzbB1b/aKrrKK2b4cYZ01stjc/7XDWdn8+svvvfHX5RTbn1km21M6725Czz1kCMRntLnu41cj+Q+F5OvN7Nc7SMo5y+3Ntdu2/2xbFnDp822o7Zvtqa+jFJS+Oe4n7mvRvNiuTbOpsRW1tOkMOMUyIZ7LQRSfue9T1RUAERCAMgaIVR8I0St8tfQKnXNVk077odC4lnDCVcsFS5pKHWg1RiHL6njV2yFZSRUq5z+Nqmz8RnnhqvTtVLcdCwMsn3m138Qyeez99woz5PpvAuDZPfeF8yzNtdtkjrc6lAteK/lq8q9PiuDQZAswSFjFdBZjUpb83e+I+S62/mbX88h8LLWiyxLUJpOfuCAQN9m5VufKraG+1obeeZ8u8/KD76tc7H2Vf7vf9XC+zxOeDIk1akFmcOhvrF9wwSPM6eJlK+9n+iDALf7/QjWlJC5nF7k6LAw1bRpybJdNz59IQhBoEG8pNZzTYSsvkZofT/tUs++TUYwwLj4Ytt7ZV/vi3Xqv/f7c1G6LGBkMr7a9H17vDj2yl/euv7MMx+7tfrXHFJKtZa51ur41occ2/2wzXNcremw6wk3atcVYdYcuMOSm779U2e+C1diPwKgUXGtx9VyvDudVblmBl4txzvv3WUq1ZMnxVVjqronTg12WtZq3iy04Vdmzo+yIgAv2bgMSR/t1/ZXv3/mRrzLbVLthlKRaCzv3v1BZ7YXp6A7f+kEr78X61tu7K5bmpLcU+TrpN597dYg+/2W4/2LvWDtgieQuJpNvr62Nz9NonnfbIW+1OGGlZ6EpPsNwjt6u2g7eqdhljCllwlRt7cTruxB+PqHMbrXIsnfPn2cenHGPtX8605cYcYyuceHpeGHzA4MVxaTIyMwVizrRP/4+1XPBrS81Ip6+tOOHn1rHrQRmBh3uJa+Pj0Sy8rrew6e3mJz7RZrPnddo+m1XbhqvEN7d7kWax2JIOHJzp4uT/79KH22zaFx3ODe+gLasDLk5YyCx2meoi0ATi0nR+PM1m/+xUSzUusPqttrOh51zgrpGtXP5IqxOICFiKMNhTDK0vLzjPvr33bltqlz1syK//0Btel80Nq447X0g/9ARq3Xfzahe4FVE0l4KF12Nvd9g/X2u31z9Jv5cpQwdV2Bl71dq265bnM9sdQzLjeLccL5iQQWdRqaiwZfY9KJcu0GdFQAREIHYCEkdiR6wK4iDw6kcd9qNJze6k9/ITS8uvlROpm55utSkvp11oOEE7cdfyDD4bx9gp52v62AY7bzTA/t/BfY+r0Z+YITK8N6PD3p3RaW9+1unSaHISHixsQtkg7bZxldXX5LZBipPF3S+2uZTQCKH/OKG05rVcuLW897Z9cvo495Vl9trPBv/0N7l8vc+f5bT76+uutLl33ZqeazcaYSud9TOrXXf9Pl+jtw8GRZp0jJjFIs3zH3S4+FmkzL3wmPqFLk6L03Mvmbp7sTtUl8DDS7hMLZkdqrf7zPw9z8+9r7S55+PU3fM7gKj79F1b49LTrbK12eZv9F37dNyflxBk3vq00+56sc1qqyvs9D1qbIWlMzM1Lf531ftvWNXvT3a3WnXh7Va58tCFok1FRjDihW5Oi8SaCpsxp9OueqzVBZz1BbehbdYd4OKXkbY7s+CK+M7n6TkEdx+YBMtuwwe44Na5xmXJtS9K6fOp9vaFliVzrXPet1a3yeal1Dy1RQREoAQISBwpgU4s1ybs/7+NxknOLWc1ZF3Y9DcuxD+4/fk2l9aTwkn2qJHVhnXMskWQ7aS/8dT9Lklg5pyUjb2k0Y2nO35QGnFHcJPhFBfB9JWPOlyWi2xl1eUqbZt1q1xMkTWLOAX4ERc1OjP9cw6vK+uT6MbnnrLPf/2j9Fy4wcY29Hd/tgErrBjJY51qabE5d9xk39x4jXU2NbnrLn/cybbMPgdGcv2+XuTMa5vceE0i1s3i1Ns+FXeWwMFdYs6kjBggxMEh88t261a57FBZAwsHrHC6fiZl1R+8YUMu/YETSBrX2cI+Pe5c66xbyiEiuwwHAYhAWKeQJaq7UtHWYsP+epzVzP7Uvt5xjH15wJl9xdzlc8yBiFJYxQTLCktV2morVNgydRUuVsmnX6dcSu/MsvZgBJUq23qdShtYszhtd9oyZ0mRpotbVJbAwnk1Ql8SAREQARGIjYDEkdjQ6sJxEzj71mZ7+j8dLvMGpr/9tUx9pd3IJPLBwtR/EkX6a0/2j/s+4u+NhssWFleFjLERhtbs+Sl79M12+/d7HfZGwLzdXxMhZL2hlc4CgxgG6w+ttIYishDpqe1ku8CdrhSt4nLt85b/vGMzzv6JEWeicqmlbYVxp9qyBxzsUsXmU3DZmXPXLTb37tusY843Vtkw0LnuDDr0SCN4ZJIFd8mf39jshH0E/mIsEx5vtUlPttlaK1XaVSflb8nU8sF/bMbZP7b2WV9a9Wpr2OBz/2bzBq5sZ17TZF/NT9noravtyO9WL3JjCmZh6uxMx6zpuOBXlnruMbPlVrT28260jtqBi1J5+88sjnOTIeIEMzstFHLmNKbs/S86XWacT7/udKm0Mwvpd3G9GTKoMv3nshVWVx2dpRlXwo2pa1ya3mLOdBVkMgMLLwoc3G3q7UDg4MBninH86Z5EQAREoBAEJI4UgrrqjISAN0HHtPXXByW7sA3bABZk+C3j5sDJHIUAmQdtMcClEiUWgooIxEHgz1Na3Ng7bY8atynpL6WxNWUPv9HhYqYE/f3ZXCJ+bLRKlW20SqVtuGr/EUK6Y3/0JY2Ge12xZC8p5Bjp+OZrm/G7n1vzm6+72yAA54onnWENW2/X59tqfuNVm/fw/fbtA1Mt1drqvrfsqMNs+aPHW9Wyg/p8nSg/eOqEJueucdb3apzVRDEWLJiwZKKQNn6LtfKPqUFw1pm/+6U1vf6yY/7PjU6yW+v3dtfk2t0VBJXZV15s8x75p/sIwV0J8hq2ZLosEeCd/iDmz5orVtjaK1W69/Bit6huAgsHrGY6Ai5TXdyefBwaHzh4oRsUnymGkinSZM3KtITYEhBpssSuWSJzU+D7izM9ITYVAwHdgwiIgAgsJiBxRKOh3xL4Yi7pLxvdAubuHxXnyVsQLidVD73e7jZ3781cbPq/04YDnKk/6QtVRCBuAow/ArMSPBDXjWIvPDe3Pdtmd7/UvijrBIIIoihC4rCV8rMiKOZ2P/xGu507WdYjXebP22+0r6+fYFh/UCrr661+sy1dzILadTewmrWG2YDl0243WCq0Tv/AWt59y+Y99qAhsLjvNDS4AJCDRo+NzEUnn3H0r3fa7Xd3tDhLhEmnF/e7i/vkfntLr9tXDrP+fr7NvTsd42XWUmvYuj88y1baaYclvt72xQz7dvLt9s0t16f7buBSNuRXv89JFOvrPRXqc2gjQWuXtKCyOOYMv+vqxsS/A5mblki9Hfh+RmDgrm5Vi+PecH3SgBeiVFSY7bd5/7X6LQQz1SkCIhA/AYkj8TNWDTESGH9Fk304q9MuPKbONlm9OMUFTrnvebnd2PD4sspylW5jt89mA0oiXkqMXaxLR0yAk1FS+nJiN/WnAyO+enSXw1Lk6sfb7I7nF6aWMTMCKB40stpGloGQePxlTfbJ7E5ZjwSGFNYHX19zmc175AHrbFzQ58E2cJvtbeCOu9pSO+3uRJVCl+MubXKuHL88sNb2GFHcm0Mf/Bxml55Qb+sNCSdGIrRced07Nur9K23T2c+khY+llrbaYeta9Rprup160ysvWNvnny3qJoLyrnDSGVY1aLlCd11J1p8p0nQRYJZIvY0A00vmJmcZ01WAWcLlyYkyKdt9eHGP/5LscDVKBESgRwISRzRA+jWBYk7p++R7HTbpydYuEe6xECE+yvDVilPI6deDQTffZwJeVCRtZjGORQImEnfjq3npI01EEYJCht2Y9RlQEXzwwTfa7Y+TW1yb2ZSqdCWAdUjTqy9b6/Rp1vbpx9b60XQj+wylZu11reE7W1n95lu6P5OOJ9JTX93+XJtd8lCrs3i6MkQcjyTHg3cBCpvlavqsTjvjmiZrbjOXAeeAgW/Z1zdcbU2vvWwEyc0s9ZuPtBXGn2Z1Gw5PsrmqSwREQAREoIwJSBwp484vhaaTXo+I+mEDxkXJ4o1PO+yif7YaPswU0jQeunW1sxJRLJEoSeta+RL4+wOtducLbXb8TjV2zA7F5fT913tbjCDFFIKp/mCfWhdYtRwLmYXIrnHumDrbZh0Jqv19DMycm7ITLms0MiydP7bONl+zf/Tps+932K9ubnb4rzyx3ob1kFWmuz6a15yy0yY0uVg6O24wwP770K5xwlo/mGbN0961zgULrH7jES5DkYoIiIAIiIAIJE1A4kjSxFVf5AQOvqDRBTXFdxsf7kIVTsP+9s90sEsKcRGO2K7aDtmquDafheKjeouHwBPvtttvb2+xzdaosr8eXTxxR/4ypcXuf63dGmor7Pgdq52oWM6FgM3n39viRKJLxsl6pL+PhZ/c0Gwvf9hhu248wM4e1b+CiH//6iZnBbnV2lX2xyNynzN+emOzvTS9w6XRvvj4OqvvJ9mj+vuY0/2LgAiIgAjkRkDiSG689OkiJHDe5BZ76I12O2OvGjt4ZGE2U6RG/eXNzYbZMKn12NSN26nGauROW4QjRrc0ryllB1/Y6FJITvnJwKIYpxc/2Orii5By96Lj6pw1WLkXfPvJXPPltyn7w2F1tt16/cPSoNz7LVv7GduMccb3tafV2/IDCyfk59M/uLr94qa09ch5Y+ps6xwsmXCRI0X10nUVzkVsyKD+1fZ8eOk7IiACIiAC/ZOAxJH+2W+66wCBx99ut/+5syWyaPq5wiVrzpnXNtns+Sm34D3viDpbd2Vt7HLlqM8nS8CfBP/pyLqCBzj1zzBi4vlj623jVfX8+NGAJQ0WNYo9kuzzEWVtBA0nzg/lJ/vVOhfL/lh+fUuzPTOtw7mKXntag9X2oRnXPdFm1/wrnT75ouP0bPfHftc9i4AIiEA5EZA4Uk69XaJtbWpN2f7/2+had9ePGtzpVFKFNKNnXttsn3/TaWSg+ctRdQV17Umq3aqn/xO4/JFWu/mZNhuzbbWdvFtNwRqESxzZO/jzh/vUurTWKl0JHHtpk332tTLX9MdxQXyRk69MZ6chbftvD+lf7jRB5rPmpWzcZU3GO5fA4j8/oOe2XPVYq93wVDrb1G8OrrVdNtKz3R/HsO5ZBERABMqJgMSRcurtEm6rP9FiscaiLaniT9+JdfK34+qVljcp8KonNIEXpnfYz29sdlZOl40vXDyLc+5usUfebC+Y5VdokAlc4OE32+3cu1v6VYaTBLD0iyouvL/F7nmp3VlbkJ2mvwflJiX9uZPTmWVO26PGRmeJC4Qb2PlTW4w5hvLjfWtt382Tey/3i4GhmxQBERABEShKAhJHirJbdFO5EvCm59uvX2X/Mzr3YHG51sfn/3RPiz3wenrRe+Gx9bIYyQeivlMwApxo7/vnBa7+O37QYMs2JGdx5RtNcEqCVBKHYcIp9e5ZUslO4MQrm2z6l5320/1rbe9NtdHsD+Pkqf902G9uTcfp+L9j6mzE6qURM+aC+1psysvpwOOn7FZjB21ZbbXV5mLj3Pdqm7NIa2kzW6a+wn55YG1O8Un6Q7/qHkVABERABEqXgMSR0u3bsmoZaQJH/bXRBZa884cDrS7muKykQSUdKj7XF4+rdye6KiLQ3wj89IZme+nDDreB2WNE8htuTPQ/nt1pZ30vvcFS6Z7Ai9M77Gc3NjvrtOu/31AUQXTVX90T+GpeysUZmd+ccumySZtdSsVba/o2kd4X8c6XHTaocm5ygwogupYSZ7VFBERABEQgWQISR5LlrdpiJOA3evh049sdV3n14w770fXp00DSMZKWUUUE+iMB4gEQF2D3EQPsVwcmGwvBZ+9YY8VKu/rkwrn19Kd+86lg2Wiz4VYpXgI/vL7ZXvu4wzZapdL+fnxpjm/c4W5/vs3e+TwtinAoQXpwXFt30XuxeAen7kwEREAERKBbAhJHNDhKhsDdL7bZ3/7Z6oK+EfwtjjK3MX0a+M2ClI0aWW1n7lVap4FxMNM1i5fAezM77bQJTc6lBteapArP0TH/aLIFLSn769g622zN0nA3iJsfqcJPvKLJWaxNPK3BVpQbUtzI87q+Fx3rayrsqpPqbeVlS9tdDOuYz75J2QZDZUGZ14DRl0RABERABIqGgMSRoukK3UhYAggWh/+t0aqrzG77QYOLYxB1+emNzfbS9A7nRnPpCfU2QHu6qBHregkSSJk5dzQ2N/84od7WH5LM5sbHLEgyRlCCWGOt6qIHWu2uF9pst+ED7NcHxSMCx9qAEr/4tC86jUDdHZ1mvzu01nbYQJaFJd7lap4IiIAIiEAJEZA4UkKdqaaY/eKmZnv+gw6XYjDqrDXeDYC4JlecWG+rLZ/MRlL9KgJxEvjdHS32r3fabfwuNXbUd+N31fhkdqeNu7zJqirMxc5YaZnoRcw4eRX62sRXOuaSJuPPC46us03XkEJb6D7x9ROE9ITLG23m3L6lui2W+9Z9iIAIiIAIiIAIpAlIHNFIKCkCPs3glsOq7M9HRpe15sNZnc6dhqK0hCU1ZMq+Mfe+0m7n39viMmmQUSPu8j93ttjjb7fboVtX2/f3kFtaPrzJkkW2rCGDKuzqk+MLztrYmnIuhHMbzQbWmg0ZVOlcelSyE/BCI6ndrzq5IfbA4OoHERABERABERCBaAlIHImWp65WYAKkJz34rwuMP2//rwYbNDD8qXRru9lpVzcZAgkR+H93aPwbyAJjVPVlRGDWvJQdcVGja/FdP2qwpevCPzPd4Xv/y047+coml2nlxjMalMkixDjzLn5k+SHbT1SFLCsPvdFuD77R7ua8zLLhKpX2vU0H2N6bVitjTgDOLc+02WWPtDomBGBdZ7AsC6Mak7qOCIiACIiACCRFQOJIUqRVT2IEzpvc4hb3J+9WY2O2De8mcPGDrYZLDSk0rzq5PtbNY2KQVJEIBAhgFcVGOO6Uvj7952HbVNupu0e3oS/HzkTUOuGyJsO6I4rYFsTKIJAoVj2ZhYxCNVVmfMaXdVeutHPH1Ll5sdzLqx912I8mpTOYxf0MlTtrtV8EREAEREAE4iQgcSROurp2QQi88lGH/XhSsw0dVOFiGoQpxC8hjglFWTXCkNR3i5nApQ+32q3Ptrn0m78ZFU+Qz7c/77QzrklnWrlBViORDAfvXkMK1cvH19uqecRBYo67+Zk2e/nDjkX3tMVaVbbdelUungkiSLA8+V6HXf14q5E5Z1BDhZ1zeJ1hTVKuBZHqpCvSMWCituIpV6ZqtwiIgAiIgAgUioDEkUKRV72xEjj+siYj8OOfjqyzkcPyC1g4e37KTrqyyUg7euR21XbirjrpjrXTdPGCESADE24aA2srbPKPwwmK3TWCk3VO2I/YrtpO0rMUWV/7OBdYdxAzZpn6vlly4DZz6zNthqsTBXcqAvLus9kAW7qXazS3mf1lSos99na7GzPUO6xM3UjITPPujE7beNVKu+i4+sj6VRcSAREQAREQARFInoDEkeSZq8YECNz+XJtd8lCrhUkV+l/XNdsbn3TYBkMr7ZJxWvQm0G2qooAE9v3LAiPbxvlj62zzNfMTFLu7fW/NVVttdvMZDb1uvguIod9VTXylH16X3qCvsUKl/eLAWjdnZSv0790vttkdL7TZrG9J5Gy2bENaFDlgi+qcg61e/kirszpZfmCFXXR8vRGItJyKT0mNBc3lJ9bLxaicOl9tFQEREAERKEkCEkdKslvVKEycD/9boxFM9dpTc0+7e8WjrXbT023uVBRzdbJCqIhAKRPw8UAO2araTt8zWiupsyY225ufdtjY7avthJ2jvXYp90lf27agJWW/ua3FWeZQtlq7ykauXWWDl6mwZRdagbz8UYfd/ny7NbakRZEVl66ww7dJiyIEEc23eMsVXHouOrbOiS3lULxLE21VSuVy6HG1UQREQAREoBwISBwph14u0zb+/YFWu/OFNtt9xAD71YF9j6NAQELSjVIIOLjNOtGeopdpd6jZRU5g8ktt9n/3t7rT71vOis615oXpHfbzG5sNq5Gbzmjos9tHkeMqyttjwz7pyTb79Osls8z4G8b943ubVtv+3wmhiGS0/sxrm+ytzzrtO2tV2f8eVfrZvAhMe8pV6dTup+1RY6O3Dh/4uygHlG5KBERABERABMqMgMSRMuvwcmouMUOwHqFcc0q9rb5C70EDWeCz0KfolLucRovaipvFEX9PPy8XH18fWZBNH5PhmB2q7fidZDWSxEh76cMOe29GpwuaSr8OrDXbZPUq23XjAbbSMtFbdny9IGUnXpGOzzR+lxrnplOqZV5Tyk6Z0GRfzE3FGsC4VPmpXSIgAiIgAiJQzAQkjhRz7+jeQhP4x0OtdttzbUb2hb/0cqLJRuKH1zcbi98wsUpC37QuIAIFInDilU02/ctOlwKbVNhhy7Pvd9ivbm62htoKu+mMeuemplKaBIKZvQhMioVKqRXcNH88KW0lQwDcS8fVO4soFREQAREQAREQgdIgIHGkNPpRreiGAP714y5vsq/mpdypNafX2QqZbQjAysknaSkvOLo+lB++OkQE+iOB659sc2laCaw56fTwrjVebOnp2euPnHTP2Qn4lNArL1thV55Ubw01pSWG/fb2Znvi3Q4XUBhhRLGo9CSIgAiIgAiIQGkRkDhSWv2p1mQh8PKHHfaTG5rdb7IFm7zlmTZjU0hQwxGrVdm5Y2p1wq2RVJYEPv+m0475R9qtLKxrzSNvtts5d7e4GCM3nF5v9SW2US7LAdKHRhOLg5gcO280wP7fwX2P9dSHSxf0I3/7Z6vL9FNXbXbhMfW23pDSs4wpKGBVLgIiIAIiIAJFQEDiSBF0gm4hfgKvfdzhsjnMb04ZaRe3XqfKZbJ57oOORdkbCFD4w31KZzEfP1XVUIoEfIyQUSOr7cy98netGXtJo82ck7Iz9qqxg0fK93MnjeEAACAASURBVKAUx0q2Ns2Yk7LxVzS6tNBnj6p1cU76eyFdMWmLKX86ss5GDlOQ7v7ep7p/ERABERABEchGQOKIxkXZEJg5N2W/vKnZPp7dNZPDmitW2o/3rbHhq2nBWzaDQQ3tlsCtz7YZ7hFL11XYHT9ssMo8PCPueL7NLn6w1aWLxT1ngA7Zy2rETX2l3f56b9pqiFTq/NlfSzB72S8PrLU9RvR/sae/9oXuWwREQAREQATiJiBxJG7Cun7REfjPzE5767MOq6uusPWHVNqwwdq5FV0n6YYKRoD4PGMuSmetOefwOtt23dxEQ6yzjr00nbnkVwfV2u7DtZksWGcWsOIfT2q2Vz7qsD1HDLBf5JBKvYC3vETVPg01vzh2x2o7bsf8LamKqV26FxEQAREQAREQgewEJI5oZIiACIiACHQh8Iubmo3sIzttOMB+e0hurmYXPdBqd73QZmsPrrQrTqwX2TIlgKXeCZc1Wku72Z+PrLMt+5krCtnLzrimyZrbzFmLYDWiIgIiIAIiIAIiUNoEJI6Udv+qdSIgAiKQMwGfgreq0uzmMxtsuYF9c4vAZW385U3WmTK7ZFy9bTBUVlk5wy+hLwTdq645pf8E5f3gy07D8uXbppR9Z60qJ+7k415WQl2ppoiACIiACIhAWRCQOFIW3axGioAIiEDfCaRwI/hHk5G9Zuz21XbCzr27E/AdTtrf+byzX7tS9J2SPtkbAcbEmdc02dufd9pBW1bbWd/rfRz1ds24f//WZ53285uaXaDuzdcke1md1cozLG7sur4IiIAIiIAIFAUBiSNF0Q26CREQAREoLgL+1H/p+gq79awGq+4l9Ij/fG212XWnNdgKS/XN2qS4Wq27iZrAZ1932glXNFl7h9nfj6+3jVYpXmuilz7ssLNvaXauQMTa+d3oOgUTjnpA6HoiIAIiIAIiUMQEJI4Ucefo1kRABESgUARIdX30JY02e37KTt6txsZs23063k+/7rSTrmxy6bFJh01abBUR8AR8KtxVl6u0iacVZxyaJ9/rsP93W7O75b02GWA/P0AxRjSCRUAEREAERKDcCEgcKbceV3tFQAREoI8E7n+t3f4ypcXqayps0vfrbdmGJa1BvlmQstOvabIv5qZs+/Wr7H9G1/Xx6vpYORE4bUKTvTez0476brWN36W43GsefqPdzp3c4rrjkK2q7fQ9i+v+ymmcqK0iIAIiIAIiUEgCEkcKSV91i4AIiEARE0ilzFmEkLlji2FVdt6Yrm4Gja0pO+vaZvf7dQZX2kXH1RtuNSoikEngw1lp6yIKWYzWWqk43GsmPdlmVz/easRHIVUvKXtVREAEREAEREAEypOAxJHy7He1WgREQAT6RIBN7ZkT0wEqEUjG7VRjG69aaY+91W5XPNpqpGxdfYVKu+jYOiM+iYoIdEcAEeL6J9tcFiOyGRW6YC2C1QiFYLEEjVURAREQAREQAREoXwISR8q379VyERABEegTgRend9jPbkzHY8gsI4dV2dmjaiWM9ImkPnT8ZU32yexOO3X3Gjtsm8KIEQh9Z9/aYq9+3GF11Wb/fWidbbV2LxGH1XUiIAIiIAIiIAIlT0DiSMl3sRooAiIgAuEJkOL0j5Nb7LNvOt3FiD9y6FbVLtWvigj0lQDj6Mxrm6xmgNk/xiXvXjNzTsp+dlOzkUWHjEp/OrLOhhWJi09fGepzIiACIiACIiAC8RCQOBIPV11VBERABERABEQgC4GLHmi1u15os9WWr3TxRxBKkijvzui0n9/YbPOaU04QQRhRyukkyKsOERABERABEegfBCSO9I9+0l2KgAiIgAiIQEkQaGkzO+3qJvvoq07bd/MB9uN940+b+/jb6Yw07R3mYuf8YXSdggeXxGhSI0RABERABEQgOgISR6JjqSuJgAiIgAiIgAj0gQDuWWSvQSj57SG1ttOG8ZiPkHHp8kdb7ZZn2txdkar3+3vUWIViB/ehl/QRERABERABESgvAhJHyqu/1VoREAEREAERKAoCj73dbr+/s8Uaaiqce82QQdEqFvOaUvbb29OBVwdUmf1kv1rbc0Q8IkxRANVNiIAIiIAIiIAIhCIgcSQUPn1ZBERABERABEQgXwL/O7XF7nu13aWD/vtxdbZUXTQCCYFf//v2Zps9P+Xiivzh8Dpbf0hlvrep74mACIiACIiACJQBAYkjZdDJaqIIiIAIiIAIFCOB1nazUyek449suEqlXXB0+ACtNz3dZhMeb7WOTrONV6203x9WZ4MaohFdipGh7kkEREAEREAERCAaAhJHouGoq4iACIiACIiACORBYNa3KTtzYpPx51ZrV9m5Y+qsMg8t4+sFKTvv7hZ76cMOdxfEFzl19xqrksFIHr2ir4iACIiACIhA+RGQOFJ+fa4Wi4AIiIAIiEBREZg5J2U/uK7JZs1L2YjVq+zXB9Xa4GX6rpDc+0q7Xfpwqy1oSdnA2gr7yX41sQV5LSpwuhkREAEREAEREIHICEgciQylLiQCIiACIiACIpAvAQSSsyY2uTghDbUV9rP9a2zHDboPoDqvOWWTX2y3u15oM6xGKJutmRZWiDOiIgIiIAIiIAIiIAK5ECgqceSll16ye+65x8aNG2drrLHGonakUil74okn7MEHH7TW1lYbPny4jR492urr662pqcluu+02e/PNN62mpsb23HNP22GHHdx3H330UXvggQdstdVWs2OOOcaWXXbZXNjosyIgAiIgAiIgAgkSQBj50z0t9uL0tGvMWitV2jbrVLk/lxtYYZ9/02kz5qTsk9mdzn2GmCWUYYMr7ajtqm234cpGk2B3qSoREAEREAERKCkCRSOOzJs3z6644gqbO3eujR8/vos48vnnn9sNN9xgY8aMsSFDhtitt95qgwYNsn333df+9a9/2bvvvuvEj2+//dauv/56O/jgg2355Ze3O+64ww477DB74YUXbMCAATZy5EibPHmy7bXXXu77KiIgAiIgAiIgAsVH4I7n2+yKR1sXiR/d3eF31qqyMdtWu1glKiIgAiIgAiIgAiIQhkBRiCNYhtx3333W3NxsH374obMKCVqOPP/88/bOO+/Y0UcfbRUVFc5KBEuSY4891m6++WbbfPPN3Q/lpptuspVXXtm22GKLJcQRD8pbloQBp++KgAiIgAiIgAjER4D4Ia993Glvf95hn3+TsvnNKVtx6QobOqjSBi9bYeutXOksSlREQAREQAREQAREIAoCRSGOfPzxx04cOeCAA5y4kSmOPPTQQ/bFF1/Y2LFjXZv5PP936KGH2qRJk2zHHXe0TTbZxP2O/6fsvvvuXdxq9t57b8NtB6uS6urqKNjpGiIgAiIgAiIgAiIgAiIgAiIgAiIgAiVAoODiSFtbmxM4tt12Wxs6dKhdddVVkYgje+yxx6Lu6ejocLFMttxyS1t99dVLoNvUBBEQAREQAREQAREQAREQAREQAREQgagIFFwcee655+z999+3ww8/3ObPnx+LOPLKK6/YN998Y8stt5yLV7L00ku7GCWrrrpqVo7EOJkxY0ZUjHUdERABERABERABERABERCBhQQ4EF1llVXEQwREQASKikBBxREyz0yYMME++OCDJaAgXnhXmXxijuy6667umnPmzLGpU6faPvvs4/7EvQYXHVxzCOiqIgIiIAIiIAIiIAIiIAIiIAIiIAIiUN4ECiqOZKInU413q8H9pbGx0aXnnTVrll133XUu8wz/n5mthgCtxx13nLM88dlqhg0b5i7/2GOPuQw3a621lvueF0emTZtmo0aNKu/eV+tFQAREQAREQAREQAREQAREQAREQASsaMWRwYMHO6sSgq2OGDHCsB6ZMmWKYW0yfPhwF5ekvr7eWlpa7M477zRcZxBS9txzTyMbDVltMguf6YtbjcaFCIiACIiACIiACIiACIiACIiACIhA+RAoKnEkiB2rkYkTJzrXl2Ba3/LpGrVUBERABERABERABERABERABERABEQgCQJFK4589NFHzhpk//33t6qqqiRYqA4REAEREAEREAEREAEREAEREAEREIEyJFC04kgZ9oWaLA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gQQIdHR0WEVFhVVWVsZaW1L1dHZ2WiqVsqqqqljbk1Q9tAV2AwYMiLU9SdVDI9rb213/MO7iLEmNuaTqSWrMJVVPkmMuznGma4uACIiACIhAqRKQOBJBzzY1NVlNTU3sm5Ok6mlubnZtqa6ujoBO95dIqh7ugLoodXV1sbWJDUNra6vV19fHVgcXZoG9YMECW2qppWKth4snNeaSqufbb7+16667zrbYYgvbbrvtYuOXVD2MuX/+85/2xRdf2NFHHx3bM5tUPYztZ5991p577jkbP368DRw4MJY+Sqoebn7mzJluzI0aNcrWW2+9WNrDRZMac0nVk9SYS6qeJMdcW1ubE+TifhchKjF3U0+cYjPsqKe2tjbWdVZS9SS1JkmynqTGXGwTqC4sAiIgAgsJSBwJORTmzZtnEyZMsD322MOGDx8e8mrdfz2penjBTZw40dZdd13beeedY2tPkvXceeed9sYbb7jT6O9973u24447xnKC+8QTT9jbb79txx13nBPL4irvvPOO3XfffXbCCSfYsssuG1c1ltSYS6oeNnU33nijLbPMMtbS0mJjx46NRUxIqh6/qfv888+dKMfme5VVVol8PCRVj988vvTSS26jtdNOO9nGG28ceXuSqscLI7fccouttNJKbk445JBDYpl7khpzSdWT1JhLqp6kxhxixSOPPGKPPfaY8fett97aDjjggFgEhenTp9ukSZPcwQPjm/feoEGDIn9eZ82a5dYkc+fOdYcbxx57rK222mr9th7WPkmsSZKqJ8kxF3mn64IiIAIikIWAxJGQw4INMSeDhx56qFv0xmU+nVQ9bLypi4UOliNxmU8nVc9DDz3kTpz2228/mzFjhrFROeaYY2zFFVcM2fNdvz5//ny79tpr7eCDD3Yb1LjMtFnwcAq97bbbuo1jnGbaSY25JOrxm7rNNtvMNt98c8cQQXPYsGGRjoOk6vGbum+++cZGjx5t//73v51Asu+++0banqTq8ZvHV1991Y488kj76KOP7JVXXrGjjjoq0o1dUvUEhZG99trLhgwZ4jaSRxxxhK2wwgqR9lFSYy6pepIac0nVk+SY45l57bXX3DOEdSHzHHPCOuusE+mYY9656aab3PsOYWTy5MluvbD//vtHWg/CC23goAarK94VH3zwgbOSi9KNMKl6gJPUmiSpepIac5EOLF1MBERABHogIHEk5PDgBUThhOaGG25wL+6Ghga3YcGSJCof86Tqef31193iivu//fbbjc0Kvv8s8LG4iMp0Nol6ECi8C8Umm2ziTriwHMAqZs0113SnT1G1h1MtNj9s5t599123WEQoQ8A47LDD3JiIotAGxhkbe/7OAhVhZvXVV3d1R7nxSmrMxV0PfOgbhJFtttnGPZP/+te/nBtClIv5pOphUwezr776yj2nmJpjPTJlyhS3aYhqrCVVD88FbjQvv/yy29Rh2UPfMM5pX5RCZlL1fPnll+7ZZN7ccMMNnYjJfMq8s9VWW0UxFbhrJDXmkqonqTGXVD1Jjm3quvfee52FEu8HCu87xIu11lrLCcFRCQqscx5++GF30IA1B+/zF154wa2DqCsqd7jZs2e7NlAPVpIff/yx3X///a4enqXlllsukmcpqXqSWpMkVU+SYy6SjtZFREAERKAPBCSO9AFSTx95/vnn3SknAgIb0+23394wN7355pvt8MMPdxvxKEpS9bz//vtu47j22msbp0OY5LIJw6yV0xsWJVGUpOrBxBhXFyx7pk2bZk8++aStscYa9tlnnzlBgc1XFAvGxsZGu/76623kyJH24osvOkEEP+w77rjDnehHddLFop6NPhsuNpNs7jmVZqGKNU6UcRqSGnNx1wMzNqtw8mIl1l70Df3CZjyKklQ93CvtYbOAMELJtCiKoj1J1jNnzhw3hwbj6CAmsLHDvSaqklQ9uG0hmA4ePHjRrWday0XRpqTGXFL1JDnmknqGkhpzsEOkQDzg/YOgNXXqVHcIwLuc5wuL0CjikNAm3IlZD7DGYS5FlKEO3q3Mq4gXYQsHAFhk0gbqIr4SdSOKINCwPsESMGxJqh7uM6k1SVL1JDXmwvaxvi8CIiACfSUgcaSvpBZ+jkVicDNNvITLL7/cbU5OO+20RTEgnnnmGfvwww+dGXU+Jal6OGFgw+g3jT4WyCeffOJiWiAkUN577z0nmuDvm088jSTrYdGLIMGCihNbBBEEC5hy/2xYMDlG8MHdxrcxl37KbA/fxeSXk7vddttt0cmdN21GxMjHT5r75ydo4cImC4sYLJOwFqHQNtrDAjKf2DfZ6im1sR3sX3hhmcDCGquiMCXbWPDXS6oe6mOM85wy54SxWOupPVHWk23MBfsBkRkLGX86nW8fJVWPfw67E1tx7+O53XvvvfOac4LtL4Yxp7Hd/YhMasxl1sO/sfbkXY1gT4yb9ddf370fEBmwWsp3vstckxAE+p577nEiIC4vCBXMO6x9OPwgplM+JbMerMh4r3766adOLPUHDcx1jz/+eN7zQ+YzlFQ9tC+JNUlc9SQ55vIZP/qOCIiACIQlIHEkB4Isbm+77Tbbc8893Sm0L1iOsOhlA+xPMfDDZBObjziSVD3c/wMPPOBOzr27Af/39ddf21VXXWXf+c53bPfdd3cLHtrISQQLnnzEkSTq4bSW/uH+ESW4T+535ZVXdgs44o2MGTPGtZeTIiwwCNCaj2hB0EgWh5jN+80QixHq55TOn9CFrQdzXxaGBx100CILBxYnWIpgOYKlyPLLL+8EFL/Zz0ccyVYPY6HUxnbwcUdMeOutt0LHtcg2tuOoJ9uYC9bjTcNxTQnjXpVUPd2NOd8m5kE2dDyjYWLDJFVPd/N2sI94lilhY8MkNeaSqiepMZdUPUmNue7q8S6kPDvEwAr7fuhpbCNg8q71Fl5xrH14ZrBQwGXVx3eLY00SRz3djbkk1iS0J+p6khpzOSzN9VEREAERiJSAxJEccLKZwnx06aWXtuOPP76LQEI2FDbGnKCwGOGFiMtGPqalSdXDSw6rF06YsKAICiSc0iD4sPHeaKONXHt22WWXvExYk6rn6aefdrEXOC1jMcjpGWlBvUCC2wtm+7gHceKE6ENAuVzdalgoIh5R1w477OA2b/4a/A6XKn5HqlgscPDJZkGXaz0MTTZTnDIxpjhB9y4gCDGc2rEQpR5MqBGFOFXLx2y6u3q4h1Ib2/6RxzybzTcm6PlmeelpbEdZT09jztfDmMc/H7EvX1eUpOrpaWwHp2Q2XvST3xDlMF0v+mhPY9t/KIp6epq3fT3ETLj77rudeJqvO1dSYy6pepIac0nVUyxj+6677jL6EEslRGDEBN4P+aSz72ls/+c//3HrIixHKLi+sPbBbTXX0lM9HEYwX/P+Hjp0qNG+XXfdNS9LmJ7GdpT19DTmsNJNYk0SZT29je0ox1yuY0efFwEREIGoCEgc6SNJXjBYGrDpwNeV4GOZAgnWCgQzRalnw5pPmtWk6qHZiAdsqrE08Nk7ggIJlhgsqvAhxhwXC4x8SlL1sMHBVBZrDgqbRbJ4IJCwGWFRyMubeBNkeyE+TD6CBUyw2qCea665xvELCiTcA5sgRAWC0xGUNZ/Ar5j5EtQRqxFSMxL7JSiQ0D5ciFhQ4ipEwFEyBuRaequH65Xa2Pbjg43zpptumtdCvi/PUFT19DbmfJ8TX4cxkW8a7qTq6cuYo02IjAiz++yzT17PalL19GXepj18DlET17t80572Np9GNeaSqiepMZdUPUmNud7q4f3N/Ia1Be8o3lc+RlEu74jexjbvId6HvH85TEEkyWet0Fs93DNCDG3ivc2ckG8Wnt7GdlT19Dbm6MMk1iRR1ZPUmMtlfOqzIiACIhA1AYkjfSTKST0LADagBB3DrSGbQNLHy3X7saTq4QZYNLFAZyHj3SeIch8USMK2J+56WJghVhE3hFS9nGAhIHi3Au+Cgg+0F0jCtgmrGjLRIHx4F6RMgSRsHXyfU6c333zTttxySyf6YJmUKZD0p3qKcWxn+rfnyrOvz1DYevo65nqLF9Jb+5Kqp69ju7fYDb21J6l6chnbYcdCUmMuqXqSGnNJ1ZPUmOtrPb09I739Ppex3du1evp9UvXEvSYJtrGvYy4MN76bVD1JjbmwPPR9ERABEQhDQOJInvT8pjsOgSR4S0nVQ51xCiTBNkVZDwsqYolg2cIpUmYsDi8yYOHByVm+J009DZM4BZJgvT6mSRwCSSHq0djOc/IJxAWKQ5QL3pXGdn59pLGdHze+ldSYS6oezdv5jYVSfIaSGnNJ1ZPU2M5vBOlbIiACIpAfAYkj+XFz30rq5Z1UPf1VIPGmqz5LBwIJsThweyK6vTfXxdUgTGBHCSQhHpZuvqqxnT/TpBbASdWT1EI7qXo0tjW2PYGkxlxS9SQ1tqOop6+WWlEe2hTDWqHU5u38ZxN9UwREQARyIyBxJAdevGTxuVxuueUWfcv72+Jigb9tLoVYHgTbPPDAA5cIkkbGEwL2+ZgYYerp6Z4y6+GzmGiSxpVArFEVuOHvHPR5jqoexA9ic5BZh8CauBbgU0ycDvqFeBm4DuUTfLW79uPPzU8wqCKLEdI3k+UnTCrVYJ3Zxhz/99xzz7nguPkEX83WpqTqoW6N7fyeqmzPUBxjLuqxTdauadOmLRE3JFs9Gtt9GxulMG8HW9pfx3Yu7weN7fzGdpi1D+nAielBBq9ghkHuJMo1CX1LZieC0I4YMaJLQzW2+9bv+pQIiIAIFAsBiSN97AlefnfeeacTKwg4RtyRsIWXJvEyyHBDKjwfTBOrB0QTXui5Ci653FNS9RCclAUKgUXzyd6TKRa0trYuIQoQlJQo8wRp88IEGwj4ImDgTpNPUNRsPPG7JSvI2muv7QL0RnXdzLriGHPdCSNRj+3uxmFSYy6peqIc2z09u0nVE8fY5rkkOwRCJeIoc2gc9ZTa2CawN88lcwxCOkGkeUdobOfyllv82aTGXFL1JPV+gGBSYy7qehBWHn30UXv++eddzDEvkEQ9n1IPwbCJdTZw4ECXFY8SdT3djfw4xhzB7MlkuOqqq1pDQ4Nb78RRT35Ps74lAiIgAvERkDjSDVsCbrKI9xvt+++/31kK7L///nllTeiuC7FyIGYG9ZFSlOwMpMLDRSTfbAbdbRIQXDjBxb2EDX1U9bBwJzXuqFGj3Es0WIiPQfuwjiHFaNjyxBNPuEUICx0EJV+wdMF6hDS+Phhr2LqyfZ9+IjAqFio77rhjZBYi2eqKa8xlmhnHVU9mmzjFi2rMBa+dGYQ0znqo14thUY9t36Zg9gdOItkck/41qmcoyA6rKy/Kxjm2m5ubXRpO2oOFF5v+OJ4hhJj77rvPWYqREYaNURTzNs8Mzwn3jMVWpmVYHGPOuxQ8+OCDLmUpGbGwTIvjGcp8VuMa20nVkxnIN86xHWxTnPUkNW9nrn3iGNswC2bTYY5DuMD6Ioq1D/PNhKNtnwAAIABJREFUlClTnKDI5j4okHCwFeWaJNj/n3zyid1www3uIGjFFVeMpR7G9quvvuqsRwmeTza822+/PfL5FKvEK664whh3J598sluPJrX2iWPtpmuKgAiIQF8JSBzJQmrOnDl29dVXu8UoLx5K2CwQPXUIajypdBEWRo8e7Tb9UVsjPPLII86KgtNbRBKsX8i8k08q28y2eD9nXqaIFpkCSV99fnsbtKQdZoOFe4x3n2Gh4NuAKw2FhVbYwiKHVMxsHOmPIKcox0JS9XgeCFksFMeMGbNoUxxle3riHjbzSLZrc+9YJW244YaLntU46mEMswBlYY0I6J/PqMZ2sG0IgO+9956bf0g/jdgXRz2MPQTFsWPHuucp7nmO+YF5FXe9Pffc07GMyv2Me2fenjhxohsHbOjY5JG5ipPcKOrxMQn23XffJVzn4hhzWMiRfWvWrFnuBJe5FdGHuqJ4PzCm4MQ7gc2kP+32YzGqMZdUPcFniDTqpGPlWfV9n9Q8F0c9Sc3b2dY+cYxtHwcM4YJ1CGMPF9Eox/brr7/usthxXebRoEBCLLIo1j7Z3klYv0ydOtUOPfRQZxUcdT20i7bA7amnnrKRI0c68TR4mBd2/cP3fTpj5h7q4n3Es+R/oqhD1xABERCBYiQgcSSjV1jAc0qLOwsntVEsqrN1PCecnACy8WaxzSbcCyRYkARjc+Q6cNgUcN+8LFlsvPbaa+6kgYUiLiY9LfJzqQu3IOIJkGqWwqlCdwJJLtft7rOYmU+aNMmOOuool4Z48uTJbgPEZghmiEz33HOP+zsbonyLP7Fl4cHCipMsTryjLknVE7xvf4KP1YsX/qJuF2ObfqAu3JziyBAUvGcWo2SNYvPorSCibJO3GiBGDq5uwTgzUdbDtdgQM8axemDM0TZi5yA4RnGi6u8Xc28sLBAqohATu+NACm0W8mzqyRZF/B8vkLDYDrNxgBUCC0IBmzrMwDndZGz3Jtjm0m+MZyz6sBiBG/N0NoEkl2tm+yybkVtvvdVt6BCvcQtEtKKNjIFM14Cw9TFfIjYzryLAHX300UvEvgpbB99Pqp7gvcLu+uuvdxtUL/xF0ZbgNRjbPENsvOkvxnhcJYl5O6m1D4yYS1n/IMxSsBghsDrxOnhnhJkXgn3A2geLr2OPPdb1TzYXm7B9xlzDWgHR4rvf/a4TElhveYEE4T7fwhoBIclbyWI5xlzAXMq49kFXmZuwyItCNPX3ishH/cwPUc3Z+XLQ90RABEQgSQISRwK0eRmwCOH0kQUPL26/2eIFyOkNJx1hX9wzZsxwi+Dtt9/eLRI4JR4/frzbiIcVSNgw8CLjhYz7jN8ksKg/5ZRTFm3sohBI4MGC3Z9wwy+bQMILnBI2fgonGCx4OSkhxggiCMw4XaXd9BebcjYXXrDJ92FiQ3TVVVe5vj7ppJO63DsWLLjxDB06NN/LL/peT/VEOeaC7hMsQp999lm3GWJ8R1kPp9w8P4wJFnRLL730Ik4stBjvgwcPDiX+AY+xRmExSNt4bliYMu6jrIdrUReLapjxnAYD+0U1tqkHVwY298SzYUHKmOaZYSHM4ptA0HvssUfoMUd/c31MphHI9ttvv0WL6ijHNsIpmx4W7YhXbJIRsPgz7GKb5+/SSy91904bmM+4JqKSF3uiEkhoB9enHcwH2QSSKMYcmyvKJpts4qxFJkyYYFtssYWrF7Hbb+z23ntvw+qHcRF0Lcx1YHDPzN/MnwSRxmox+G6LcmwnVQ997uOBYUnIM4WlIfyiHNu4p3KIgvjCdXEZ9W6wUdaT1Lzd09onirHtxyauNDz/9BPzD64nvAO33nprN3d790He4WGKjwFCvzD3eGExaoGEerBcZK5mHkIQYX3CMxuFQMK7mmueeuqpzrqGTHxY/rIm8aJflAIJ7XnzzTddP1CwSME1yVsU0Ucc3NE/66+/fpgu0ndFQAREoGgJSBxZ2DW8tPFD5aXGJoQTNRY7LH7YQPICx5cUq4WwJ0T4wnINXqKcdvKyY0HnBRL88RFO8g1eysKD9vByZtHBwgeXAF5wbE58hhMW+fywqcz3xIFrc7+cpsOOl2umQMLigYLlStiCy8G9997rNkF+o8hpNJtjHw+G03Y25/m2iXtE+KGwOOF69I0Xd55++mlnMePFhTBt6qmeqMYcGy2EHsQcGNFXWCfssMMOtu666+Y9thlnWO4ErZzYwLGgZ+PmC4thNuMIJdwHJ4OYG+dbGHPEYcDnmo0iG0gsiRDMeD4ROKOoh/vz5vn4kOOa9vLLLy9KEc3voxrbWA2wIOX5hBP/RkTih8KcwUZiu+22yxeb+17QPB+BAU7BU8eoxjZjA5cdFta4bXD/bP5pgxdI+D/GY76iKWOPcYVwweYeFxHmaK5JmyjchzdBx5Q+38LmB2GW61JXpkCCcBt2zNE3zM2eR+amhw0+8x8iHc/Q8OHD822O+x7PEc8NY4x3H/UGBZKoxnZS9SBYICyySWVeoO/5N3Go6Pt8xzbjjDYEhSjGNhtFP87giSUln4VpFO+HuObtzEETdE0k1X3m2of3a9ix7etkTPE+4GAD656ZM2e6QJ9YelIP/RXWCoc1CHMCByVY2zHnBC1GWHsRI43nCSuzMOsExDfmbSwKmSOYf7788kv3bvUCCXMFlmb5BPGnLYxj3ge8FxBEEEgy1yTMFbz/dtlll1DWkz6A7OGHH+7e48x5rEURnFk/Mu65D56pqDLlhZrE9GUREAERiIGAxJEA1Iceesi9ABBEvBlrUCCJij8nAbywMZXHagT3Hf6PjTiLhjAbR3+PLNQQDFgU0p7uBJIo2pS5iM8mkORTD2y8v6t3b/KnwSysvNBDX7HZRxAJE/TVuyCxsEUgY0HAgji4GEF0ou/Cum9kup6wKI2jHs+dhQ4naNSBuwauLiyEiD2SryUUYxYBL5i6kEUomUkYc77PGNfUjWVPvnVlGz8wRChjU4lYxqaExSEsoypB83zEJfhlCiRh6+Kkjk0DgtJWW2216HJY2RB8GJ6cRsMv7II00zw/ylPHIAcvjhAwECsH5h82IsxJCBq0JazITH1srtjMwY1TzmwCSdj+8d/PtLaL2sXGCzmIfd0JJGE2cr4d1IPAQr8wXyKgMz/A0buT8v5ANAnjVko9CP+ImBtssIEb3/xf1PUE+5fxzcb3mWeecfMSm27mdcSkfApiB5Y1iHxBawY2iWxUgy5pWKrADXEuqhLHvJ3t3oKuibQ5UyAJ2x6ef9xg2eSPGzfOvUMp9A3jg37DBQbBj+c4zLjjucTqij5DJPP1xOFSgzjC3I1YgNiLtS6HBVdeeaUTzxB6wrhI+3vneeXdQwwlntlsAkmufcQ8zD3zXHrhGEY8owg71ME7FsGU9Y5ijeRKWJ8XARHorwTKXhzhRcCkz6KThQ1KOWa4bIS8rzQvcl5+USxMGSgsFDhluPnmm11gQhZZnITzomURFyZLDe3hhGzTTTd1YzJOgYQFFRs47pkXbfAUmkUP1iqIC4g/ubLzi3WCyPJy5rTWL5joF9gRB4CTdBb5uEGxIQ+z+faBztjQYTHAyd3xxx/vNgksFPD1ZfPA4i7f0276pDvXE8ZFlPV4n3gEJtqEhRB8aBv+3vQZFjH5igmcYhO0lk0IohGLQDaruDdwUuZPVRFHqJPTqDCFfscqiQ0wIginc4wr2sHz89JLL7kFaT4iDIx8IGF/WpfNPJ/79wtTTJtpf9jiAzIzhhGr/GKahSnm4LjywTiMINeTeb4XSNgks7iPqjAXcRqMVQJ9z4kjf6edLMjDCD3MO8yX+PfDKS6BhL7x6XTZlGQTSBiTWCyFdbODF2MLi7+gpRon0Zdffrl7hqOIK+CDc+O+g4jAOGfTxZ9wxO2T8RZmPuUZQrhkbCFaM1dTH/MPz1pU9XgBhnbw/LIZRvhlg48gy7xAnbgl5JvFDBGYe6f/eW8zfhHQ6Xe4eQtPxBHuh819mMLYRnyhcFjC9Xk3hJ23My39enJNjGPt48VEhGyEC97n3APvB2JpsGZBuM9XGOFaPDtYQyJgsw7iXeAPTBiTUVmM+P71wWoRsRkTrBN5H2EBg2CLe2++7aEOrstzSZuiFkh8zLOg2I/1CeMM11HmV9ZeCFeMdaxwwsRyC/NM6LsiIAIikCSBshZHWED5TTYKPz6UbPgwN2dzx0uNTQWLChZE+RY2jIgUnACzQcVPnhc5C0QW1Ly8ca/BTSOMMML9cb8s5tmAs3DLJpCw+GLBlatgkdl+rGxoA9eCX6ZAwufzPW1gA8xChkUUL+bMAIjwY7HFixyzfUypw7QHgYVTExbXiCF+4cDCjY0KC28W9Yg9YTapMOnJ9YTT9CjqQRjBrBhXJhZXmP6ysGHzzaYUfix+sJDJtz30P5sfRDCeGTb1LOa5NptgnifawyaFesP6kdMG2kIQUerklDEY1JONOJsX2pRLgRULRBaClN7M8xkb1JWZ3SOXOmGEZRTPIotoxlXYeEPd1d+beT7fYwHMJjLfscA1aA+bOoQyniPEKzgRW8BbxHh3gzDzKXV5CxHEAkSDTIEEQQGmuY6FTIb0NXNzcKOVKZDQl2FE2WCdXiANms3znDLe2VSGsSqkLcxnnNAjWDMfeEs8+p/3D4WNMfNdmPmUgwas+XA3CL7TEF78nBO2HtpDQFTmIN4PbLD5NxZKPs067WP8M6fn2x6+zw8WJHDi/tl0Ux/BPnGPpSDkwzCMcM7zQswm7h+GvCsQqXxQzzDzdtDSrzfXRMZzFGsfeDG3Mq8gZNL/zHP+uQ0jHGQ+q/Q1bi2I/biCZD63uczP3X2WOrAwpl8Y1/Q36zfmNd63HKwh1HHgxfMapjC+mQcQGRkDWF9lCiTMRdSfy7wdtBjh4C9oDclzj9UL1zvhhBPcupdDB0QaxJGo5rkwXPRdERABEYibQFmLI8AN+qeyqMdMlhcSL6N8T5qCncYCgw0DCwNORXh580JiI+YXvXye+qIwM+davMBZTHcnkIR5wWWeqmcTSFj8cDLMJjbfghUH7cD6gEUn3OLIEOHHAAsEFjUnn3zyojgPLOwwz+U0Pax/f5BDEq4n9D8nqN56w58EMg7Dxq3wbWFsc0LGiR/XZTGKpQMWFYwTTqEonJ6FsbBgHLAJYQPMAo0FXDAtbNisJ4iX9D1CEuKK3xhEaZ4f7H/agyk2YinxXxBnEDIxbY5LIInbPJ9NHc8olnA+85YPTIjYxAKfTaXPmJXvvBD8nj+J7k4gCbPxCloUdieQRGEx4q2hcK1CzMEiio0xVmqIighMzIWwxLInTPFCCFYczHP+FJg5/JprrnHvpDBuicF7Y2Pvr+kDR/oYBrxjo8hghasZYw6rJC/AsFkk2DnPU1TvUy9Y8P7hHY5IAjMyoLDRZM5jbGPdGEb089li4MWcRgmmhQ2T9YRrZbP0Q0SMyzURRsxnCFO0jXmVfmFdEpdA4rNwIVrwnohaIMEtCFcxnhWey6CrC+8LnlmeVdYMYdZZwWcpOAYyBZJ8DhwyLUYyBRLum3WPtwZlXmKshz24CzN36bsiIAIikCSBshRH2JRgMcJmi4W1N8/3MQyIXcACjsVQmMJiEIsEXqacqLNw8ibFmcHvcq2HjTsLaxZlfrPFiYl3P8kmkPD5XBeM/qQEs04WtJyQcALFyZnP2pEpkNCWqBYGnkvcAkm2E1va7rPjRCmOcHoWl+uJ54U4wmY76BPPIotNmE+fmOuYC7pR0b8+tTLX45likY2FCBYVbEzDbBSC9+YXc5nZYqISSHiWGMO4GzC+6Xe4EfCXcRGVeb5vEwt4BDJcMfx8QP24cNFnjDmCFDI35VuCWQdY3LKBjMo8P/OemFcQQJg3vfUNGyA2x8xHPttKPm0h5guWTowlNr5woy3eBSpTIEFwxrooV4sR4tZwws2mFHZYPTBXeuEtm0DCOAkzz3mxgncBjLh3xEbcqAgAzOYL0c6nBw0j9gQFzczg3IxBNqtYNEYljsALC0Y23z42lBdTOVGPoh7EESwXOa33Agz1+sC5uMLkWugTLAB43/lYSowxrAV4Xn38JG9lQ/+HjSnh79EL2JmZ8qISSLqz9MPCLwrXxEzWMGPuYS6FG9aE9JMXSFiDIXYjOOVbmJ8RfRBkESWwDkK0pP8Q5RkP/J6xEiZIO9dB8MN1CktVxhb/x5zBey/oXpVrW7gO708OEGgH/c18yhzgLUIyBRLGJCxzsRjhvqiH8YowGrQYyRRIOBjk2aWEsbrKlYU+LwIiIALFQKDsxBF/wsmCk0WpX0gFfblZKPCSxUc+3+L9+Fl4Utj4eN9kvyFiI5RvLBPMvDHrZTPKvWZLzcumDxNJNgso/35DkUubvGkni1k2HCwGswU2YyHPhoL2hD3h7O7+ohRIgptH6sNPnPumbSxE4MpmD8YshMPER0CQYEPC2IMjmzs2fVG7nrBQxFWMBSmLK66PcBH0iWeRmK/olymCedcwFla4h8CMMU36VsZKMLhoLmMu22ez+UfzOe6JHxasuRTMhLl/L3rxPCFkYsGFJQkbezZduGtRojDP9/eHAMOmFyGBcYE4y0IUcYb6cZ3gmQ6zGab/GctYajA3YHnD5g7RhRLGPD/I2c87jDuekWDaay+Q5BvLhM00cwoCC5ZJXkxgbmXD7ecznlfGOgI0n82nMIaYX9gQM1/61JVYv3mBxFuScR/EHQrjVsU9stnC8gHXE29ZxeYFoYJ5NJ9T4cy2+80jY4H+QQBhfGH9wBzEGOd0necrbIwRNqHE+MD6Cm7UxbhjbsDNgVN3LKWoM4yoxPXpI54PNqY8t0EBhjHDyX2+sZRw1cSFj80p44F+QoShPzhA8e8DNvfMcVFYwfh+8wJJZiB43kP8Xy6n9z7YKWIb752eLP3oF0q+ronZnjnmNjbw/DD+4InwxPqHdwV1hhkHvs5gYG7WcT5GGIJFmPe2v75/9/CcMM9hKemzOnmBBHcu1niwzrXAnPHF88K7ursxwHuV9xRjPdf3Hffk+x8xDHfl3ixIwmT3ypWBPi8CIiACxUSg7MQRNib4ULIgJXgXVh0sfrwJeL5+ycFO9ZHZeYGxqA/6ifoFLwttzBbDuhuwGGUBly1YIHEgOL3jBDyfl3awTZxUsOhkg0UbggIJixEWqdRBe6Ng2N1DwgaGxSsLiTALq+5S1rFR5USFhRBxVMgcEUU9jDfEOE6ennrqqUUpW6NyPWHDiCksG1L6gM0Vm0Y2J2xU6BMsVsL6xGcKJGx4cBsjQwMndZx+s1Gl/jABKllAs7jm+jybBP1lQxRFthgW0z7AnHedY2yz6GWj462F+DcL1zDPaLZxzCKVH+YfeNI2/3zh8sRJa9hnyLtVccLJHMD4QIAJCiRhX0TMYV7cYf4hyC+iUzBgMXMQz08+wqy/P+6deZp5DOEvM1U4zxQbZtxRwpziM28zlrlfNj+I5Fh4eYGEZ4sNCiJCFIEJGeOIcLggctLtix+L+Vg+ZPYpcwDZQNiMIiIwFrwAR98hovkMaWHGnK+H+QV+WBeyoWcs8LwRj4ZNGT/51sNmjvcOfcB4wuqAzSRuNDw/uBAixDDPhhVgMgUS5mzq5ZABgZH3EHMrG/AwhyjZrFhZF0SRLYa5E8GVe0YkSMrSz49BfzCEEIc4hliFNQnzHu+HfMUrrg8j2oY4iysf8zZiH+8HDjUorBGCqZbzme8Yc7w3uW+eE+btYJB7xjqfYY5CuAq7VmB9isDDfBYcA7z7yPaD0BR2TcK90h7WN1gpZbMgYa7gYCWYvjoffvqOCIiACPRHAmUnjjDp83LmpckLgkUjmwY2lvhzsigO80Jggc2JEi/t0047zW2seHlmE0jCDpjufOF5qfISZeOFhQw/YUumCakXSHixsiFBCMIiIipXirD329v3e0pZR1tZeAWDIvZ2ve5+7+thY0fh2ow7NloIJmGsA3ydXJMNAhssxjDiBNdlbLOBZWPCZoKNSZjNIwtDNgQs4LBA4ZSeBRb/ZqNFXWwaWURSV76Fk3k2qSyesdzA1QBLFDZ1XiChb/LNFsMGivtl8cc9I5AQN4DYHyxKOQ2mbWy42BQxrsMsev3pPdeif7DcoR8YG2wcCY7JiSrPVFTxYPB/Z5PIhoiTSMYfQir/T30EMQ1TvBUFG11OTHnu6bdsAkmYeviuz07F3xnTXiChv3DtQ8DiHsJsUoMbOp9q1gskvBuog7byf2FiKWUGqOS9wGmwd6nylo1s7LyrSBh+PEdYR/EcMeaxdvHxLKJM7+7r8YIOY4H3IMK5n/vCtIPv8jzyvuF5RJxgs4g1Am3jmUaM4T2EUJevAEM9CBawYrNNfzHvwNBbxtA2nq2ga2k+bevJitULJGEy5WGxyPPO2GKNw7OC8BuXpR9iCEIIMW3oc+ZQn3UO4Zx+QdgMG1/NW5Th9sbcjWiFOO+FELgyt/K7sPOpTwuM8OrdHDlMyxRI8un/zO9kHjx4gYR3LVY2zHuMuVxdaTLrgV/QtS6bQMKaIswzFAUPXUMEREAECkWg7MQRD5oNKgtFzAvZPBJXgE1LLmar3XVa5kvOny6wEGYThlmkN2MN2/HZBBIfJI7NMidrUWzA/cY+08eWBSSLERby/ell2lvKOk7aWIjjK80mPN+Tb/qba/gTVb/I9z7sYcUkFlCcNGPuyykm18vcTEZhWsx9Yx2EJQAbRP4MZiqi730At1zHG4tNNjZsQHhWcGvBTBnxiEU9myA2KSyuvUASJluMd89A1MG6hb7h/3BB49+catIGFvpYQ2FNFKb4U3U2DF4so6/gxSKbeBc+i1UYESbzHmHGBhXLFEyk6T8EBISRMCKZr4cNKWOPDUgwOwgCCaJPlCePmWOa++e54hQUt52wz1GQXWZcKH6HqA7DMBYj2QJUwghxhHHB5pXnivHmeYYZd/6ZZTPEWKDvEUYYb1jGITTx/vDCJs+BT1+da71Tpkxxz4zP8sb3cbUkM06+MY6C98BGnyDGQWuATOuOXO852+cZZ1gL8Tyy2c6sA0HJp/PNtT6eCcarF9d6s2JlTgqTKc+7Z2DNhysV8xqCYhyWfj7GGWOMGCKIvcwzuKvynCLeUxDOw8bvog24JWI5hFUHhwG8Q3AhDGspktmn2dZXfIb6EJqwLgz7fgjWmc11lcM8ChahYYQRxh4WXRxoMI9lE0hkMZLrU63Pi4AIlCKBshVH2Bxz4oDJPgsgFg4+NkMUHd2dQMIiIt8FaHf31d0LPIp2ZFssRBGELI576+maLGpZqGNqjFkqG5HeUtbRVyyEw4gLbHYuv/xyt4jycW0wc2cR4jfhYVmw+WZzgnDgF95+M8lY46Q1jDWUv79Mc/9sYzyftrDJRpxk48Pij+ti5UDmDhbZnA4jGlx88cXOggQz8bDxHnCtY3GI4OLjV1AvbWTziNjDBhVBI4xgwbhjU8fJKfMLgggbBTbgUfnEd8ec8Ut7qJMTfISmsPFzMuvKJpDQZuakMNy627gi9lB8Sup8xltfvhNV4OxgXT0FqERYwGKB0+4wQg9CCPMLAqMPNH7ZZZc5qzIfJ4H74HM+9lAUKVt9kGlSOPu4L16MCwaF7gv77voeIRE29L0X93h3I55616B8r++/F3Q98e50UYkwXAdOzCn0d9xWrN5KEStINta8H5hffQysqCz9YMfcycabOugjxh/iOVZ4CCS5CuY99aMXR3BH8+nqmduwMGTOpr4o557u1lfBjFZhx11PAklUbfHBhrFq5p2XTSCRxUiUPalriYAI9FcCZSuO+M0yL1pOicLER+iu86PaPPZlcEkg6Z6Sz+bDwhfxAPcFLF2wekkiZR0uNCwU2aR60/+oU+Nly2hAffxEZaXEZocxzebEL9ioFwsLTvF88NK+jNfMz3gRAcstv5jm5BnzecQRn3IS//Kw8XOom5M/BBBEJcZBMMCnT+cbZlEajI/AxoDNG6IcJUmBhA0QMTkobFLDbLy769dsAkk+Y6Av34nLKipb3VELJL0FqMw1w07mPdPXiGFsenBJQxBBbME1gNgmXiDlXYdgGkb0zcZr+vTpzhKKMcazhaVNlPXQ99lSXfP8RhXckzp4J2AN5Z9XnmUC5zIHnXDCCaFiEDG3cC0sHLyVQ5xWrLBhHmNceNdEBBLalK+lX7DvfZ8QuwZXI6wsfRynuAQS7p0fXIZoG/MaG37mcgQTrGSiLkmur7zYFLTMDPMuwqqU7/Me6k4gwXWHNUkUhyhRs9f1REAERCBpAmUrjiQFms0kJ8eYM8chwATb4V/guHIEgyLG0VYfgwQ/7PHjx4cyN4/j/oLXZJHGCRPm3SzcMfMlcCRxMQhmi3hBiTNlHZt/FqoUFqlxuCBFlfKxu/5gLLNx2HDDDV0QPApjm00EQQrDng5mLqZxtWFRj9sEJugsgqM2m/b+15kCSdgxyUYRtyxcg4LxEXx6UDYmtIl/h1n4hr3PqL6PQEJ7sYaKIvZHT/flBRI2994aIqp2ZF4HgWTixInu5D1s/II4A1Ry34wnrEaY55hvMMdnHPJ8EouDWBC4B7KJDfusdsebzZdPF4pgEXU93QkkUfY/oizWKIxl5jreD7iK8e8wblX+Hn2MJu8iFLcVK/V6oS8okETBDPdHrBOZmxHPEeIQmr17Mq5EbLyjzOjj75u1B2Mct0EsDTnkiiKIcXdcWPNEkRa4r9z94RpuSLmkQ2d8Yf1IymzYI4xiwYObU3cCSRj3rb62R58TAREQgf5CQOJIf+mpPt4ni2J8YTFtjnOhwO2weeW0hoBvYd0c+ti8vD7GppsTR1wbMG1mgcvpEhsJLB5wrSiVgkCCGTUnnFHEz8nkgsUF5suYhLMoZuMVNnNQsI6gQIJbDcICC2A2pyywo95sUXdmgLqwJ+qYrbO5IkigfwajMs0vlXEath34z3MCj2tS1NmEgvfmA4tibRZFbAEfZDHKAJWtfrRVAAAF10lEQVTBTTciMK6iCOTcM9YbPnhxVBZkYfsu7PcRSHjHIcj6IJlhr5n5feKQ4f7G3IB4iTASNlZGsI6gQILLJS6fcVqxBgUSxLGwoiLrDN79WIxwOMIzmGmVEMf7J8gQgRlBBldZHwA2jvdD1GMrl+t5kR13yL5a/SGMIKwQ/Juxy7ua9Q/PihdIsKLFTZW1DxnMonb1zqWN+qwIiIAIFBsBiSPF1iMh74fTQRbIuD7EvTjhJczikVPJYi6c+LD4ZCEXjP2AVQIWPaUkjtAPLFLjtkZgg0IJKyRkGzdxmWP3NEYZx2yIOCkOy6670+2o4yMU8zMX970RUBQ3B4Iwhu2v3sYFYhfueFEEsaUurhdlgEp//zz3BP0mACebILJ5sElCzMSapFTEEdrL5pyNcJybYeog8DOb0jCBMLsbX5kWJHE/M14gwQWFeS4sO6xEMjfdXiBhbYAFSTEfmiTBO0wdjD9EdtZxHBTkUnw2MaxjEUUyBRIEJURTRD8JI7mQ1WdFQATKgYDEkXLoZbVxEQEWCSwKyRDBnwcffHCsmyuhz49AIQSS/O40+7eSiI8Q5f3qWqVDADEYKwQ29QQdR7zGxF6l+AgUQiCJkkJ3AgkWhmFj6ER5n+V4LdzBcKnBitgLJPybgtCLNUoU8bvKka3aLAIiUNoEJI6Udv+qdQECBCbDd5xTEyxI8FGO89RZ8MMR8O5QZMCI20Us3J3mJpDEUZeuKQKeANYOZA7h+dl5551dpqywVgKiGx8BBJK7777buTeQBre/lWwCSX9rQ6neb6ZAglsf1sUEpI/KEq5U2aldIiAC5UtA4kj59r1aLgJFTYATcFzECPBJBpv+WJKIj9AfueieRUAE0gRwRSHoL4Gno4xrkiRfBBLSbBPDqz8KPEmySrquTIFEQmnSPaD6REAE+hsBiSP9rcd0vyJQJgQ4AScLAf7WccfPiRNpEvER4rx/XVsERCA+AmxecfMkA1gcMZziu/OuV04i1lVSbSm1eiSQlFqPqj0iIAJxEpA4EiddXVsEREAEREAEREAEREAECkgAgQQLpQMPPNBl61MRAREQARHITkDiiEaGCIiACIiACIiACIiACJQoAVw8r732WmeJSbYiFREQAREQAYkjGgMiIAIiIAIiIAIiIAIiUFYEGhsbbdq0aS6ujQLRl1XXq7EiIAI5EpDlSI7A9HEREAEREAEREAEREAEREAEREAEREIHSIiBxpLT6U60RAREQAREQAREQAREQAREQAREQARHIkYDEkRyB6eMiIAIiIAIiIAIiIAIiIAIiIAIiIAKlRUDiSGn1p1ojAiIgAiIgAiIgAiIgAiIgAiIgAiKQIwGJIzkC08dFQAREQAREQAREQAREQAREQAREQARKi4DEkdLqT7VGBERABERABERABERABERABERABEQgRwISR3IEpo+LgAiIgAiIgAiIgAiIgAiIgAiIgAiUFgGJI6XVn2qNCIiACIiACIiACIiACIiACIiACIhAjgQkjuQITB8XAREQAREQAREQAREQAREQAREQAREoLQISR0qrP9UaERABERABERABERABERABERABERCBHAlIHMkRmD4uAiIgAiIgAiIgAiIgAiIgAiIgAiJQWgQkjpRWf6o1IiACIiACIiACIiACIiACIiACIiACORKQOJIjMH1cBERABERABERABERABERABERABESgtAhIHCmt/lRrREAEREAEREAEREAEREAEREAEREAEciQgcSRHYPq4CIiACIiACIiACIiACIiACIiACIhAaRGQOFJa/anWiIAIiIAIiIAIiIAIiIAIiIAIiIAI5EhA4kiOwPRxERABERABERABERABERABERABERCB0iIgcaS0+lOtEQEREAEREAEREAEREAEREAEREAERyJGAxJEcgenjIiACIiACIiACIiACIiACIiACIiACpUVA4khp9adaIwIiIAIiIAIiIAIiIAIiIAIiIAIikCOB/w/Oa215bok98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8" descr="data:image/png;base64,iVBORw0KGgoAAAANSUhEUgAABEcAAAHzCAYAAADCRXNKAAAgAElEQVR4XuzdCXhU1fnH8Td7AiRh33d3ARfEpYoiooiIsosIiALu2lqt/Vut1taltlVba90FZFMQBGURBRRcWq27UhWrsu/7no0k/+d3wk2HYZJMkpnJTPK9z8ODJPeee+7n3KQ977znPXGFhYWFxoEAAggggAACCCCAAAIIIIAAAgjUUIE4giM1dOR5bAQQQAABBBBAAAEEEEAAAQQQcAIER3gR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BBtAoWFhfb222/bwoUL7eSTT7aBAwdaUlJStHWT/iBQKYHt27fb888/b3rfr7rqKmvatGml2uNiBBBAAAEEKitAcKSyglyPAAIIIFAugUWLFtmCBQtsxIgR1qlTJ1u9erW98MILNnjwYPfvYI/s7GwbN26c7dy502666SbLzMwM9tKoPm/lypXuuZo3b24jR460tLS04v6+8847zq5v3772s5/9LKqfI1o6t2bNGhs7dqy1bt3avXMKNPm/g9HS15rSDy8wUqdOHdOfdevW2ZVXXmktW7asKQQ8JwIIIIBAFAoQHInCQaFLCCCAgDd5C0aiZ8+edv755wdzalScU1ODI7t27bInn3zS6tata6NGjbLU1NTDxiM3N9fmzp1rW7duteHDh1utWrUOOedf//qXzZs3zy6//PJyBZKiYuADdGL9+vX23HPPWf369e2aa645JBAUqj5v3LjRBd+OPvpol4WTkJBQruDIjh077K233rKlS5daXl6eC660a9fOLrnkEmvSpMkh3SwoKLAvv/zStb9t2zaLi4uzxo0bW58+feyoo45y//Y/dI0CYsoWysjIsCFDhpT46Lr/559/bh988IFrX8GEkt6lUPiFY3wOHDhg8+fPtx9//LE4+Dd58mRr0KCBc0pOTi7uuhc4PeaYY2zYsGFlPlK0jJV/PxTgVOC3V69eLhjEgQACCCAQnQIER6JzXOgVAgjUcIFvvvnG/vOf/xQraNL8/fffu4nDkUce6SZ43tGxY0fr0KFDzIgFCo5MmjTJBQPatGkT9HPEWuZIMMGRoB++mpz4xhtv2JIlS9z7rKyO448/PiJPFmzmyNq1a10Wj941BTf0fiqQ8d///tcFt66++upD3lll9iiQoiymE044wbxgia6/7LLL7KSTTip+vt27d9vHH39sCnjt3bvXff3EE08sMQigbAv1ZfPmzS5opgCNgiPnnHNO2JZdVdX4eEjlCY5Ey1h5WTEKkCgg17ZtW1u2bJmtWrXKGjZs6IKACpByIIAAAghEnwDBkegbE3qEAAIIHCZQnSbWgYIj+uRYwREtfQj2IDgSrFR0nrd//35Xc0J/5+TkuInk0KFDA2ZXhPoJggmO5Ofn25QpU9zEVu+mb+BGQY1XX33VBTO8PiuT45lnnnGZAWPGjLHatWu7buvrek4FNLzsGO/d1YRZy6f07B9++KGVlCGRlZVlEyZMcEvQlCmmgEh8fHyoWQ5pryrHp7zBkWgaK2V+vf/++y5L6bTTTnOPoroqeudUR+jSSy+1rl27hnXsaBwBBBBAoGICBEcq5sZVCCCAQEQFggmOaOKkT61XrFhhSl1PT0+3M88885BPlksLKGjZgDI4vGU6Wh7wyiuvuAmbJodetorS4V988UVr1qyZS+n3rYnhi6IJwRdffOFS6NV/fdJ+6qmnukndu+++e0jNEf/gSHmfRfVKVItD9SV0tGrVygYNGnTYsocNGzbYzJkzXY0DGekT/rPPPtvOOuusQ7Jx1MZPP/1k+uRc5+po0aKF9e7d24444gj3b19LZT0oa0DZPZqoNWrUyNVQUaaBd54yDnwPfaLsuyRi06ZNNnv2bDd+akPLDDQWmoB7yzECTerl/MMPP7jlOMoq0L8DXeuN7wUXXGApKSluAqdx0aRdk+1u3bq56+VTlqOCGfL+7LPPXHBDbZxyyimuv2o7mOPbb79179tFF13ksjF0z+uvv9713ZtQvvzyyy44oWCDb+DMM923b59dd911ru6Mls542R1yUp9uvPHG4u/5Bh6CCY6U9jOn+2mJVL169YrHUNleEydONPn6L3NTIOWrr76y0aNHu3dCy2P0ruiZtJSmrAwJOetnUe3qT6DlOcGYl+ecssbH/2ddPy/6WdfPS0nvYGnPqUCUTDTW+rmUr5x9j5Iya6JprPQc+hnWu6xMEe8oa4zLMzaciwACCCAQHgGCI+FxpVUEEEAgpAJlBUe8QIY+te7SpYsLjCgwoU+mNWn1ai2UJziiCfq0adPc8h4VSzz22GPdpE6fYGsyqx0mtMSnpEPLBTTZ11IgBRT0tyYNe/bscZN/ryCr//XlfRY9owIuCl4oKKFP6jUR0aTz2muvLZ6g6Lzx48e722nJg6y+/vprFxCQmWek73t9UC0MnatlDzpXy5uUKaD6AZ6l0vlVh0ITOvVBz6cAksZAEySl0C9fvty2bNniAgqatJ977rluYt2+fXsXlPH6JiPdT4fup3G/8MIL7bzzznNfCzSp9/Uq7VovOKL7qW9alqFlHwqsKDPhuOOOc/1QcMLXUf/2XQrgZTEomKFsCmU+KDCgf+t5VEQ2UD0V33H2PunXOMlIQSsFyC6++GIXqPEOb4Leo0ePQwIO3kRTz6tx070VHFG7mpjr/ho79UXLG/S98gZHFPTROOo9UiDL9/CCIxpvvcdl1TFRjRD9LJT0zpc2cdbPnIKRek99g0ch/QXj11iw4+NdpkCbAiNy19Ih/Tx676+CRRo/BXSCDY4o8KqlS3ovFi9e7N4xBXr1M+M/FupDtIyV+jJ16lTTe+sFwvzfZQViVVuFAwEEEEAg+gQIjkTfmNAjBBBA4DCB0oIjmrAriKG17ipa6H1aqQmOAhmaOOrTdW2VWZ7giDqhCf2zzz7rJtP6RFeTYH0Kfvrpp1v//v1L/ATbW2KgSaMm1l42gDexVrAg0ESxIs+iCb3vBEyT43//+982a9Ysl6miybMmZpq0KECgCbOWMehQf1THQQVQPSPvmTXRV/aHt42u//IItalrdX99mq8JoCaFur8yTpQdo+vVBx0ljaGyHzR5l5UySbwirF7fNBH3JsX+wRF5eXUodI6Kf+rw+pqYmOiuVSDIC44oc8E348cruqkJppf1oGcL9Bze1+QrRy+Lxls2oP6ptoYCcqUd8tYSFGVO6J2Vgd4zLUXxzaZRXQ59XYEn1ffwxuK9995zk3GvTok36Za/AnkaO+8INCEPJnOktP5rWY0ybDS+3rOW1qZnX9KSitKCBt57o59f1RbSffQ1WSiTQhNt/8K9lf0VGuz46D4KYGjZkN4xjZ1XT8P7WVfwUIECBeOCDY54WUKhyLaI5FjJwwt0KsCowsn63afAlrKgNG76fajgDwcCCCCAQPQJEByJvjGhRwgggEC5giOlcWkipYmktyyhvMERta1PvbVkQ5/o6xNRTYTLKiqoyaAyAbRkxf9T0opOTMvzLMr00ORbhxcc8E3b912ioUmcPp3XxFwBCj2vJt6a6HmTf89YbSibQIEUTQIVmFBmgrYS9i2y6L9EqbTgiJaNKIg1YMCA4kCKdz89s3YxUSBCmTv+dt54atJ1ww03FPdBY6RghzJD9FwKGgTqk+7jtaHgmv9SAP9rPFcF4LyMCf8ghCbsCkiVduid1K47Wq6lLBz1V0E3ZcF4E2ld731dQTkveOVlUuiZvbH1JtFaVqM2fZedhDo44k1+NcH1zZIJJjhS0s5SpQUBvO8pEKZx1DupQISCeAp8Kujgv+VzZX+FBjs+uo9XSyNQUMzL/PEysyIdHIn0WHnuynpRMNYrtKuv62dG4+S/w1Flx4rrEUAAAQRCJ0BwJHSWtIQAAgiETaCsZTWaRGoioImKlq5oAukdSnWvTHBEk2dN3lVTQJkI/rtuBHro0iaKZQVHQvEsakPBGWWoeJNqTfT16a2eQan/+sRf6fpeNoJvAET1IUo6PE9laSg4oswOBUeU3eAd5QmOBLNts5dlE8jO2yFFQRBl9Gipifrmu6OR+lVWcCSY5/Amt3onSjpK23FF1ygYpUwD1S3R2GjZig4vSOQtA/MCHN7XteRGhSy1Na+ySbRLkxeECSa4UN5lNYGez9uJRFlZvku2vCCBlk0Fyogqyd67RzD9V2DEd3ccBb6UHaUsnpIyUgLVu1EQz/999X3W8o6PAoYKBihgqt1zfA/v95aWOCnY6G2rHKjwbKDgZWUyR6pirPTsynZ66aWXXOBKy85U/0gBVS1f09I1ZRuVVKcpbP8DQsMIIIAAAkEJEBwJiomTEEAAgaoVKCs44tWd0KeTP/vZz1zRR02WlQWhyVNlgiN6cn1yr+KZqrGgtsr6P/eVCY6E4lnU50CTLS0BmDNnjguaaHKpQIkyFzTx9ibpuk4TGS2V8XYc8R19BR1Ua0WT1VAFRxTgUB0SpeIHOpQdoEltSQVZFbhSJoaWyHg1N7Scx7dAaiiDI8pe8Oqb+Pe3pLoQ3nnqq9xOPvnk4iVPpQVNvGwVBZ9U50bvh5a0eNk0ujaY4EJlgyOa9OpnQBkb/lv4BhscqciymmCeLVDGjPqkII7edd8MBtW10bIy/6BgRcanrB2j/H9vaXmJf/0X776hDI5U1VjJe/r06S7DTsEg3/oo3u811RxRYedIFNWt2v/V4u4IIIBA7AkQHIm9MaPHCCBQAwVKC454k0dNdny3EPUmbJVdVuPVxNAuFPo/9JdcckmZW1FWNDgSqmfRJEUTWWXRBPpEW9/XRE11QTRpUVBJWQyqrVLS8hv/1668S5RKGsOyMml871vWucoY0ifWKmKpT/M1aVYQQe9GKIMjJW05W9aPprdMRnUgSjr0jvkv0dCyLo2TxlI7Mmkpk/7bq7URTAChMsERr36GMh9UR0JLnPyP0samMgVZg6lHosCZb62WssahpO9XZHxKyxzx39UnEsGRqhwr/0wZBaK8w9saWT+j3nKwio4T1yGAAAIIhEeA4Eh4XGkVAQQQCKlAacERFTzUMgV9Gqzilr6HJpWaiFY0c8S30KY+7dTONZqYKpBQUpaD7u/VHNH2sLou2Al+qJ7Fv+aIsj2U2q5MEGVheJ/a6vmUSfLPf/7TFfJUwUuZKaCkWim+O6eEKzjyySefuE+bTzvttEMyKQK9QP4TcH1CrswAjYWyerzDK8arpVZecCgUwRGvUKe26/VdEhPsy+4V6lX/lH3jv/RHE1sFdfSJu28BVi/bRNk1n376qcv28a1lE87giPqkgsfKJtKSCC3JCnR4W/mqMK8ydnwP/618/a8vrf/eu6yJtsbSN2urMstOAj1DRcYnmmqOVPVYeb+n9fOoLCff7BwFU5U1o/HUFtNeplqwPzuchwACCCAQfgGCI+E35g4IIIBApQVKC47o09mnn37aTTQ1YfVqX2jSPHHiRLd8xAuOqCMqFKiaGt5OH/qaJqszZsywzz77zE3stKREh7IQxo4d63ZXUAaCtvBVm6r3MGTIkMMmt96DeruMqN3y7FZTnmfxMjcC7VajrUW1zMTbrUbZLyrQeuDAgUP6431Sruf2lml4E05lJejTeG8HGJ2r7ZE1gdTWuvoEuCLLajQp0nh4290q2PTcc8+5HVt8d4CRpcZQGRNa9qOAhH9wxKu/ocwX3x1o1DdtW6xlRL41V5RN418UtDwZMN6ygc8//9ztzqPdbbS8SIc+Gdd2tQpgaGeVQIecX3nlFQsUNNP5Xr+1PEg1PVQTRodXB0PP69Xe8C2WG67giPdzoZ+XsmrteO+u+qd3XnU2dPjvchRoSVpp/fd2CFL2iWqsqCaLgnv6udY7rq8Hs0NQML+EKjI+3m41+r2jYroqFuuNmWoV+e5Wo98LTz31VPHvKi9A4NUH0c+A7++q0grt+j9PNIyV97Ok99R/WY2Cfvrd6QWx/QODwYwP5yCAAAIIhFeA4Eh4fWkdAQQQCIlAacERTZ5UmPGjjz5yExNNGnW+AhuaRCkg4FskUgUu9X/S9Um0ll1oMqcAgyYoOrzJs1eIVe3oU1B90u9NjjVZ1KfonTt3LvH5vDX23n10ojIAVIhTk+BAhSvL8yy+wRE9gzIn9ImtJqOaVKn2he8k1bc/6rfOVbBDz66tX72dR9QHLUtRcU0FMFRbQ9txKvNCFl6tDFmUJzji7bIiA1kqg0WZKfp0WX1T9ogO3yKOmlCpfoz6pmCNf3BEfdVuNgsXLnRBMe0Kosm36sxoCYO3S4gmYqHIHFH/9J7ouVV7Q8UmlcUh86+//tr1338rXe8FKSnw4f8ClTRB1/bIS5YscUU/y5NBUdHdajS+yvhQpoqyRVRMM9ChwKEXDPKK43pjoR1m5KJsgdKCK2VlgHhLRRSc1Luj5V+h3q2mMuOjYKR2eNLvH/286Gdebvo95L/Ntve7SkFHvT/6OdbPhP72LR4tay9rRgFE/a7S0ijVVAoUGImWsdLPmQLQ3s+yfrcoyKk6JPpZD1SvJiT/I0EjCCCAAAKVFiA4UmlCGkAAAQTCL1BWQVZN5FQ/Q8tB9Am+Jmfdu3d3wQwtG/HNFvAyIDSZUbv6P+ya4CobRJ/qa8KurAAv+0I7oPTv3794KYomZdotRNf5Bh/8FXQfBVHefPNNN6HWxEeZHJpM6j6BgiNqI9hn8YIjukZLd/QpuoIXOjTpGjRo0CHbZqo/moSpP8pMUNBIk0xNfH0Ll+p671wZqdaK/q26DproKbCiYEx5Mi48G32Krh1zZKhJroJOXl0CfQKvJT2qk+L17cwzzywOoKiNQHUtlEGg4Iom5lr24vVVhR/1x/uEOlTBEfVDz67gkTJI9L7pXdDEVfVoFJQKdOi5lIWk5/bfBtj3fC/rSF/zXbrjXS8T/6Va4cgcCbTTS6Dn8v/Z0jsvGwWMFJxUEEBLgDS5L6kIZ1nBEc9cASIFjxTIULBMWST+725FfxtVZnwC/bwo+NirVy+3VM33uRUc1XMoeKLn0O8qbfmtAJCWt/lmjuhZtFxJgQ8FShTsU5DJ/4i2sdLPsn4feTuHeb9jL7zwwhJ/Pio6blyHAAIIIBA6AYIjobOkJQQQQAABBBBAAAEEEEAAAQQQiEEBgiMxOGh0GQEEEEAAAQQQQAABBBBAAAEEQidAcCR0lrSEAAIIIIAAAggggAACCCCAAAIxKEBwJAYHjS4jgAACCCCAAAIIIIAAAggggEDoBAiOhM6SlhBAAAEEEEAAAQQQQAABBBBAIAYFCI7E4KDRZQQQQAABBBBAAAEEEEAAAQQQCJ0AwZHQWdISAggggAACCCCAAAIIIIAAAgjEoADBkRgcNLqMAAIIIIAAAggggAACCCCAAAKhEyA4EjpLWkIAAQQQQAABBBBAAAEEEEAAgRgUIDgSg4NGlxFAAAEEEEAAAQQQQAABBBBAIHQCBEdCZ0lLCCCAAAIIIIAAAggggAACCCAQgwIER2Jw0OgyAggggAACCCCAAAIIIIAAAgiEToDgSOgsaQkBBBBAAAEEEEAAAQQQQAABBGJQgOBIDA4aXUYAAQQQQAABBBBAAAEEEEAAgdAJEBwJnSUtIYAAAggggAACCCCAAAIIIIBADAoQHInBQaPLCCCAAAIIIIAAAggggAACCCAQOgGCI6GzpCUEEEAAAQQQQAABBBBAAAEEEIhBAYIjMThodBkBBBBAAAEEEEAAAQQQQAABBEInQHAkdJa0hAACCCCAAAIIIIAAAggggAACMShAcCQGB40uI4AAAggggAACCCCAAAIIIIBA6AQIjoTOkpYQQAABBBBAAAEEEEAAAQQQQCAGBSIWHNm9e7d9+umn7k/v3r2tY8eOh3F9/vnnNmfOHLv66qutdevWxd8vLCy0Dz74wBYuXGi5ubnWoUMHGzRokKWlpVlWVpbNmDHDvvnmG0tOTrYLLrjAunbt6q5dvHixLViwwFq2bGkjRoywzMzMGBwiuowAAggggAACCCCAAALRJvDDDz/Ya6+9Zlu2bLHU1FQ799xzrVu3bpaQkGCrV6+2RYsW2RVXXOG+V9IxZcoUO+GEE6xTp05BP15Jbefk5Ni8efPcfKugoMBatWrl5kxNmjRxbWs+NmvWLPv+++/dv7t06WIXX3yxpaSkuH/r+jfeeMNdn5+f7+ZjQ4YMsQYNGrjn0Zxr9OjR7twnn3zSdu7ceUifNd/6+uuv7auvvjrsWdq2bev68sILLwS8rjzPHzQUJyJQToGIBEd27dplU6dOdT9g3333nQtg+P8A7Nmzx55//nnTufqh8w2OrF+/3l566SX3w9m0aVObPn261a1b1wVZ3nvvPfcDrh9G/cBPnjzZ+vfvb/Xr17eZM2fa4MGD3Q94YmKi+wUwe/Zs69mzp7ueAwEEEEAAAQQQQAABBBAor8CaNWvc/KRPnz523HHH2Y4dO9y/Tz75ZPdBbVUERxSo0VxKc6akpCT78MMPXaBi1KhRbi40ceJEN5c6//zz3eNqrqQPoXW+jldffdUFSAYMGOACOm+//babZ40ZM8YFgHyDI2PHjnXBDt85m6+h+uF/TqCvlded8xEIp0BEgiPeA2RnZ9u4cePs7LPPPiQ4oh/K+fPnm76/cuXKw37QPvnkE1u2bJkNHz7c4uLiXJaIMkmuvPJKmzZtmp100knujw4FYRQd7dy582HBEa8fXmZJOGFpGwEEEEAAAQQQQAABBKqngAIJmsMMHDjQzU90rFq1yv3RXGPt2rXFmSPKJNFc56OPPnJBCt8ME2WOKHNDQQh9WHzmmWe6bA5do8wMfV+Bltq1a7t7KYM+UODlwIEDLvihOZA3L1KG/ZIlS+y0005zbakPytBXWzr0NV1z2WWXuX8ruKP5VcOGDd2/9+3b5+Za+mBZmSgER6rnu8xT/U8gKoIj+gHXD+sll1zighv+UUilpG3atMmGDRvmeu79QtAvCP3C8A226FwdPXr0OGRZTa9evUzLdpRVokgqBwIIIIAAAggggAACCFR/gdc/yyv3Q/Y9peT5Ql5enr344ot26qmnFgci/G/gG8DQh7pagjNy5EiXmaFMdwVBTjnlFDeXUfa7vqdghNo977zzXLv6nj70Vda95jHKBFGG/datWwMu2dF93n//fTffOfrooy0+Pr64W/qeAjfefErf8J7jjDPOcOe+++67Lssk0DIg/2U1ZI6U+5XighgQqPLgiH4o9YOvH8pmzZodln4lw4oER7x0MV2vNXOqZaJfQFp7x4EAAggggAACCCCAAAI1Q2D8u7k2+Z/BB0iu7pZsw88qOTjinw2/dOlSmzRpksNUbQ0FGDZv3uzmMFqi8vLLL1v37t3t2GOPdecoK16Z8CoLoA+GfWuO6BoFP7TURZkfyirxzSJRJr2WpwSqZ6JMFrX75ptvuqwQZZGoDIGCHf7zKW/kvZon+rcCK8EGR/xrjnjP7QVWSlpWU9Z1NeON5CmjVaDKgyMff/yx/fTTTy6da+/evWEJjnz55ZduHWC9evVcvZL09HT3y6hFixYBx0U1TjZs2BCtY0a/EEAAAQQQQAABBBCIWQF9INq8efOI9T/UwRF98KpgiO/Sfj2MgiRegMELjqgmiTJFfDPjfc/T8hzf4Ii+p6KmyvBQtsnrr7/u6n0o8KGaiTfddFOJwRFfUGWjvPXWW7Z9+3aXlaIajGSOROyV40YxKlClwRHtPKMaJMuXLz+MT8ELr2hrRWqOKDqrQ1FTVW2+6KKL3N9aXqMlOkoNUySVAwEEEEAAAQQQQAABBKqvQKiDI5LSri779+8/pOZIoOCIMkdUt0NZ7UcccYRDLi1zRDttKqDRt29fGz9+vKsXogwQ1TDxan4EyhzxrS+i3WV0+GZvKFtfmfTKDMnIyCieJ2kupsCNdv0MVHNEmS1a1qODmiPV92eEJysSqNLgiP8g+P4Aa/mLfuHoB1XRUkVntfOMvu6/W43SxxQRVeaJt1tNu3btXPMqQqSqzEr10nVecOTHH3+0fv368R4ggAACCCCAAAIIIIBANRZQcGRPdvAPWL9OXKnLatSSsswVvNAHsqeffrqr36HAhuYt+pBX3/eWvpSn5siECRNcIOXII490HyJr7qL/Vr0RtXP99dcHzBzR/XWtMuWVraIai6pToj5cc801LiAS7G41mnPpenarCf6d4czqIRC1wZHGjRsX72zTsWNHF2GdO3euKdtEVZoV4UxLS3NFjbRft5bOKJCiyKYqRHtVo32HSecEs6ymegwtT4EAAggggAACCBioR+MAACAASURBVCCAAALhElAARNkUyupQXZBjjjnGFUNVIMK3IGtZu9WoGKqW0OiDYd/davQBsOYumv9oCY+WxQwdOtTtHBOo5oiu13xJ2/dq95pGjRq5DJSjjjrKEWipjeZN2hlHR5cuXdzOOKprokPzKmXaawmO7qFtelX7RJko/gVZ/WuH6HrfzP9ga474XxeusaJdBIIRiGhwJJgOeefoh1vRTS19KWn/7PK0x7kIIIAAAggggAACCCCAAAIIIIBAIIGoDY4oMqpMD6WFKdrKgQACCCCAAAIIIIAAAggggAACCIRDIGqDI+F4WNpEAAEEEEAAAQQQQAABBBBAAAEE/AUIjvBOIIAAAggggAACCCCAAAIIIIBAjRYgOFKjh5+HRwABBBBAAAEEEEAAAQQQQAABgiO8AwgggAACCCCAAAIIIIAAAgggUKMFCI7U6OHn4RFAAAEEEEAAAQQQQAABBBBAgOAI7wACCCCAAAIIIIAAAggggAACCNRoAYIjNXr4eXgEEEAAAQQQQAABBBBAAAEEECA4wjuAAAIIIIAAAggggAACCCCAAAI1WoDgSI0efh4eAQQQQAABBBBAAAEEEEAAAQQIjvAOIIAAAggggAACCCCAAAIIIIBAjRYgOFKjh5+HRwABBBBAAAEEEEAAAQQQQAABgiO8AwgggAACCCCAAAIIIIBAOQQWLVpkCxYscFckJibaMcccY/3797eMjAz3tcLCQvviiy9s/vz5tmvXLsvMzLS+fftahw4dLC4u7rDvN2rUyPr162dHHXVUOXrBqQggEEoBgiOh1KQtBBBAAAEEEEAAAQQQqPYCCo5s2rTJhg0bZjk5OaZ///TTTzZ69GirXbu2LV261N58800bOnSoNW/e3FasWGHTpk1z/27Xrp0tW7bM5syZc8j3p0+fbpdffrm1bdu22vvxgAhEowDBkWgcFfqEAAIIIIAAAggggAACUSvgGxxRJ/Py8uzFF1+0zp072wknnOD++6STTrJTTz21+BnmzZtnderUsa5du9qkSZPs2GOPtTPOOKP4+2pTWSYDBw6M2uemYwhUZwGCI9V5dHk2BBBAAAEEEEAAAQRquMCu2TPKLZB56aBSr/EPjuhkfW3r1q3Wu3dvGzdunA0YMMBat259WDt79+51wZNLL730kO8rm+Tdd9+1kSNHWmpqarn7zAUIIFA5AYIjlfPjagQQQAABBBBAAAEEEIhigW0vPms7powPuocNrrrO6g27ukLBES216dOnj40dO9YGDRoUMDii7JBA31+9erULsFxxxRUER4IeLU5EIHQCBEdCZ0lLCCCAAAIIIIAAAgggEGUCkQyOkDkSZYNPdxAohwDBkXJgcSoCCCCAAAIIIIAAAgjElkAkgiPB1hxJS0uzbt26uZoj7du3t3POOacYU1kjmzdvdkVataMNBwIIRFaA4EhkvbkbAggggAACCCCAAAIIRFBAwZGCPXuCvmNi/QblWlZT2m41WiKj3WqWL1/ObjVBjwAnIlA1AgRHqsaduyKAAAIIIIAAAggggECMCijLY8GCBa73iYmJ1qlTJ7v44ostIyPDfa2wsNC++OILmzt3rqkAa2ZmpvXt29c6dOjgskK878+fP9/tUNOoUSPr16+fHXXUUTEqQrcRiH0BgiOxP4Y8AQIIIIAAAggggAACCCCAAAIIVEKA4Egl8LgUAQQQQAABBBBAAAEEEEAAAQRiX4DgSOyPIU+AAAIIIIAAAggggAACCCCAAAKVECA4Ugk8LkUAAQQQQAABBBBAAAEEEEAAgdgXIDgS+2PIEyCAAAIIIIAAAggggAACCCCAQCUECI5UAo9LEUAAAQQQQAABBBBAAAEEEEAg9gUIjsT+GPIECCCAAAIIIIAAAggggAACCCBQCQGCI5XA41IEEEAAAQQQQAABBBBAAAEEEIh9AYIjsT+GPAECCCCAAAIIIIAAAggggAACCFRCgOBIJfC4FAEEEEAAAQQQQAABBBBAAAEEYl+A4EjsjyFPgAACCCCAAAIIIIAAAggggAAClRAgOFIJPC5FAAEEEEAAAQQQQAABBBBAAIHYFyA4EvtjyBMggAACCCCAAAIIIIAAAggggEAlBAiOVAKPSxFAAAEEEEAAAQQQQKBmCvzwww/2+uuv25YtWywtLc3OO+8869q1q8XHx4cEZOnSpfb111/bsGHDqqS97OxsGzdunJ199tnWqVOnKulDSG5ahY3oHXnttdfcO5KammrnnnuudevWzRISEmz16tW2aNEiu+KKK9z3SjqmTJliJ5xwQrnGoKS2CwsL7YsvvrC5c+fa3r17LTMz0y666CI7+eSTLS4uznbv3m2zZs2y77//3nWnS5cudvHFF1tKSor7d05Ojr3xxhv26aefWn5+vrVu3dqGDBliDRo0cM8zY8YMGz16tGtX/f7qq68OeawTTzzR/dv/6/pa27ZtbdSoUfbqq68GvC5UPwelvQ4ER6rwh4VbI4AAAggggAACCCCAQOwJrFmzxl566SXr06ePHXfccW7yO3HiRBcgOeWUU0LyQARHQsJYZY34vyM7duxw74wCEQqiVUVwRMGamTNnuoBbixYtbO3atTZt2jQbOHCgtWzZ0r3DTZs2tfPPP9+56VwFVBQA0aHAhQIkAwYMcAGdt99+2wVSxowZ434G/IMjTZo0KW7LfyB27dplY8eOtUGDBrkgi3coqFLadeEcUIIj4dSlbQQQQAABBBBAAAEEEKh2Apok6tN0BUe84+OPP3aTzf79+1tWVpabKH777bdWq1Ytd54mxZpYaoKsyacmhL4TRP33u+++6yaj9evXd9kC77//vssyWL58uZu8jhgxwurWres+tdcn+B9++KElJyfb4MGDrUOHDoc4q50PPvjA3nzzTUtKSrJjjjnGCgoKijNRvvnmGzfZ3b9/v5155pkuQ0D30qG+PPnkk7Zz50737549e7o+6/lefvll27p1q7uf7quMAz2TJtUyyM3NtQsuuMBlSegoqQ9e/xYuXOiuUXuaKJfV3ieffOIyH3yvUeZOoL7p676HJt7K7FGQwP+59e9AY6Ygh2+Gh4JWGhcvy0HtKUCgAINvho1s9Yz6up5Jx6pVq9wfBUfUX69dvUsaDwUj1A8F3PQeZWRkuAwMfV/32LNnzyFjpfHR9xVoqV27truXHEsKvOh9+fHHH2348OHFfdLXdB8FO+bPn29XX321a0uH2lfA5LLLLnP/1jhfeeWV1rBhQ/fvffv2ueCK3g+9WwRHqt2vOh4IAQQQQAABBBBAAAEEqotA7qoV5X6U5DbtSrxGk3ItNznrrLMCLnVQ4GL69Onuek1WN23aZFOnTnX/3axZs1KDI3PmzHGTTwVCNAnXBFv/btWqlftv3Vuf+iuIooCJJrnr1693k2oFTvSJu3d4y350vZY56BwvOKIJvya13pIITYC15OFnP/tZ8fX+y2o0UZ4wYYJ1797djj32WNeeJtS9evVyHgro6Bk1MddSkquuusq2b9/ulh4F6sOKFSvcEg49Q506dVwbp59+ujMtqT1v2YeWomgph0w0sVdwJ1Df+vXrd1hw5MCBA+65FWh48cUXXbbPSSedVOKYKWBUWnDEa893aUxeXp5r+9RTT3VtBzp8AxibN29274WCEBrrt956y9lprPXu6LlHjhzpghG+ffayLBSM+vzzz12wTMtaFLwKtGRnw4YNNn78eNevc845p3i5jPqnIJYCN77LV7znOOOMM1xQSe+dgkKBlgEFWlZD5ki5f/VwAQIIIIAAAggggAACCCAQHoGc77+znB+LaigEc6Qcc5ylHHlMiaeWVYtDQQRNYC+//HKXTaFDmQ46lH1RWuaIb40R/2U1mnwqIKFggv7W5FZBCmUnTJ482U3CfTMXFixY4IIpXnaLb3uLFy92k28FM3R8+eWXLnPBd2Ls/5z6vibfmqQrE0UTaWV9KHtEQYpA2TDLli0rsQ+aeCuw4GV3qL+agCuroiQj//a8NhQoCtQ3WflO5P2XbOieclCAp6QxUwZPacGRQPVA/O1kP2nSJGft1dZQQMRr97333nPBGm88FNxQXzUeCpT43kPX6PsK8ChDSVklCuB4WSR6ZmX+lFTPRMtf5s2b57Jnmjdv7pbIKGin8xXI86/t4dU8Ud+9jJlggyO+tUV0jZbfeEtoSltWU9p1wfwMV/QcltVUVI7rEEAAAQQQQAABBBBAIOoFQh0cKStzxP8TdAF5E09NfisaHNFkUhPVSy+91C118Ja8eAPgLX3x/u0fCPANjgQqlulN2r2Jr/8EX8+gYILvoSU+mvAq+BMoOKLJtG/2gG8ffIt7KsihQ89QWnDEvz2vLyX17aabbnJZM2WZqOis75IQ3zHT98obHFH2kIIhClj5Zo74LsnxDY4ouOTr5Bs40DP7Bkd8DX2LAitIpvHQM5cWHPEsZK5sk3feeccF3LwlP2SORP2vNDqIAAIIIIAAAggggAACCJRfINTBEfWgpJojCoxomYYyObT0w6vN4Js5ou9pGUSbNm0OqzlSWuaIJq++mSMKRhxxxBElgpSWOeL/vUCN+AdHlF2iP1q+49Um0XU6L9hMD9+J/WeffWaqH6LJeHp6ugv8KEBQWnDkv//9r7uflw3jZY6oHkegvvk/V2mZIwo4BRozBSbk5WWh+NccKWknGdWEUf0Q35ojJQVHlDnim+VTWuaIl+3St29ft0TmtNNOs86dO7saJl6Ap6TgiFdfxLc+jWfSrl0707IuLZvRUiUdCsBpiZNqwai2TaCaI1r2o/dZBzVHyv/7iSsQQAABBBBAAAEEEEAAgYgIKDhSmJcb9L3iUlNLXVajhrydSJTFoaUtygLwdqsprX6FlhQoo0A7hfTo0cNN6BU4UX0OTWj9gyP+NUd0by1j0VIL1RrRZF6BCn36r/tqeYR3+Nb08K85ou+98sorbmmG+qT7KpNDNT+8w8uQUb0Jtb1t2zY3Ub7wwgutY8eOpjZWrlzp6n2oSGugzBFlUHh1Rfz7oBoXKg6q4Ii2lZXL8ccfX2pwxGvPqzmiybyW4ii7I1DfVB/Fd2tlBQJ8a46oTon6reVIJdWJUeBGQQi5a9w0JlqK4xVkLSk44tX3UB/kqkCOAhta1qIAk77vZaSUp+aI1+cjjzzSPbOWBOm/FfiQ6fXXX19i5oi+r6K5CvQ0btzYLaPx3ls9R7C71chCS6vYrSboXyuciAACCCCAAAIIIIAAAghUTwEtaVDhUU12tSONMkaU9aDJeEk7n2jXEmWXKBCgGhOa1CoTQkGWQMERFcD0rvHdrUaBDNWN+PTTTx2uCqn27t37kIyO0nar0fe++OILF5hRkU8FSBSk0LIM3+Nf//qXzZ492wVENMn3feZGjRrZ0KFDXXZMSZkjKi5a0m41qpehgIRqmWiirj+acKuIamntlbRbTaC+ycz3UHBEgQ1tqxvsbjW6fsmSJa6+SmJiotv1R31XgEGBkpKCI7pOARBlUyirQ0EsXevtQuNbkLWs3WpK2mFHdjJUIEsBLGUXaUxUeDdQzRF9/aOPPjLVnNH7pvdWtWu6devm+ucVvFUmjo4uXbq4XYzUPx2+753a0nvjFfUNVJDVt3aIrlfRX2/ZTrA1R/yvC+dvE2qOhFOXthFAAAEEEEAAAQQQQAABBKJCwH9ZTVR0ik5EjQDBkagZCjqCAAIIIIAAAggggAACCCAQLgGCI+GSrR7tEhypHuPIUyCAAAIIIIAAAggggAACCCCAQAUFCI5UEI7LEEAAAQQQQAABBBBAAAEEEECgeggQHKke48hTIIAAAggggAACCCCAAAIIIIBABQUIjlQQjssQQAABBBBAAAEEEEAAAQQQQKB6CBAcqR7jyFMggAACCCCAAAIIIIAAAggggEAFBQiOVBCuOl+29/3Ftu+fSyy9Zx+r1fnU6vyoPBsCCCCAAAIIIIAAAggggAACRnCEl6BYoCAry9bdcZPlfP9t8ddSO3SyFn96wuJSUpFCAAEEEEAAAQQQQAABBBBAoFoKEByplsNasYfacM+vbN9HH1hy2yMss+9A2z5prOVv32Z1zulhTe95sGKNchUCCCCAAAIIIIAAAggggAACUS5AcCTKByhS3ds29inbMXWiJTZpam3GTnWZIgX799naX1xjuSuXW4NrbrZ6lw2PVHe4DwIIIIAAAggggAACCCCAAAIREyA4EjHq6L1R7sqfbPU1w1wHW/71WUvteGJxZ3NX/GRrbrzKrLDA2kx41QVPOBBAAAEEEEAAAQQQQAABBBCoTgIER6rTaFbwWTY9fJ/teftNq31GV2t2/yOHtbJz5lTb+vTfLOOiS63xbXdV8C5chgACCCCAAAIIIIAAAggggEB0CkQsOLJ792779NNP3Z/evXtbx44dnUh+fr7Nnz/fPvzwQ/ffxx13nPXv398yMjKKxQoLC+2DDz6whQsXWm5urnXo0MEGDRpkaWlplpWVZTNmzLBvvvnGkpOT7YILLrCuXbu6axcvXmwLFiywli1b2ogRIywzMzM6R6EKe3Vg21ZbNayvFebnW6snx1vK0ccd3pvCQlt11SA7sGkj2SNVOFbcGgEEEEAAAQQQQAABBBBAIDwCEQmO7Nq1y6ZOnWqtW7e27777zgUwOnXq5J7os88+s48++siuvPJKS01NtenTp1tKSooNHDiw+InXr19vL730kg0ZMsSaNm3qzqlbt64Lsrz33nv2/fffu+CHAjCTJ092wZX69evbzJkzbfDgwS4gk5iYaF26dLHZs2dbz5493fUcZlufesx2znrFLaXRkpqSjuLskd59rfEvfwMdAggggAACCCCAAAIIIIAAAtVGICLBEU8rOzvbxo0bZ2effXZxcOTf//631alTx2WD6Fi6dKl9/fXXNmxYUQ0MHZ988oktW7bMhg8fbnFxcS5LRJkkCqhMmzbNTjrpJPdHh4IwTZo0sc6dOx8WHPHa8zJLqs0oVvBBCnNzbcXAC60gO8ua3nW/1el+QYktqTjrissuNjuQR/ZIBb25DAEEEEAAAQQQQAABBBBAIDoFqjw44sui5TOvvvqqNW7c2M4555ziby1atMg2bdpUHDBZvXq16WvKLpkyZcohwRZ9XUePHj0OWVbTq1cv+/zzz11WSVJSUnSORoR7tXfJItv44G8tPjXN2r36lsUlJ5fagy1P/MV2zX7V6g0daQ1G3RDh3nI7BBBAAAEEEEAAAQQQQAABBMIjEFXBkS+//NL++c9/2lVXXWW1a9euVHDk/PPPL75etUzmzJljp5xyirVq1So8kjHY6oZ7fmX7PvrAMnpdYo1vv7vMJ8j58b+25oYrLbFRE2v70utlns8JCCCAAAIIIIAAAggggAACCMSCQNQER1atWlW8DEYFVH2PimSO+AZHFHTZsWOH1atXz9UrSU9PdzVKWrRoEXCMVONkw4YNsTB+Fe5jXFaWZfzhDrPCQtt37a12oP1RQbWV/pf7LH7bFtt7w+2W36Z9UNdwEgIIIIAAAggggAACnkCzZs2sefPmgCCAAAJRJRAVwZHt27e7gquXXHKJtWnT5jCgitQc6d69u2tn586dNm/ePLvooovc31peoyU6Wpqjgq419dg1e4ZteeIRS2zQ0Nq+PMcsLi4oiu2Tx9n2Cc9Z5iUDrNHPfx3UNZyEAAIIIIAAAggggAACCCCAQDQLVHlwRIGRSZMmWbdu3YqLqgpM9Uf279/vtufdsmWLO0c7z2hZjP9uNSrQOnLkSNu7d2/xbjXt2rVz7kuWLHE73LRt29Zd5wVHfvzxR+vXr180j01Y+7b2ltGWvewbqzt4mDW89pag75W3fq2tGjnI4uukW/tX3zKLjw/6Wk5EAAEEEEAAAQQQQAABBBBAIBoFqjw4oiUzCxYsOMRGW/pqJxp9XTvbdOzY0e1YM3fuXMvNzXU72wwaNMjS0tIsJyfHZs2aZVo6o0CKtgnWbjTa1cb/0DnBLKuJxoEKZZ8ObNlkK6/o65rU9r3axrc8x9qfj7Hs7/5jzR541GqfflZ5LuVcBBBAAAEEEEAAAQQQQAABBKJOIKLBkfI8vbJGJk6c6Ja+tG7dujyXcm4ZArvmzrQtj/+5KPtj1sJye+2c9YptfeoxS+/e05rc9YdyX88FCCCAAAIIIIAAAggggAACCESTQNQGR1SgVZkeffr0sYSEhGgyi/m+bLj3Dtv34fuW0fNia3zHPeV+nvxdO23FoF4WX6u2tX/97XJfzwUIIIAAAggggAACCCCAAAIIRJNA1AZHogmpOvWl8ECeLb/kPNPfTX/3sNXpem6FHs9bWtP84b9brVNOq1AbXIQAAggggAACCCCAAAIIIIBANAgQHImGUYhgH/Z/8pGtv+tWi0tMsvavLbK4lJQK3X3Hyy/atnHPWN3+l1nDG2+rUBtchAACCCCAAAIIIIAAAggggEA0CBAciYZRiGAftj79N9s5c6rVOuV0a/7w4xW+c+7yH231dcMtqXlLazNhRoXb4UIEEEAAAQQQQAABBBBAAAEEqlqA4EhVj0CE77/62mGWu+Ina3jdz63uoCsqdXfVHVH9kTYTXrWk5i0q1RYXI4AAAggggAACCCCAAAIIIFBVAgRHqkq+Cu5bsHePLe9/gbtz6+enWHLbIyrVi82PPWS758+2Rjffbpl9B1eqLS5GAAEEEEAAAQQQQAABBBBAoKoECI5UlXwV3Hfv4oW28aF7LCGzrrWb8Wale7D3vbdt4/13W+0zulqz+x+pdHs0gAACCCCAAAIIIIAAAggggEBVCBAcqQr1Krqnl+lR0S18/bvtMlEG9LT4lFRrp+KubLlcRSPLbRFAAAEEEEAAAQQQQAABBCojQHCkMnoxdu2qEQMsb+N6a3rX/Vane9Hymsoea268ynJ+WGYtHnva0jqdXNnmuB4BBBBAAAEEEEAAAQQQQACBiAsQHIk4edXc8MDmjbZyWD+zuDhrP2uhxdeuE5KObHvhSdsxbZLVHz7K6o+8NiRt0ggCCCCAAAIIIIAAAggggAACkRQgOBJJ7Sq81+4359jmRx+0lCOPtlZPTwxZT/Z//omt/79bLPX4Ttby8edD1i4NIYAAAggggAACCCCAAAIIIBApAYIjkZKu4vts+vMfbM/CN9z2vdrGN1RHYW6uLe9/vhXmHbD2r79t8WlpoWqadhBAAAEEEEAAAQQQQAABBBCIiADBkYgwV/1NVg7vZwc2bbTmDz5mtU47M6QdWnfHzZb15aduxxrtXMOBAAIIIIAAAggggAACCCCAQCwJEByJpdGqYF/zt2+zFUMuLqo3Mvsdi08NbXbHjpdetG3jn7G6A4daw+t/UcFechkCCCCAAAIIIIAAAggggAACVSNAcKRq3CN6Vy2n0bKa1OM6Wsu/vxDye2d/s9TW3nqNpbQ/ylo9Oynk7dMgAggggAACCCCAAAIIIIAAAuEUIDgSTt0oaVuFWFWQtd7Qq6zBqOtD3qvC/Hxbfml3U/2RdjMXWEJ6RsjvQYMIIIAAAggggAACCCCAAAIIhEuA4Ei4ZKOo3VUjB1re+nXW/E9PWK3Op4alZ+t/c6vt//Qja3rvH63O2d3Dcg8aRQABBBBAAAEEEEAAAQQQQCAcAgRHwqEaRW169UbiEhKs/ZwlFpeUFJbe7Zg60baNfcoy+w62RjffHpZ70CgCCCCAAAIIIIAAAggggAAC4RAgOBIO1Shqc+/ihbbxoXss7YSTrcWjT4etZ9nLvrG1t4y25LZHWOvnp4TtPjSMAAIIIIAAAggggAACCCCAQKgFCI6EWjTK2tvyj0dt1+vTrf7wUVZ/5LXh611hgS3v28MKsrKs3atvWUJGZvjuRcsIIIAAAggggAACCCCAAAIIhFCA4EgIMaOxqTXXX2k5P/3Xmj/8d6t1ymlh7eL6u261/Z9QdySsyDSOAAIIIIAAAggggAACCCAQcgGCIyEnjZ4GC/bvt+X9zncdOmLuEotLTg5r53ZMm2TbXnjSMvsNtkY3UXckrNg0jgACCCCAAAIIIIAAAgggEDIBgiMho4y+hvZ/9m9bf+cvLOWoY6zVUxPC3kGv7khK+6Os1bOTwn4/boAAAggggAACCCCAAAIIIIBAKAQIjoRCMUrb2D7hOds+eZzV7X+ZNbzxtrD3sjA/35Zf2t0K8w5Y+9cWWXytWmG/JzdAAAEEEEAAAQQQQAABBBBAoLICBEcqKxjF16+742bL+vJTa3rPg1bnnB4R6en6O39u+z/72Jrd/4jVPqNrRO7JTRBAAAEEEEAAAQQQQAABBBCojADBkcroRfO1hQX2U59zrTA319rNXGAJ6RkR6e32KeNt+4vPWr3LhluDa26OyD25CQIIIIAAAggggAACCCCAAAKVESA4Uhm9KL425/tvbc3NoyypeQtrM+HViPU0a+mXtu626y312A7W8omxEbsvN0IAAQQQQAABBBBAAAEEEECgogIERyoqF+XX7Zw51bY+/TdL73mxNbnjnoj11tUdufgcd7/2sxeHfYeciD0YN0IAAQQQQAABBBBAAAEEEKi2AgRHqunQbnzgbtv77tvW+La7LOOiSyP6lOtuu8Gyln5hLf7ypKWddEpE783NEEAAAQQQQAABBBBAAAEEECivAMGR8orFyPkrBvS0/D27rfXYqZbcum1Ee62aI6o9Uv/KMVZ/xJiI3pubIYAAAggggAACCCCAAAIIIFBeAYIj5RWLgfPz1q+zVSMHuiKsKsYa6UO71WjXmrSTT7UWf34i0rfnfggggAACCCCAAAIIIIAAAgiUS4DgSLm4YuPk3Qvm2ea/3G+1zzzHmv3+zxHvtHbI0U45cUmJdsTcJWZx8RHvAzdEAAEEEEAAAQQQQAABBBBAIFgBgiPBSsXQeZsfe8h2z59tDa/7hdUdNLRKer72ltGWvewbt2ONdq7hQAABBBBAAAEEEEAAAQQQQCBaBQiOTUWgWAAAIABJREFUROvIVKJfq66+zPLWrraWT4yz1GOPr0RLFb9063NP2M7pU6zBmJus3pARFW+IKxFAAAEEEEAAAQQQQAABBBAIswDBkTADR7p5FWFVMda45OSirXQTEiLdBXe/fR++bxvuvcNqn9HVmt3/SJX0gZsigAACCCCAAAIIIIAAAgggEIwAwZFglGLonL0fLLGNv7/T0k7qYi3+8o8q63nB/v22vO95Fl+rlrV//Z0q6wc3RgABBBBAAAEEEEAAAQQQQKAsAYIjZQnF2Pe3PvVX2zlrWlRso7v6missd+Vya/3sZEtuf2SMSdJdBBBAAAEEEEAAAQQQQACBmiJAcKSajfSa60ZYzvIfrMUjT1naiZ2r9Om2PP5n2zV3pjW65VeWeemgKu0LN0cAAQQQQAABBBBAAAEEEECgJAGCI9Xo3SjIyrLll3Z3dUZcvZHk5Cp9uj3vvGWb/vg7q9OthzX97YNV2hdujgACCCCAAAIIIIAAAggggADBkRrwDuz713u24Xe/trROJ1mLx56p8ic+sG2rrby8jyU2aGhtp86t8v7QAQQQQAABBBBAAAEEEEAAAQQCCZA5Uo3ei61P/812zpxq9YddbfWvui4qnmzVyIGWt36dtRn/iiW1bB0VfaITCCCAAAIIIIAAAggggAACCPgKEBypRu/DmhuutJwf/2vN//SE1ep8alQ82eZHH7Tdb86xxr/8jWX07hsVfaITCCCAAAIIIIAAAggggAACCBAcqYbvQMHePbZ8QE+Li4+PinojHvGehW/Ypj//wdJ7XGhN7vx9NZTnkRBAAAEEEEAAAQQQQAABBGJdgMyRWB/Bg/3f988ltuG+Oy21wwnW8m/PRc1TUXckaoaCjiCAAAIIIIAAAggggAACCJQgQHCkmrwaW/7xqO16fbrVHz7a6o+8JqqeatXw/pa3aYO1mfCqJTVvEVV9ozMIIIAAAggggAACCCCAAAIIEBypJu/A6jFDLXfVCmvx2NOW1unkqHqqzX+533YvmGeNb7vLMi66NKr6RmcQQAABBBBAAAEEEEAAAQQQIDhSDd6B/J07bMXgiywuKcnaz1licQkJUfVUexbMs01/ud/Se/SyJnfeF1V9ozMIIIAAAggggAACCCCAAAIIEBypBu/AnsULbNND91qtU0635g8/HnVPlL99m60YcrEl1G9g7abNi7r+0SEEEEAAAQQQQAABBBBAAIGaLUBwpBqMv7ddboMxN1m9ISOi8olWjRhgeRvXW5sJMyypecuo7COdQgABBBBAAAEEEEAAAQQQqJkCBEeqwbivGNTL8nfttFZPTbCUo46Jyifa/MgDtvutudb4l7+xjN59o7KPdAoBBBBAAAEEEEAAAQQQQKBmChAcifFxz1290laPvtzia9ex9q8titqn2fP2m7bp4fusTvcLrOld90dtP+kYAggggAACCCCAAAIIIIBAzRMgOBLjY75z5lTb+vTfLP28C63Jb34ftU9TXHckPcPazVwQtf2kYwgggAACCCCAAAIIIIAAAjVPgOBIjI/5+rt/afs//tCa/PpeS7+gd1Q/jTJclOnS+vkpltz2iKjuK51DAAEEEEAAAQQQQAABBBCoOQIER2J5rAsK7Kc+3awwL8/azXjTEjLrRvXTbHnyUdv12nRreONtVrf/ZVHdVzqHAAIIIIAAAggggAACCCBQcwQIjsTwWO//7GNbf+fPLeXIo63V0xOj/kn2/es92/C7X1vtM7pas/sfifr+0kEEEEAAAQQQQAABBBBAAIGaIUBwJIbHeetTj9nOWa9Y/WFXW/2rrov6JynIzrLll55n8Smp1u61RRaXkBD1faaDCCCAAAIIIIAAAggggAAC1V+A4EgMj/GqEQMsb+N6a/nEWEs9tkNMPMnaX1xj2d8utZZ/fdZSO54YE32mkwgggAACCCCAAAIIIIAAAtVbIGLBkd27d9unn37q/vTu3ds6duzoZAsLC+2DDz6whQsXWm5urnXo0MEGDRpkaWlpxfKlnZOVlWUzZsywb775xpKTk+2CCy6wrl27umsXL15sCxYssJYtW9qIESMsMzOz2oymt4Wv6oy0mz7fLC4uJp5t+4TnbPvkcVZ/+CirP/LamOgznUQAAQQQQAABBBBAAAEEEKjeAhEJjuzatcumTp1qrVu3tu+++84FMDp16uRk169fby+99JINGTLEmjZtatOnT7e6deu6AIp3lHbOe++9Z99//70LfigAM3nyZOvfv7/Vr1/fZs6caYMHD3YBmcTEROvSpYvNnj3bevbs6e4Ry8eOqRNt29inLL3nxdbkjnti5lGyln5h6267wVKPPd5aPjEuZvpNRxFAAAEEEEAAAQQQQAABBKqvQESCIx5fdna2jRs3zs4+++zi4Mgnn3xiy5Yts+HDh1tcXJzLAFEmydVXX+0yQXSUdM6VV15p06ZNs5NOOsn90aEgTJMmTaxz586HBUe8fniZJbE8rGtuvMpyflhmze77k9U+q1vsPEpBgS3v28MKcrKt/ayFFl+7Tuz0nZ4igAACCCCAAAIIIIAAAghUS4EqD44sWrTINm3aZMOGDXPAq1evNn3tiiuusNTUVPe1ks4ZOHCgTZky5ZBgi87V0aNHj0OW1fTq1cs+//xzl1WSlJQU04N5YPNGWzmsn8WlpFh7FTZNjK3n2fj7O23vB0usyW9+b+nnXRjTY0HnEUAAAQQQQAABBBBAAAEEYl+g2gZHzj///OLRyc/Ptzlz5tgpp5xirVq1ivlR2zl9im197gmrc+751vTuB2LueXbPn22bH3vI0s+/yJr83+9irv90GAEEEEAAAQQQQAABBBBAoHoJ1IjgyJdffmk7duywevXquZom6enprkZJixYtAo6mapxs2LAhake6zt8ftoT1a2z/sDGW1+nkqO1nSR2L27fXMu7/PyusXcd2//bhmCkmG3PQdBgBBBBAAAEEEIhCgWbNmlnz5s2jsGd0CQEEarJAlQdHwlVzpHv37m5cd+7cafPmzbOLLrrI/a3lNVrGo+U7vkVfY+UlyFu72lZdfZnFp6ZZu5kLLC5GlwituXmU5Xz/rbX82/OW2qGoOC8HAggggAACCCCAAAIIIIAAAlUhUOXBEWVpTJo0ye0qoyUv3m41Cmbs37/fFWXdsmVLwHMU3NBuNSriOnLkSNu7d2/xbjXt2rVznkuWLHG74LRt29a17QVHfvzxR+vXr19A833vveMKhcZnZFhCRqbF609araoYn8PuufXpv9nOmVMts09/a/SL/4uKPlWkE9snj7XtE563ekNHWoNRN1SkCa5BAAEEEEAAAQQQQAABBBBAICQCVR4cKSwsdLvRzJ0713Jzc61Dhw42aNAgt3ONt7NNx44dA56TlpZmOTk5NmvWLNPSGQVStE2wdqPR9f6HzglmWc2et+Za4YEDh1wel5R8MFDyv4BJQnpGRJeEFOzb6wqx6m9tg6vtcGP1yPnpv7bm+istqXlLazNhRqw+Bv1GAAEEEEAAAQQQQAABBBCoBgIRDY6Ux0tZIxMnTnRLX1q3bl2eSyt9bsHePZa/a6fl795tBXt2Wf7uXVaYk3N4u3FxpgCJMkuKMkwyLCE90+IObkFc6Y74NbB9wnO2ffI4S+1wgrX823Ohbj7i7SnQo513Wj31oqUcdWzE788NEUAAAQQQQAABBBBAAAEEEJBA1AZHVq1a5bJB+vTpYwkJCVU+WgXZWVawe7cLlBQFTHabgiiBDi3BKQqY+AROatWu1DPkbVhnq8cMtcLcXGvxyFOWdmLnSrUXDRdvefJR2/XadKs74HJreMOt0dAl+oAAAggggAACCCCAAAIIIFADBaI2OBILY1GYn28Fu4sySwr2HAycKMskP/+w7sclJhXXMPHqmLhlOfHxQT3quttusKylX1idc3pY03seDOqaaD8pa+mXtu626y2hfgNrN3VuRJcoRbsN/UMAAQQQQAABBBBAAAEEEIicAMGRMFi7ZTkKmCjTxFuWk50d8E7x6UU1TA5ZlpOScsi5u9+cY5sffdAViW0z/hVLqFc/DL2ugiYLC23F5X0sf/s2a/nXZy2144lV0AluiQACCCCAAAIIIIAAAgggUNMFCI5E6A0ozMkuWoqjTBNvWc6e3YEDJqlpxctylFmy7lc3WcH+fdb4trss46JLI9TjyNxmyz8etV2vT7fMfoOt0U23R+am3AUBBBBAAAEEEEAAAQQQQAABHwGCI1X5OhQUuAyTw5blHNwpp7Ag33bOeNny1q+1pGYtrOH1vyjeWlj1TFT81aKgHktlCLVUSEuGEus3tLZT57C0pjKYXIsAAggggAACCCCAAAIIIFAhAYIjFWIL70Xaqjd/1y7b/Mj9proccfEJVv/KMZZQt95hN46vk35YwCQuNTW8HQxl61paM6iXCxC1fPx5Sz2+Uyhbpy0EEEAAAQQQQAABBBBAAAEEyhQgOFImUdWcsPXZx13WiMXFuwKstU8/85BlOd7OOYF6F5eSerCOycHdctIzLT49vWoeJIi7bvn7n23XnJlWd9AV1vC6nwdxBacggAACCCCAAAIIIIAAAgggEDoBgiOhswxZS7tmz7AtTzzi2mt8xz2W0fPiwG0XFh4s/Ko6JgfrmWi3nLy8w8+PT3BbCxfvlKNthtMzLS4xMWT9rmhDWV98Yut+fYslNWlmbSbPqmgzXIcAAggggAACCCCAAAIIIIBAhQQIjlSILUwXFRba9okv2PYp48wKC63BqBus3tCR5b6Zird6mSUq/qr/1tcCHdoBp3innAxlmGRafFpaue9ZqQsKCmzF4ItcoKfVUxMs5ahjKtUcFyOAAAIIIIAAAggggAACCCBQHgGCI+XRCuO5Cl5svP9u2//pR+4udfsPsYY3/jJkd1Q2SdH2wodmmSgI43/EJae4LJN4b4vhdG01nBGyvgRqaPNjD9nu+bOt3hVXWYOrrw/rvWgcAQQQQAABBBBAAAEEEEAAAV8BgiNR8D7krlllG357m+WtX+eWuTQYc5PVHTg0Ij0LFDApzM09/N5x8YcETFzwRMtykpJC0s/9H//L1t99myW3bW+tn38pJG3SCAIIIIAAAggggAACCCCAAALBCBAcCUYpjOfs+/B92/THe60gK8sSGzaypvf+0VKP6xjGO5bddEHW/uJlOQV7tNXwbtMOOoGO+Fq1D2aYHKxnomU5tWqVfZMAZyy/tLtzaDPhVUtq3qJCbXARAiUJ5G1cbwV791rKkUeDhAACCCCAAAIIIIAAAggcIkBwpIpeCGWJbBv7pO197x3Xg1qnnGZN7n7AEtLDu3yloo9beOBA0ZIcLc3Zs9v9rT9WUHBYk3FJyYGX5cTFlXr7jQ/+1vYuWeQyZ+oNGVHRrnIdAk6gMCfHdkybZNnffGU5P3zvihZ7h37eMi8ZaLXP6oYWAggggAACCCCAAAIIIGAERyL8EuTv2mnbxj9ju+e95u6c2KixNRh9k6X3uDDCPQnN7YoCJbutqPBrUZZJYU52wMb/t1NOpsVr5xwty0lOLj5377tv28YH7rbU4ztZy8efD00HaaVGCmT/5yvb9Kffm7JFvCMhs64l1K1nuatWFH8tvUcva/zLO03bX3MggAACCCCAAAIIIIBAzRUgOBKhsdckbc+bc2zHjJdd8EA7wmgnmroDrzgkQBCh7oT1NoXZWUUBE5dlcnBZzt49Ae8Zn1areFmOMk5WXzvMnddu+nw3keVAoLwCW5993HbOeNldltyqjdUdPMzSTjjZklq0cl9TjZ/tLz5ne9972/07tcMJ1vyhv5qWiHEggAACCCCAAAIIIIBAzRQgOBLGcc/fvs32vLPA9r670LKXfVt8p8w+A6z+VdeaPsmuKUdhfv5hy3KUaaKv+x47X3vFclcud0selE3jsk3Si+qZWHx8TeHiOSsgcGD7Vlt/5y8sd8VP7ur6I6+1+sNHldjSvn++axvu+z/3/ZSjj7MWjz5l8akR3sa6As/JJQgggAACCCCAAAIIIBB6AYIjITLd/9nHlrdujR3YtsUObNpoeRvWWfa3S4tb1yfYtc/ubhk9Ly7+BDtEt47pZgr27ikq+OoyTHbZvvfesV1vznG71tTtd9khz+YFSYq3GdaynJSUmH5+Oh8aAf3srbvjZjuwZZOlHHWsNfn1ve4dKuvI+voLW/+bX5h2aKp12pnW/MHHyrqE7yOAAAIIIIAAAggggEA1FCA4EqJBXXl5HzuwbeshrSW3P9LqnHWu1el6rum/OcoW0Kf/K4f0cSe2fPwFK8zNKS4CG+hqfdIfn5H5vwKw2i2nTp2yb8QZ1UYg5/tvbf1dv3TvSUavS6zx7XeX69lUFHnj/Xe5azL7DbZGN91erus5GQEEEEAAAQQQQAABBGJfgOBIiMZw82MPuaUfqmuQ3LqtJbc7ghoGFbRde8toy172jTX97YNWp1uPolYKCop3yPF2y3HLcg4cOOwucQmJRQVftSRHgZP0DPd3XEJCBXvEZdEqsP/zT2zDvXe4Oj6qLdLw2lsq1NUdL79o28Y9465tdt/DVvuscyvUDhchgAACCCCAAAIIIIBAbAoQHInNcavWvfYmqunde1qTu/5Q6rMW7Nt7yLKcAi3Rydof8Jr4OukHAyZFgRO3W04qu5TE6sukOj7rfnWD27I346JLrfFtRdkfFT02/uE3tvf9xRZfq5a1HjvNEhs2qmhTXIcAAggggAACCCCAAAIxJkBwJMYGrCZ0N3flT7b6mmEWX7uOtZ+5oNyFWFU/4pCdctwWw7sC0mkL1+IaJgcDJvHp6TWBOaafMW/taltzy2hTzZo6555vTRVEi6tcwd6C7Cxbc80wt/1v2smnWos/PxHTRnQeAQQQQAABBBBAAAEEghcgOBK8FWdGUGDViAFuktr84b9brVNOq/ydCwuLAibaYniP/i7aYrgwL/fwtuMTXMDksGU5iYmV7wctVFogb9MGW/vzMabdoGqf1c2a3fvHcgfQSupEzo//tbU3X+12UVImijJSOBBAAAEEEEAAAQQQQKD6CxAcqf5jHJNPuPWpv9rOWdMs89KB1uiWO8L2DAX79xUHTLzgib4W6FAmS1HA5GDgRMVf09j6NWyDE6BhBUbW/fI6O7Bls6Wd1MWaP/x4yGvJ7Jg2yba98KQb2zYvzrCE+g0i+YjcCwEEEEAAAQQQQAABBKpAgOBIFaBzy7IFtMXquttvsMQGDa3t1LllXxDCMwrz8gIvyyksPOwucckphyzL8bYbDmF3aOqgwIGtW2zdrdeaAiQpRx9nLR59yrRbUTiOtbdeY9nfLHUFgVUYOBqO3DWrLOe7/1j+rp2WdmJnZ8CBAAIIIIAAAggggAACoREgOBIaR1oJg8Dy/he4mhItnxhnqcceH4Y7lK/JgMtycnMObyQu7n9LcpRlogwT7ZaTlFS+G3J2sYDeAy2lUYAgqWlza/mPcZaQWTdsQqppsurqy1z7zR541GqfflbY7lVWwwc2b7Stz/7dtOWw76HnV1ZV8Y5OZTXE9xFAAAEEEEAAAQQQQKBEAYIjvBxRK7D5kQds91tzrd7QkdZg1A1R2U/tjPO/Oia7izJO9u0N2Nf4WrWLthb2XZZTq1ZUPlc0dUrb9K6742bL/u4/llC3nrX8+wuW1KxF2Lvo7ZqU2KiJtRn/isWlpIT9nv430JbWG+6+rbigcO0zz3HPnvXVZ6b6KDqojRLxYeGGCCCAAAIIIIAAAtVQgOBINRzU6vJI+z583zbce4clt25rrcdOjZnHKjxwoKjgqyv8WhQwcbvlFBQc9gxxScmBl+XExcXM84a7o+vvutX2f/KRqwHS4q/PWsoRR4f7lsXtr752mOWu+MnqXTbcGlxzc8Tuqxvl/LDM1t56rWn3peT2R7rlPcmt2hT3Yc/bb9mmh39HgCSio8LNEEAAAQQQQAABBKqrAMGR6jqy1eC5NClc3v98NzlsM+FVS2oe/myBcLIV7FGgxG+3nJzsgLcs3iknI8Pi05Vtkmlxycnh7F5Utr3xoXts7+KFrm8tHnvG0jqdFNF+5nz/ra25eZS7Z+vnplhyuyMicn+3I89NV7v6IinHHG8tHn7c4uscvsX07vmzbfNjD1l8rVrWZtIs955wIIAAAggggAACCCCAQPkFCI6U34wrIiiw4b47bd8/l1jDa2+xuoOHRfDOkblVYXZ2UWaJT5aJ6msEOuLTah2yU44LoNSuHZmOVsFdNv3p97Zn0Xx352b3P2K1z+haBb0w2/rs47ZzxsuuAGqrJ8eHvQ8F2VkuMJK7eqULxrT82/Mu+FHSoewqZVnVHXC5Nbzh1rD3jxsggAACCCCAAAIIIFAdBQiOVMdRrUbPtGfhG7bpz3+w1I4nWsu/PluNnqzkRynMzz9sWY6W6ejr/kdcYtL/AiaqZ5JetM2wxcfHtJWyIZQVoaPp3Q9YnXPPr7LnKczJsVWjh9iBTRut0U23W2a/wWHti7eMKKlJs6LCs3XrlXq/vI3rbdWIAa4mSrtX5pcaSAlrx2t443nr17l6QylHHVPDJXh8BBBAAAEEEEAgNgUIjsTmuNWYXufv2W0rBvR0z9tu+vwyJ4rVGUYZJVqWU7CnqIaJ6pkoyyDQ4W0prOKvxctyqqCgaEXGwzdjpPGvfmsZF/apSDMhvSbri09s3a9vcXVPWo+dZomNGoe0fa+x7ZNesO0TX3BLqFr9Y3zQy3i87JGGN95mdfsX7bLDEV6BA9u22q7XZ9j+j/9lOT8VFcf1jtQOJ1jaCSdbvctHEqwK7zDQOgIIIIAAAgggEDIBgiMho6ShcAms+9WNlvXV5+zKEQBYWQ0uUOICJgd3y9mzO+BQxKem+S3LyQhYxyJc4xhMu5v++Dvb885b7tRo24XFC9poeY+W+YT6yP7PV7b2l9e5Zpve85DVOee8oG+x/+MPbf3dv7Tktu2t9fMvBX0dJ1ZMYOfMqbb16b8dcrECZtqRKnfViuKvK/tHW0FrXDgQQAABBBBAAAEEoluA4Eh0jw+9M7Ods6bZ1qf+6mpOhGNSWu2QCwoO1jHZXbQ852CWSeGBvMMeNS4h4eD2wplFf6dnuL/19UgeBfv324bf/dqyvvy0KDjw2wetTrcekexCmfdScdTVV19mymZqdt/DVvusc8u8JtgTlBW0+trhdmDLJqt3+ZXWYPSNwV5afN6KwRdZ/s4dES0cW+5OxvgF+du32aY//972f/axexLtpKXxqnXamZaQWdd9TWOoYJWygJRdoqBk49vvrtKlYTHOTvcRQAABBBBAAIGICBAciQgzN6mMwIHNG23lsH6uifavv0OaegUxVQ/hsGU5WfsDtqadUYp2zMmwBG+3nNTUCt659Mu0I8zGh++zvLWrLbFBQxcYUY2ZaDz2vP2mbXr4Pkus39Baj38lZO+iV3g47aQu1uIv/6jQoyuAqEBiRYMrFbppDbpo37/es82PPOCCY8oQaTDmJsu8ZECJAjpv04P32P7P/u3OaXLXHyy9e9ESQQ4EEEAAAQQQQACB6BMgOBJ9Y0KPAgisufEqy/lhWVRmFMTygGmbZN9lOV6mSaBniktJNVfDxGWYaHth1TPJqNTj73jpRds2/hnXRq0uZ1iTO+8r/gS+Ug2H8eL1d/7cZQ6kX9Dbmvz63krfadfsV23LE3+xxIaNrNUzkyr8/NnLvrW1t4yyxMZNre2U1yrdLxr4n4CW0GgpjQ5tJ93krvvdeAVzbHnyUdv12nTTz0/r5yZbUvOWwVzGOQgggAACCCCAAAIRFiA4EmFwblcxge1Txtv2F5+1Ouf0sKb3PFixRrgqOIHCwoMBk4M1TNzSnN1WmJd7+PXx8S7DxDfLxC3LSUws9V4Htm6xjQ/cZdnfLHXFRxuMuTlmColqd5jVY4aa6r00+c3vLf28C4NzDXCWAn5rfz7GCvMLrOVjT1c6Y2blFX3dso6Wf3/BUo/rWOF+cWGRQGFenm184G5T1ojFxRVl5Vx1Xfl2gyossLW33WCqKVPn7O7W9N4/wosAAggggAACCCAQhQIER6JwUOjS4QK5q1fa6tGXu/X77ecshqgKBFQXxGWWHCz+qv8u2L8vYE/ia9c5JMtEARPt9KJj77tv2+a//tFte6pCldqqN9YKVmqbYW03rPexlbIBmrUo94gU1RkZZge2bLb6V46x+iPGlLsN/wu2PveE7Zw+xeoNHWkNRt1Q6fZqcgNaFrPhnttdAE/j3OTu+13do4oceevX2qqRg9ylrf4xzlKOOb4izXANAggggAACCCCAQBgFCI6EEZemQyuwetQQy12zyhVlregkJbQ9ojV9su4fMNEyHSssDIATZ3sWL7Csrz5zn8Jn9u5rDW++3eISk2ISctOf/2B7Fr5hKUcebS3/Mb7cRWzX3/kLV48i9fhO1vJvz5rFxVfaIevrL2zd7TdYcpt21vqFlyvdXk1tQL9nNvzmVsvbtMHVwWn+8OOW3PaISnFo6ZSWUNU69Qxr/tChO91UqmEuRgABBBBAAAEEEAiJAMGRkDDSSCQEto17xna8/KJl9LzYGt9xTyRuyT0qKFBUx+R/y3Kyl33jJob6enxaLcu4sE9Rtkhc3MElOUU1TFTLxC3LSYr+gImW1ay5eZTlrvzJ6g4eZg2vvSVora3PPm47Z7zsdgdSECOhfoOgry3rxOX9LzBlpbSZNNOSmjYv63S+7yew/+N/2cYHf2vKlNLSpGZ/+Isl1K1XaacD27fayiF9XDutnp1kKe2PqnSbNIAAAggggAACCCAQOgGCI6GzpKUwC+T89ztbc9PVbqeI9rMWlm/df5j7RvOBBQoPHLDtE56zHa9MNisosLQTT7b6w8e4/3YBlH17A16oMXY75Rws/uqW5dSqFXXMWi6x5oYr3US68S9/Yxm9+5bZR1lse/4f7v1t8ciTltbp5DKvKc8Jm/74O9vzzlvW8PpfWN2BQ8tzaY3svNLIAAAgAElEQVQ+tzA/37aPf6boXS0stPQeF1rjX/02pJlNWoqlJVl1ul9gTe+6v0Z78/AIIIAAAggggEC0CRAcibYRoT+lCqwceompmGfzPz1htTqfilYUC+Qs/8E2PXSv5a5a4XrZ6KbbLbPf4EN6rOBJ0bKc3UV/Hyz+agX5hz1ZXFKyXx2TouCJsk+q8sj68lNbd8fNrgtN7vy9m1SXdOxeMM82/6VoUtzwxl9a3f5DQt71vYsX2saH7nE/H/o54ShbQEGujQ/eYwrAunf15tsts++h72rZrZR9hm/tkbYvzwl6x5uyW+YMBBBAAAEEEEAAgcoKEByprCDXR1TAW46QcXE/a3zrnRG9NzcLXkDLn7QMSkfK0ce5LXqTW7UJugG3JMdnWY7bLScnO+D1RTvleFsLF+2cox1wInloKcb6u29zt2x6z0NW55zzDru9dlvSrks6lGGiTJNwHFpSo6U1Oo6Y917ELcLxTOFsc+eMl2zrs393t0hs1MSa3fewe2fDdWy49w7b9+H7rgCvCvFyIIAAAggggAACCESHAMGR6BgHehGkgGpXrL1ltKvV0G7mgiCv4rRICeStW2ObHr7PNE46Goy+0W1/GoqjMDu7KLNkzy4r2H2wnsnePQGbVl0Tb1lOfPrBwEntOqHoxv+zdx3QUVVbdM9kkplJrySQQoJiAbGAvSNFpCMgvYMU6YgidkGwgTTpvXekWEAEVPygKCoIgoWEEEIJIX16+evcyQupZMqbmnvWckWSd9u+L5P39j1n7yr7KPrxO1x651X2c7L3jewzCP4JSaDMkuwVi6A5fZL9LKzd84gZ/YpT55IxaiA0Z04zIdHAJg85dSxv7FyfeRFF//sOuTs2w3D1smXPmj/Hsnnos8WZofrlKDJfGwtZZDSSN+1x5lC8b44AR4AjwBHgCHAEOAIcARsQ4OSIDWDxSz0DgbSeHWDIusJf/DxjO0pmQRayZCVLQQ4usa++43SLXtKJKF+WQ8SJ2WiogI5EJivOMAmDNKRYz4TKcqSOu8QIgxEpRJofVD5B4R9bmzmeUEjkCsROeJ3pTTg7skk7Y/1KhHfpieiho509nEf3b9KooT+fypyutP/9AyIndGnnSuYsr38Hw0h5T2OXreN8387QX7qIuLemI/iJpi4blw/EEeAIcAQ4AhwBjgBHgCNQNQKcHOF3h9chQCnwlAof+lx71Bo/2evm72sT1qWngYQmNadOsKVF9h6EyH5D3LpMU2FhcYYJ6ZhY9EzoJbmyuEGUhMKSZRIGiVzu0PxJhPb62uWsDyonojKakBat4RcW7lC/1jYusfRNuQVJi9dZ28zrr9Od+xfa8+egS/0P2r/PQJeeCkPW1Qrrkt/eAIGNH0TQo09AcUdDl69bKOUJvP9h1JnObX1dvgF8QI4AR4AjwBHgCHAEOAKVIMDJEX5beB0CQmmNNDjE4lrDw20ICBkKNAHSaag1YbLHWpSS9a7FYthCmAh2w5USJgplxbKc4BCbcDap1dBfynAbHv+1fZrptFDpBpVw+GKQvgqJ3BZ+921J2VL5ddLnhPzW26G4/U7I72gI5d33WYR83RjGvFykdmnFZpCy6QtRrZzduCw+NEeAI8AR4AhwBDgCHAGvRoCTI169fTV38mm9OjKtgDrTZiHwgYdrLhBuWrn6919x9dPprHyEykWi+g9FeBcvtI0VLIWLxV8ZYUJlOQZ9BWQlfn4VynJICJa+74mR+fo4qH4+wsRwQ5pZXsR9JTR//oHcHZtQ+P2BMksiIkRx2x2MDJETGXLr7fCvk+CRyxaEWaOGjETEC709co58UhwBjgBHgCPAEeAIcARqEgKcHKlJu+1Day1xrXm2LWq9/IYPrcyzl0JCltlL56Hwh4NsokRMkWuQrFacZ0/cxtmZiooqluWoVZX2Qi/kfqE3SnJYWY5CYeOI4l+eu3UD6PfEl8rPDFcuI2vBLBT9eKgEMLIsDm7aEsp7m8A/ro74QDqpR/oduvzeawhISkbSso1OGoV3yxHgCHAEOAIcAY4AR4AjYC0CnByxFil+nUchoP3vb1wY1hfSoGDU+3y/x8yNhB5Vv/0CGPQsVV5WKxbKRvd5zPzsnQiVAVxfswx5O7ewLvzCI5izR0jTlvZ26XXtzDpdSSmOJcPEUp4DmCushbJpGGFCFsOCW46TXVDKT0L4HfGvE4+6q7Z5Hd7lJyyQPez+CwlFRM8BCGn2LPwiIr12bWS5TKVBiQtXQ37LbV67Dj5xjgBHgCPAEeAIcAQ4Ar6AACdHfGEXa+ga0gf3gO58Kmq/9zGCHnnCrSiofzuG6+tXgspNygfpPYS0aouw1h0hi/WuDAsiBKh8gZxPTKoitrTwTi8gst+LjJiq8WE2V0qYmPW6itBIpUzrgv4TRGBZWY5M5jQYz3V4BiaVCskbdkMWHeO0cZzZMRFzZA9NLjMUwU82Q8yolxlB5+2RNfsj5O3ZzspqqLyGB0eAI8AR4AhwBDgCHAGOgPsQ4OSI+7DnIzuIgGAdS9kLsZPfc7A3+5tfX7kI19etYB1IA4MQ9OiTkEVGQX/1MvQXL0D7z9mSzkOaP4eIHv1YKr2nB2WJEOFjvJ5teSlt2gLRQ0ZCFhPr6VN3+/yIkLAIv5Zyyykml8pPjkim0mU5Uso4UQaKsgZB1yL21bdB9563BZXRXJz4ErO9pUwsKuFyNxEqJoaknZIxbij7nUpev1PMrnlfHAGOAEeAI8AR4AhwBDgCNiLAyREbAeOXew4CxtwcpHZ9jtmu1tu2z2H7VVtXRtawV6a9haIjP7CmJEga0aN/BScMEi0t2P818vfuYSKyjGh4oinLvgiom2LrsE6/nomtzv4Q+ox0NpaiQSNEDx/rFstTpy/WhQOY9XpLKU6x+Kvw/zCZKsxCEhBgyTBhZTnF5Tl2OKzkbtuAawtnI7RVO9Sa8LoLV+v4UPR7c3HCcBiuZcE/PhEJMxf6pKtLWs/2zG44fuZCKBvd6zhwvAeOAEeAI8AR4AhwBDgCHAG7EODkiF2w8UaegsClN19G0dHDiH3lLYS0aO3SaWWMfRGaUycgDQxE3FsfILDJg9WOT7oJOetXsBdkiojufRHZe5DLiZ3KJqr560/krFuBop9+ZD+m7JboYWO5G1C1u+rYBaRbImSZkFMOZZuYddqKnUoklRImEn//KidAWUsXRvRjQqV112x3bKIubE2lNBeG94Mh64pPEyMEKZFXRGKFtXseMaNfcSHKfCiOAEeAI8AR4AhwBDgCHIHSCHByhN8PVSJwvciMk+lGXMkzIzRQgvpxUtxSS+pRiNGL/KU3JkBx1z1I+HSRy+Z2ecpkZiNKNqG1p85AQGJdq8emkoucDSuRs3E1a0NOL7XGTULg/e6xJGZ6KWuXQ33iNzYfcl+J7DMI4c93t3pN/EJxETCp1RUIE1NRYaWDUCkXleJYhF8p2ySUlXcJca5jc1Db5I17IIuKFneiTuiNdG6o1ET791/s94t+r6mkxldDc+Y0MkYNZBlCKdv3+eoy+bo4AhwBjgBHgCPAEeAIeDwCnBzx+C1y/QQLNGas+E6Pnb/qKwweESRB90f80a6xP+TO05G0adFpvTqycpWkpRtcUqaSNfcT5O3aygQuEz9bafeLm/bcP7gy/R3o0v5j62VCky+Nt7s/m0ADoPr1Z1xfvQSa0ydZU7+wcER064PQNp1YNgwPz0LAbDCUlOVYnHIsJTowGitMlLJJhLKc7OULof7jV8RNnsJ0Yzw9Lr//BgoP7WfZLlRqIoup5elTdnh+53t3gv7KJdT5YI5VGWgOD8g74AhwBDgCHAGOAEeAI8ARqPgMbTabK/pQcqBqLAIXsk2YvFmLzByLDsI9SX4sY+Rqvhkn0o3IVVlul7BACV5uI8ej9f3cjtX1tctwfdUSlulA2hjOjLzd25E15yOQVWvinKUIqHerw8PR3GkNFCTOGTVwOMLad3a438o6IJ2UwgP7kPv5ZuhSLaQMWaESKRLW9nmPKO9xysJ9uFNTQQGMBTeshVlZjlZTsmJyeSk8fAjKe5ogvEOXkiwTpmdCbjkBAR6DTsH+r3Dlw3cZIZIwe2mNIEYI/Owl85CzeS3C2nZCzJhXPWY/+EQ4AhwBjgBHgCPAEeAI1CQE3J45QtzM4cOH8c0330Cn06Fhw4bo0qULlEplyT7c7Bq1Wo2tW7fi1KlTCAgIQIsWLfD444+ztgcPHsS+ffuQkJCAPn36ICwsrCbtrc1rvZRrxrDlahRqzLg1VoqJbeXsa+k4ds6ITUf1+C3Nclrd6zF/DHzKvS9XhuxrSOvelpWD1Nvxjc3rtrYB6YuQzghF7Xc+QNBjT1vbtNrrKHvk6qcflGRxKO68C7XGvYaAlFuqbWvNBboL55G3cysK9u0BlWxQUKlCRPd+CGvT0aNekK1ZD7/m5giYNRpGmJCeiebEcWTN/xT+MbGI6DWgQkNyxhHKciyESahbbJrpvjzfqwPLhqkzbVaN0ropKa0JC0fK1q/57c0R4AhwBDgCHAGOAEeAI+AGBNxOjmRmZmLNmjXo2rUrEhMTsWXLFoSHh6N16xvimnTN+vXr0a1bN8TFxZW55vvvv8fZs2cZ+ZGfn4+1a9eiU6dOiIyMxPbt21m/v/zyC2QyGe6//37s2rULLVu2ZGPwKIsAESP/XDbhvmQ/vN9VAXnVOo/Ye8KAj/ZYRCPbN/bHmFbuJUhKLEsnvYOQZq1E31rD9Wu4MKwvjDnXEdGzP6IGDBN9DOow/4vPcW3xXJiKbV9Dn22LyL6DmS6JPVH43bfI27Md5EAjhPLu+xDWvguCn2pmT5e8jZchQBoe/7V5ks267qptMBuKXXPy82AqyAeV65QPiUxmccohDZOQUPaV/oPUeZpDpMGTvWw+s+qt/d7HXoay49Mtca2ZsQD0O8qDI8AR4AhwBDgCHAGOAEfAtQi4nRw5efIkfvjhBwwcOBAKhQL07xMnTqBXr14lSBw7dgxnzpxB7969IZFIWJYIZZv07dsXmzZtwr333sv+o9i4cSNiY2PRuHHjCuSI0KGQWeJaqD17tM++0WH7MT0C5RKsHKpEVLCk2gkfTzXija0aaPXAkKYBTIvEXaH6+QgyXx8Hef3bkTh/lejTyBgzhGV1KO9tgviPPxO9/9IdklMHldnkfb6l5NtE+IS2agvlvfffdGw6dVcd+QFFvxyF6thRmAoL2PVUrkN2rqFtOtokHuvUhfLOXYZAxtgh0Jw6iTrTZ1UQ/jUVFpYpyyE9Eyq/qiwsRIlF/FXIMqESM0fDrNUijbJG8nKRtHidaBlTjs7Lle2zPpvBfufDO72A6BHjXTk0H4sjwBHgCHAEOAIcAY4ARwCA28mR7OxsrFq1Ch07dizJHElKSiopjaFd2r9/P65cuVJCmKSnp7Pvde7cGevWrcMTTzyBRo0asQ2l71M0a9asTFlNq1atcPz4cZZV4n8T68uaeFecvWTCiBWWl6FX2srx7N3WK63+ft6ICess+gaT28vR7C7r24qNdfrAbqDykTofzkVg4wdE6z5r3gzk7dzCylCSFq5hGh2uCP2li8hesRCFB2+UCsli46CofwdkteMhlStYCQIRIORGYriezRw+Sof89gZMvyTk6Ra8dMYVm+ahYwiaFpG9BiCy/9BqZ0lkhUXHxGItTP9RlkllIVEoKxAmVOJmSwhaPoEPPoI6739qS1OfuVZ98jdcHD+cCT0nb9jtM+viC+EIcAQ4AhwBjgBHgCPgLQi4nRwhoI4cOYKdO3fCZDLhtttuYxkilEUihD3kSPPmzUvaG41G7N69G02aNGEEDI+yCIxZrcGfGUY0iJdibr8bWi/W4vT1CQM+Li6xmd1HgbsS3SPSWrDvC1z5eAqU9z2A+I/mWjv9m15HQpaX353Erol3U7o7udoUfL0bhd8dAJX33Czk9e+AokEjKO++F4qG93iFdasoG8U7uSkCRUd+AJWeKe9pjPhP5tuHlslUKWFi1ld0tZL4+VUoy6FME/p+ZZE+pCd0aedQ54PZCGzykH3z84FWqc+3ZIRn4rzlIGKTB0fAVgT0mRmsVC4gKdnWpvx6jgBHgCPAEeAI1HgE3E6OpKamMmKEymhIB2Tv3r1MmJUyPKiEhsJRcuT3339HTk4OIiIimF5JSEgI0yiJj4+v9AYgjZNLly7ViJvjdFYwVh5PYGsd80ga4kNvuFzYAsCXf8fgUGoUQuUGTHg8FUpZRXtRW/qz99qQ6W9AmpeDwpGvwJhQ195uWDtpTjaCZ02DRKuB5tn20DZ91qH+xGjsl54KafY1SAvymIWrKSwC5ohImMLCYYqMFmMI3ocPIiBRFSH0vVdg9g9A/hRxMzMkGg2of+E/KenllHLLKQ2nWRkIc2BQmf+klzIQvGAGTLXiUDD+TR9E3/olKbevR8DPP0L7TCtoWrazviG/ssYjEHDke8i/38/+blGYQsOh7tobhvp31nhsOACeiUDt2rVRp04dz5wcnxVHgCNQYxFwOzlCxIder8dzzz3HNkEomenZs2dJ9og9miNNmzZl/eXm5uKLL75g/dNXKq+hEh0ap7Toa029AwYvUSM1y4SmDWR4o6PcbhjIEHr0ajVOXzThkfp+mNrVcR0CeyaTt2srsuZ+guAnmiLuren2dFHSJmP0YGj++pPpfMR/PM+hvnhjjoC7ERDKzhIXrob8ltucOh0SgS1dlkM6JpQRgUqc4wv2fw31n78jomtvhLbpUCIC69QJemjnqp//h8zXxzPNFdJe4cERqA4B0um59PZEpilEIYuMhqx27ZJ/Rw1+iVm18+AIcAQ4AhwBjgBHoHoE3E6O/PrrryDHGRJXpcwRsvSlzA0qrSHShOx5s7KyqnS0obYk0NqvXz8UFhaWuNWkpKSw1R86dIg53CQnJ7OsEYEc+ffff5nOSU0OsuWdtFEDys9ZOkSJ5BjHnCiy8s3ov0gFjR7MBriVDdolYu1DaWFHR1LTry2cjdxtG+AXFo6kJetdpjMiFg68H45AeQSufjwF+fu+QMyoiUyHxuVhNls0cgQNk/x8GLKzGJlJEf3iKEjkxQStVFrikCO45bCyHJn7NI1chde5dk2ZIG7y2s9BGkM8OAJVIUCuZhnjhkJ37l9WQhk98mUEP26xmFf//gsuT32DiRyLbT3Pd4QjwBHgCHAEOAK+ioDbyRHSA/nuu+8YiaHVakFirFRiQ5ojy5cvZ2Krd911Fyh7ZM+ePazkpmHDhujSpQuUSiVrs2PHDlDpDBEpLVq0YGKuQklO6Y2ja6wpq/HVzS6/LhJSJUHVR+v7YYpImR77Thrw4W4tAgMkWDVcicig6l1vxMZbEHeU33YnEj9bYXP3hd8fwOUpk1k7scVdbZ4Mb8AREAkBsom+OusDhDR/DrGvvi1Sr451I/yuBj/2FCJ6DSgRgBWsrMv3Tq5L5JYjDSm2Gab/VwY6NgkPa3152ptMhJkca8i5hgdHoDIEKDvr4qujoPnzD5YJFj9jPnMlKx30MyJPyFEqYc4SyOvV52ByBDgCHAGOAEeAI3ATBNxOjlQ1N5VKhdWrV7PSFyJMeIiLQGmHGrFFVN/bocV3fxkcLtWxe8VmM9KH9WGnabET30RIyzZWd6XPvIj0F3vBrNXAWmcPqzvnF3IE3IiALvU/dm/710lA3VVb3TiTG0NfGDkQ2rOnK5CQJPJqKiCXHItbTklZjslUYd6SgIDiUhwiTEJLhGA9YoF2TKLg4D5cmfYWL+ezA7ua1CRr7sfI27WNZTcmLlgFWUxspcvP2bAK2csXICCZSrXWABLHMkRrEsZ8rRwBjgBHgCNQ8xDwWHLk/PnzLBukbdu28KvC4aDmbZd4K56yQ4tDfxlwa6wUiwbZ7lBzs5nkqczou1CNQo0Zn/RU4L5k17vXaE6fRMaYIawcpu6qbZAqq18jpfxnjBwIUvuvyZai4t1lvCdPQ+Bch2dgUqmQsvVr9lLlztBfvIDz/buycoDkjXusmkr5shzSNaFSuoqMicRCmISGwi+EvloyTSReYONuUqtxrr1FM6vezgOQBvpWZoxVG80vuikCmlMnkDH2RXYNuU+RC9XNIn1ob3ZYUOvlNxD6bFuOLkeAI8AR4AhwBDgCVSDgseQI3zHnIZCvNqPLbBWMJuDVdnK0bCR+Hf/OX/WYs1eH2uESrBwWCJkbDqvI1pfsfYOfbIa4N9+/KaD0gnXxlZEgUiWgbgoS5iyFNDDIeZvAe+YIuAGBzNfGQvXLUdSeOgNBDz3mhhncGPL66qW4vmYpwrv2Ynoj9gaRCUKWSYmeSVFhpd3R77RAmAjkiSf+nl96YwKKfvoRsZPeRUgz97tk2bs3vJ1zEDjfrzMoyzG8S09EDx1d7SCqY0eROXksE2utu2Y7KNuKB0eAI8AR4AhwBDgCFRHg5EgNvCvW/0+PZYd0iAiSYNOoQPg5gbgwAxi2TI1/r5gw4KkA9H7M3+VImwoLkP5ibxiyriCy90BE9rOctJUPU1EhMl8fx9T9/SKjkDhvBWQxtVw+Xz4gR8DZCBAZQaRERM/+iBowzNnD3bR/4QUvcdEa0bUQzAZDBcKEueUYK1qMUzYJyyxhOialynKKreTdAVL+V7twdeY0BD/5DOLenOaOKfAxPRSB3O0bcW3BLAQkJSNp2UarZ3lx4ktQ//4rYl6agLCOXa1uxy/kCHAEOAIcAY5ATUKAkyM1abcBEGnRc54KV/PN6PdEAPo+4TzS4q9ME0auVMPfD1gzPBAxoa4XZ9X+cxYXRvRjuxwzcgLCOpR9KKT05MvT34LhymVIg0OQMHMhs9HkwRHwRQRUv/6EzEljoLzvAcR/NNdtSySdEdIbCUisi6Tlm1w2DyJMSzRMSM+EynI0mkrHr1iWEwpJgP1257Ys0pibg9Suz7FywHq7DtrSlF/rwwiQUPH53p2Y6xPZy5PNvLWhPvkbLo4fzhyQyAmJB0eAI8AR4AhwBDgCFRHg5EgNuyuOpxoxcYMGdCi6fWwgQpXOJSym79Ji/58GPHmHDG8/75oXi/JbKpzC0veDn2qGoEeeBIwGFB35AYWHD7HLSX+hzvTZkNe/vYbdEXy5NQkB0hsh3RF3v3RnL5mHnM1rEdl3MCL7DHbrFhA5QiQJib+WlOUUFlQ6J8JNyDJh5Tmka1LOIUSsxZBmEpX51Xl/JgIffFSsbnk/XoyA8HtjrybWhWF9of3vb8S9NR3BT1h0bXhwBDgCHAGOAEeAI3ADAU6O1LC74YNdWnzzp0FU+96bQZhVYEbfBSroDMD8AUrcXtsJNTxW7GHRj98ha94nMFzLKnu1RIqwNh0QNWgEyxzhwRHwdQTIsYaca5xRzmItdmk9O7ByN3LNIfccjwujkZ3Ol84yIV0TKtcpHxKZrAJhQqQJpI591uVsXI3sZfMR2qYjao2d5HEQ8Qm5FgFjXi7SureD2WhA0pL1TBvL1iANLtLiUtzREAlzl9nanF/PEeAIcAQ4AhwBn0eAkyM+v8U3FqjRA50+LWJExdSuCjxS3zUuMosP6LDpqB53JfqBbIPdFXRqXnj4IKiUhk6IFQ0aIfCBRxCQXM9dU+LjcgRcjkDW7A+Rt2cHe+GmF29Xh+bMaWSMGoiAerciadFaVw/v0HikT1SeMCFB2MpCGkKZJaXdckIhkVv/+afPSMf5AS/Y5Obj0OJ4Y49G4Nriucjdsg4hzVohdtI7ds819YXWMOZcR8KsxVA0vNvufnhDjgBHgCPAEeAI+CICnBzxxV2tYk17Txjw0R4tIoMk2Dw6kJXWuCKKtGb0mKcGff2ohwJNUlxDyrhibXwMjoC3IZC/dw+ufjIVIS3bIHbimy6fvvCSF9l/KCJ7DXD5+GIPSE5XVJZjIg2TfPqax7JOKguJQsFKcSz2wsVlOTfJWDvftzP0ly4iYe5yKO5oIPbUeX9eggDdV2k92sGs0yFp6Qa7skaEpQqizOSCRG5IPDgCHAGOAEeAI8ARuIEAJ0dq0N0wcb0Gx9OM6PmoPwY97Vorv41H9FhyUIeUWlIsHaysQajzpXIEPAsBXXoa0gd1h39CEuqu2OzyyaX16gjD1cuou3IL/OMTXT6+SwY0mRhBImiYMD0TKsvR6ysML/HzKy7LueGUQ7om9P3spZ8hZ9MaRHTrg6jBL7lk6nwQz0Pg+qoluL52GYIffxpxb3/g0AQN2dcY0UIuTSnb9kKq4H+PHQKUN+YIcAQ4AhwBn0KAkyM+tZ1VLya3yIwus1XMrWbdiEDEhbsobaR4SlTK0/MzFXKKzHizkxxP3ymrIcjzZXIEPA+Bcx2agZwv6u38FtLAIJdNkMQgSRTS1S41LltgNQMR5pbskuIsE8o4UakqbUUaSKa8HFyd+wn8o2shccUm/iLrKRvpwnlQZlJq97Ygp6WkJesQkOy4m1rmq6OgOn4MMWNeQVjb5124Gj4UR4AjwBHgCHAEPBsBTo549v6INrttP+sxf78Od9aRYl5/95wUffm7ATO+1CI+UopVQ5UuK+sRDUTeEUfARxAgO1+y9a09dQaCHnrMZau6vmoxrq9djoge/RE1cJjLxvXkgahUotKyHDNR2QA5lBiLChHZeyDLtGEOOSFhFj0T9v+hnrw8PjcHEcj7fAuyPpsB5T2NEf/JfAd7szQvOLAXV6a/zXS3EmYvEaVP3glHgCPAEeAIcAR8AQFOjvjCLlqxhhEr1Dh7yYTRzwagQxN/K1qIf4nRBPRZoMKVPDPe6ChH0wY8e0R8lHmPHIHqEbi+eilIe4A0P0j7w1WRPqQndGnnkPjZCshvu9NVw3rfOGZzSVkOlVQUHPoGwY8+Wbmlr1RaQpIwPRMiTEJDIZG553Pe+8D24BmbTUjr0R5UCiOmpTPLRnnhOZa15LGOUR68LXxqHAGOAEeAI+C7CHByxHf3tmRll3LN6D1fxTI1Ph8XiGCFa0tqSkMsiMImx/pBjAUAACAASURBVEixdIgS7ptJDdh4vkSOQBUIqI4dRebksVDe9wDiP5rrEpz0Vy7hfO9O8IuMQsqmL1wypi8MQu5aGWNfZK5aCXOWFuuYFOuZUFlOUVGly5QGBbPsEkuWiYUwkSoDfQGSGrOGgoP7cGXaW07RByJLX7L2jez3IstK4sER4AhwBDgCHAGOAMDJkRpwF6z+QY9VP+iYdS9Z+LozSmePvNVJjqe49og7t4OPXUMRIO0L0h2RyOW4ZfdBQCJ1OhI5m9eyEpGw9p0RM2qi08fzmQHMZqR1bwfD9WtIWr6J6bWUDhJ5NRVYNExK9EwK8gCTqQIEkoCAMmU5JPxKxAkPz0QgfWhv6M79i9hX3kJIi9aiTlL168/InDQa/nUSWPYID44AR4AjwBHgCHAEODlSI+6BvgvUuJhj8hghVJ49UiNuO75ID0cgfWA36C6cR+LC1ZDfcpvTZ5sxdgg0p06KWh7g9El7yADX5s9E7o7NNp3yV0aYUDlFRcZEUqYsx0KYhELi71pHMw+B2mOmoT75Oy6OHwa/8Agkb9zD3ItEDZOJCb0ac67zMjdRgeWdcQQ4AhwBjoA3I8AzR7x596yYe2qWCYOXqKEMkGD72EAEeIDMR+nskXc7y/H47R4wKSuw5JdwBHwJgaufTEX+3j2IGTkBYR26OnVplNGQ2qUVJH4y1Nt9gOth2Ii25vRJZIwZ4vApv0mjrliWU1hY6WykgYHFFsMWsoRIE1c6G9kIkc9dfvndSSg8fAhRA4Yhomd/p6zv2oJZyN2+EeFdeiB66BinjME75QhwBDgCHAGOgDchwMkRb9otO+a68nsd1hzWo2UjGV5tJ7ejB+c0KZ09smyIe9xznLMy3itHwDsQyP96N67OeB/BTzdH3OtTnTrp/K924erMaQh6+HHUnvKJU8fy1c5Jr4V0WxIXrYG8Xn3Rlmk2GErKckxUmlNg0TMxG40VxpD4+1cgTFhZDgla8RANAf3lTJzvY7HYTdm212mlT5ozp5ExaiBkMbFIXr9TtPl7a0ekwZL7+Rbozp+DLDoGQY88iaiBw0HlaDw4AhwBjgBHoGYgwMkRH9/nAYvUSM824cMeCtyfInJaroPY9fzM4lxDOiikh8KDI8ARcB0CVFJDpTWyyGgkb9rj1IEvvfkyio4eRsyYVxDW1vLSx8M2BLKXzUfOxtWI6N4XUYNG2NbYjqtNhQU3NEwYaZIHs0ZTaU+CpbBF+LW4LCfAc8h4O5bv1ibXFs5G7rYNCGvbCTFjXnXqXNJ6dYTh6mUkzF0OxR0NnDqWJ3d+ceJLUP/+a4UpksYPEbpko82DI8AR4AhwBHwfAU6O+PAeCyU14YESbBvreS4FQvbIXYl+mN3HvUKxPnwb8KVxBKpEIPX5lixToO7qbfCvHe8UpKiU41y7pqzv5PW7IIup5ZRxfL1TEuYkgU5ZrTgkr/vcLcs1azXFwq+l3HIKCiqdi1SpLMkyIaccRpwEBbtl3t40qEmtRlq31qCvlQnwir2Wa4vmIHfreoR36YnooaPF7t4r+rs87U0UHvwGstg4xL3xPhR3NASVsmXN+Rja//5mui/xn8xHQN0Ur1gPnyRHgCPAEeAI2I8AJ0fsx87jWwolNR3v98eolp6XFkraI93mqpBTZMaiQUrcGut8xwyP3zQ+QY6ACxG49MYEFP30I2InvomQlm2cMjLpJpB+ApWCUEkID/sREER042cuhLLRvfZ3ZENLyvgp+PZraE7/CXI5kte/A+HPd2MlUiyMRkawWZxySpXlGAwVRpHIZMWEiUXDhAgTVpYj5Z/9Ali5Ozbh2vxPEfjAw6gzbZYNO2XfpTW9tCZvz3Zkzf4IpLGTuGAN/OuUJYkvT5mMwu8PsPs0ccEqRk7y4AhwBDgCHAHfRYCTI767t+i3UI2M6ybM7adEg3jPfPgki2GyGm57nwzjnuNp2D58O/KleSACORtWInv5QoQ+1x61xk92ygyvfPQeCr75EpG9BzK3FR72I5CzYRWyly9AaKt2qDXhdfs7sqKlLj0NWfNmQP3bsUqvDn7yGWYxK5FXnvVnKiosU5ZjKshj2RCVhTQkFH4hpQmT0Cr7tWLqXn3J+b6dob900aWuTkJpTeK85ZDfXnNKawxZV5E+qBu7L2tPnYGghx6r9N4RygIpoyRh7jKvvr/45DkCHAGOAEfg5ghwcsRH75B/r5gwdJkaMSESbBzleSU1AuzZhWZ0m6OC3B/YMS7II9x0fPSW4MviCFRAQH3yN1wcPxxUV08p/M4IoXQncf4qyOvf7owhakyfhmtZSOvRjp1yp2z+ChK5cwjloh8P4coH74JKogKSkhE1ZCQUtzcAibeqjv+M66sWg14sAx98lL3EWxtmnbYcYWLJOKksJAqFJbMkhHRMistygkOsHcorrys68gMuvTXRqb+PlQFzbfFc5G5Zh4gXerO9rikhZM4FP9EUcW9Nr3LZ9HuQMaI/sz4P79wD0cO4s09NuUf4OjkCHIGahwAnR3x0z5ce1GHDET16POKPwU09r6SmNOyTNmpw7JwRr7WXo/ld3NbXR29JviwPRIA0JP5r+zSbWcrWr+EXFi7qLAXyhbthiAdr5uvjoPr5CGInvYOQZq3E67i4p8JD+3H5/TfYv6rSoTBez0bGuBehz7zoeEaQyVTikENESYlbjl5fYW0SP78KZTlEnJBFtC+EIApaa+wkhLbp6LIlCaU1/rG1UXftDpeN686BVMePIfPVUSxDqe6qrZBFRd90OkSMXBjeD/SZ6U0ZNqcvmnDuqglqnRl1o6VIjJKidjh3l3LnvcfH5ghwBDwbAU6OePb+2D277vNUyMo3Y/FgJW6p5ZklNcLiDp42YOrnWjRJ8cNHPbgwq92bzhtyBOxAgKw86eUo7s33EfxkMzt6qLpJietGu+cRM/oVUfuuqZ0Vfv8tLk95Hcq770P8jAWiwiBkLlCnMaMmIqx95yr71/5zFhdG9GM/T5izFIo77xJ1LqRvwjRM8ov1TKgsR6WqdAxpcHBxhonFKYf0TKQK77KIJ+HPC8P6QhocgpSNe5yWFVTVJqV1awvD9WtIXLAa8ltvE3UvPbGzjDFDmOhqZO9BiOw3xKop5mxag+ylnzHdncT5K61q466LSPB+7Y96ZOaYKkyBMooHNQ1AC34Y5a7t4eNyBDgCHowAJ0c8eHPsndpfmSaMXKlmJwQrh3r+A6LWAHSepWInG9vHBiIskJ9q2Lv3vB1HwFYEspfMQ87mtQhzAoFRop/wwWwENnnI1qnx66tAILVLKxjzckV1M9H+/Rcyxg9nJ+Pk2BH8VPVEGZViUEmGf0IS6q7Y7PT9Mut1jCyxkCZ5MBULwcJsrjA2lRxZLIYthIlgN+z0Sdo5wJUP30XB/q8Q0aMfogYOt7MX+5tlzfkIebu3I6Jnf0QNGGZ/R17QUvXrz8icNBqSgAAkb9zD9G6sjfMDXoA+I92pItbWzqWy6zR6YOZXWnz7p0UQOVAuwf0pfogLl4DKrf+5ZEKBxvL7Qgdnw5sH4L5kP0eG5G05AhwBjoBPIcDJEZ/aTstiPvtGh+3H9Oj/ZAD6PO7vFSukzBHKIBnbSo52jX0jRdorgOeTrPEIkBsJCQ6KrTuiO5+K9ME9mD5GvZ0HajzOYgJAoqwkzhreqRuiR4xzuGv95UxkjBzICBd6MacXdGuDNGuofIpO3+kU3vVhrpQwMet0FacilZaQJIJTDivLkbn37ySVKaV2s7hF0ct6dSUezsBYIAz86ySwMhNfDiFrJKJbH0QNfsmmpQqfl2RJXnflVkaweEqotGa8ulEDKqWhoJJqKq0uH1TGvOSADv9dtVxHGSRjWgVAGcAPpjxlL/k8OAIcAfchwMkR92HvtJEpCyNXZcbqYUrER3p2SY0AwuGzBry9TYt7kvwwszcvrXHazcE75giUQ8BUWIBznVpYXsw27YEs8ua199YCeH3dClxfuYhlIFAmAg/xEDBkXUFazw6sBKPejm8c6pj2/8LIgdBfvICQpi0RO/k9m/oj3ZHz/SzlN8nrd4FeGj0hTGpVSVmOxWI4D6aiokqnJg0KqliWo3SdkLlAdtmDv5hYn+vYHOQylLRkPQKS64nZtcf0pf79F1ycaBGdtffzTiBXol8chfCuvTxibUVaMyas0+CfyyYmbP9xDwXuSrx5Rsih0wYsPKBjJdi1QiV4vYO82jYesVg+CY4AR4Aj4EQEODniRHDd0fWvqUa8skGD2+KkWDDQ80tqBIwMRqD9jCLoDMD2cYEIVfITDHfcP3zMmolA+tDe0J37F7GT3kVIs2dFAeHC8L7Q/vs34iZPQXBTC/nCQzwEBHvRmDGvIKzt83Z3nDF6MDR//QlFw0ZImLXErn4EtxPaZ9pvTw2zQQ9TsYZJmbIcU0VdBsoIEEpx2FdyzgkNE31pREakdW/HnIHcrfdx5YN3UPDt14jsOxiRfQaLvlZP6PDSO5NAbkwkZkyixvYEaZUQQULlOHXX7YRU6d5nLaoqG79OgxPpRkgkwPRuCjxQz7pSGSJVKHP35/8sbSnThLKO/bzjXM2e7eNtOAIcAY7ATRHg5IiP3SAf7tZi30kDRjQPQOcH3ZsqbCu0U3ZocegvA8a3lqPNvby0xlb8+PUcAXsRyJo3A3k7tyD0ufaoNX6yvd2UtNNfuYTzvTuxf9fbddDtLw8OL8gDO1D/cRwXXx4B/zrxqLtqm10zvDLtLRQc3AdyKUlYsMom7YXSA5rUapzv04mV5XijZbOgXcL0TAoseiZmrbYiphJJJYRJKCT+9pdWCCKfgQ88jDrTZtm1j2I1Kjx8CJffncSyRih7xNfCkH0Nad3bsmU5SkRlvj4eqp//Z3MZmjMwXXJQh41HLO5OL7eR47l7bH9+2vazHosP6GAwAY2T/TClqwIK73qEdAa0vE+OAEegBiLAyREf2nTKuqCSGpXOjG1jAhEe5F3ZF0SMEEHySH0/TO3KS2vceWteyDYxK2jKRLpWYEm5bRDvhw5NZLg7yboTKXfOn49tGwKCA4pYVp65W9fj2qI5CHroMdSeOsO2yfCrrUbgwksDQEKqca9PRfDTza1uRxdeX70U19cshTQwiDlv+Mcn2tS+/MV5u7Yia+4nCLz/YdSZ7t6XfIcWUtyYMjkEt5ySspzCwkq7Jl0di/BrKbecwKBqp0GZLJQ1QqRS/CfzobyncbVtnHkBzYdKa4gYSlq+iekQ+VJQmR+V+5GzEjksORKUFUfZcVTaRuVk7soe+d8/Rry5RcOWQhpzlPVhb5CY/7vbNazM5vbaUnzYQ4EQhXc9R9q7dt6OI8AR4AgICHByxIfuBYFcoHTKD7p7H7lArjVUWkOxa0IQ5LYffvjQbrpvKV+fMGDuXi1I9b6yaHaXDK+0kUPGORL3bZLIIxsL8pH6fEvWK2UhUDaCI5Exdgg0p06i1oTXEdqqnSNd8bY3QUCw3mUimuQWI7UuF77w0H5cfv8Ndn38x58xW2BHg16sz/ftAtJDiZ+5AMpGjvfp6JzEbm82GkrKciyEicU5x2w0VhhK4u9vKcUJKXbKKSZOILmxR3m7tiFr7seQ17+dZdx4QlyeMhmF3x9gjjXkXOMzYTYhtWtrRkTFTnwTIS0tAriOhJA9Etl/KCJ7DXCkK7vaZheaMWixmrnPiPXcl1tkEXUlZ5u60VLM7KXwuoM2u8DkjTgCHAGOQDECnBzxoVuBTg/oFGFyeznoBdYb4/XNGhz914i3n5fjyTu8cw3eiLsw54Xf6rDlJwsrkhQlxYCn/PHQrTL8cs6IA6cNIAE3igbxUkzrxk+VvHmvy889fUgv6NL+Q8zICQjr0NXupTHnDUpdl0iQsvVru0s17J5ADWsoaLvEjHoZYe27VLt6cpbJfGUUzAYDE18lEVCxIv/r3bg6430o723CSJeaEiRqyzRMSM9EKMvRWE7zy4egYyINDmYuUYZrWaj93scIeuQJj4CLyqyo3MqTCBsxgFEdO4rMyWNZphR9LhF55WiUzh5J2bgHZB/typi4QYPjqUbEhkmweJASwSJledDByBtbNPgtzYi4MAk+6aVE7XCeQeLKveVjcQQ4Au5DgJMj7sNe1JGJ7e88W8Ws2LaNDfTarIs9vxnw6VdatGwkw6vtXPugIeqGeGFngl4NTZ3wH/ecnKnelw7Ss6HrKOrVkmJGLwUXz/XCva5sylmfzUDe51scLoWhPqivmvaC7K7bgMRUSVSVXvqSVmy6qduQ5swpZL4yEqQREjVoBCK69xV12pRBkd6vC0hzJvGzFZDfdqeo/XtTZ2atpozFMMsyKcgvWYLmzz+Qv/8r+IVHIGbY2BLBV7IWZgRKULBblmtSFSG1cytQJlDdtTuYHo0vBGVKUcaUWPbXAiZEuBDx4mrnmi9+N2Dml5a/xbP7KnBXgvipnO/t0OK7vwyIDJJgVh+F17gf+sL9ytfAEeAIuA8BTo64D3tRRyYxrfn7dUyIiwS5vDVI36LbXBV74d4xznVWit6Kl1jzLp0x0vF+f4xqWXXdMmX2vLddAyqDSoqWYuEAJeSOH8KJtRSf7+dynplpwai1ZtSPk+KeuuI8FJODAzk5SOQK3LLnkN04CiU1jrqo2D2BGthQEFZV3vcA4j+aWykCRUcP48r7bzJXFCJFiBxxRuTt3o6sOR8h8MFHUef9mc4Ywnv7NBkZYUJZJhcnDIcxNwdh7TpDfkv9CmuSyGQlZTmCU45faCggrfr3/WKOCYfPGnHyghHhgRJ0aOLPPiNsjUtvTEDRTz8ieuhohHfpaWtzj7u+tF252FoqVD5In3l+kVFI2fSFS9ZO5TT9F6qZvhy5ywxuar/OSHUTpsMqOrSKCZFgTj8l0x/jwRHgCHAEfBkBTo74yO4OXqJGapaJsfuNqvG29/QlD1uuxj+XTZjbT8nKN3g4F4Hvzxjw7nbLCVTb+ywZI9VFaRG45nfJ8Fr76ttU1yf/+c0RIOJw2SEdc6MqHU0byDCxjdxhgqr0CwS9YNOLtq1huHoZab06smYp2/fxkhpbAbTzetJRuDCiPwj/oIcfR+yrbzOhSAp9RjquLZmHov99z/4d3rUXO+V2ZqR2awMqr3LUEcSZc3Rn37k7NuPa/JmQ33obw4jsfEuX5ZCOCWX3VBbSkBD4hQjWwpYsEyI0t/6sx4L9ugpNiCAZ/axtL8/5e/fg6idToWjQCAmz7bN3die+5cfO/2oXrs6cBkXDu5Ewa7HoU7s4fjioXM1VhLCQ0ZEcI8WyIc63ERaySuPCJey5jDJJeHAEOAIcAV9FgJMjPrCzZy+ZMGKFmtWGrnvJ+7MtVn6vw5rDevR81B+Dnrbtoc4HttOlS7h43YQXl6mZ+CppvJDWi7VB1oFkIUhhr32gtWPV9OvoRHjCWg2yCszsBK9FIxlzFPjxbyM7PRRLjE94yLf3BTpn81pkL5nncGlOTd9ve9avu3Ael96ayMgQioB6t8KsUUOfebGku5gxryKsrcVi2ZmRu2Udri2ei+Ann0Hcm9OcOZTX9W3W6ZDWuyOMOdeZqw+5+1QWZp22TFmOYDdc2bXbT/jht2vBKPIPRaMGEWhyVwT+LQzCpqN6kIsdHZh81ENRoUyyKvBKE6XJ63dCFhPrdTiXnjBl6ahP/IZa415DaOsOoq9F9etPyJw0BrLYOCSv/Vz0/kt3eOycEZM2WvRsFg1S4tZY1xwg0QEKHaSQSCsdwlF2Lw+OAEeAI+CLCHByxAd2lepOqf504FMB6PWY99c3CGRPSi0plg52/qmID9wCdi+BSDXCmx54Fg5UWv3wLAw4fZcW+/80sHbz+itxSy3XPKjZvWAvbJhx3YRxazS4XmSukNlDLgUvr7M4Czhq40jQ5G7dgGuLZiMg+RYkLVlnM1qCOGjspHcR0uxZm9vzBo4hQC/eREoUfPs16AVXiNCWbRDRZxD84+o4NoCVrSnrIa1ba5b9UHfVVpCbDg8LAoKdLLn5kKuPTWE2F2eY5FnKcwrysOu7bPx9QYPAAAla3ytDYpTlM1ji54dzqhAsOKpAoX8onro/EoPbR0PiZ53QueDEEj1sDMI797Bpmp50MbknpfXsAElAAFK27nWa5S5lbmn/OSOaE05lGBLRNWCxCpdzzej2sD9efMa1h0eCYD7pjRFBEiTnBIkn3et8LhwBjoA4CHByRBwc3dYLnfh3nlXETv43jw5EVLBv/LHqPEuFXJUZG0cFspNyHuIjsOoHHVb/oGfivUSMkH6IPSEQLPGRFjKrvIirPX2K3YYIIKrDP5Vhglpnxv31/EDlKJ7++1KoMWPoMjVIZ6Sq8iXKKhmyRM00YJYMVjKhXHtDfzkT5/s8z5rbKsaoS09D+qDurG29XQed9hJi79pqWjtd2jkAZvjXTnC5iwZhfW3RHORuXc+cj8gBiYelxOn8gBcYFEmL1rLsHkdi3j4ddvyiR4xMjU86aBEjKWCECSvLUalY139lmvD1HxYHsk73+6NeSmiZshzSM5EqKh5CFOz7Alc+ngLFnXchYc5SR6bp1rY5m9Yge+lnCHnmWcS+9q7T5lJiqx2fiLortzhlHCGrlspblr/oeuF9ImfI5vdEuhF31pEyFxuF95/HOWWveKccAY6A9yLAyRHv3Ts28y9/N2DGl1o8frsf3u2s8PLV3Jj+tF1afPunAeNby9HmXutOunxm8S5YCOnTkE4NBdWjU126vUFaGIOWqEEv8p0f9MeI5q49zbrZvP+8YMSHe3TIzDFVelmLu2R4qWUAQkSyQLQXw6raUfo0pVHTgyhl5lQVAtHVJMWSPu9IEMFBRIet7gv0AkIvIiHNWiF20juOTIG39QEEyKI2rUc7poeRsmmP29xXPAnKixNHQv37L4jo1gdRg19yaGqltaIq0xoz63UlZTmb9l/DH6dzEOdXgBebVvysJwtai46JRcOE/oOfDOc6PMPm6M2lNelDeoKIwjrTZiHwgcpLmBzaiFKN04f2hu7cv4ibPAXBTVuI1S3r51KuGb3nWwivT3oqcF+yOELctk5SqwdeXq/G6YsmPHSLH6Z1c+zvja3j8+s5AhwBjoCzEeDkiLMRdnL/dKpMKfUfdFcw3QFfCSrVoJKNJ26X4Z3O1utg+Mr6nb2OUassDzf31vVjdryOxqG/DJiywyLq6gmiwCyL4oDlVJWCso8evU2GRolSGE3AxqN6pF61ECZ1IqT4oJvc42wKBdvkYIWEie5F3ySDirJhes1XI09lxoc9FLg/xf7Pguxl85GzcTUUdzREwtxlVt8aqV2fY+4b8TMWQHn3fVa34xf6LgKCi46tRJsvIpK7YxOuzf8U/rXjkbRkvUPZPPSC2meBCuRaQqUVVGJxsyBdot7Fnw8jH1GjbX2VhTgpoPKcPFA5VoWQSpH/xefQnD2NiK69mGsNkScSmf1Euqv3lYgKIizILjlly1dOH77w+wO4PGUyApLrsT0WM17bpMHP/xmrzCAUc6zq+qJyThLOp/Kerg/5Y1gzzzkQqW7u/OccAY4AR6A6BDg5Uh1CHvxzermll9za4RKsHeH9QqyloaaXvOdnqRAol2D3BN9am7tvqd3HDZj1tZa5m6waGogYkaz53t+pxYFTBkY2rBnuPq0YEi2dsE4DEpuloGwW0uMpn/578LQBH+/RsnIUyhwhUuH22vaXpIi5rzlFZgxYpAY9hE7uIEezhtVnTwkCuSS+SASVvaE5fRIZY4aw5smb9kAWGV1tV2T7SfafslpxSF7nXEHCaifDL/AYBLT//Y0Lw/oyQc/kdTsAiWf8frkaIMIhY+QgwGxC/KwlUNzRwKEpLD6gY2KrpPG02Epdrp2/6jFnrw4hSgnWjVCW0YswqVUwFVsMWwiTfOagozlzCvlf74Z/dC1E9B7I5iwNCqpYlqP0zL/RJA5NItHhXXogeugYhzC3qrHZzMqm9BcvIO7tDxD8+NNWNavuoqP/GkF6H8oACfvbGuEBbjFpWRYjAPr7OaG1nOnd8OAIcAQ4Ar6AACdHvHgXp+3U4ttTBgxvHoAuD3rPaY61kA9frsbfl034tLcCdyfZfxJu7Xg14ToinfoutJTAjG0lR7vG4j3QFGnNGLRYzRxV3OU0RA4uY9daTrTIbpCyjhomVH3vnLtqwuRNFhcYevCc3k3uEVbYH+zS4ps/DXikvh+mdrWO6MhXm9HpU0va9dIhSqTE2P8ier5vZ+gvXWSp/1QCUF1kvj4Oqp+PIGrISES80Lu6y/nPaxACGWOHQHPqJGq/8wGCHhPnZdGb4DNrNUgf2oe9MEf2GoDI/kMdmj5pDPVdYCmJXDBQidvirP89H7BYjfRrJibcToTxzcJs0MN4LQvnB3VnmSUxL02wZLuYKpYokthp6bIc0jHxCwkFJO7VC0vr2R6GrKtInL8S8vp3OIS7tY0LDuzFlelvl9g0W9vuZtdROQ2V1YxsGcB0YzwlfjhrwDvbLBmjM3spcE9d/pzmKXvD58ER4AjYjwAnR+zHzq0tc4vM6DxbxcQ0t4wJ9EnV8GWHdFj/P27pK+aN9ulXWuz5zYAG8VLM7Sd+dsdvaUa8vN5iM0jirOQ45Kq4kmfGmNUWcoZsrWf0UoKE66oLEv59c4uGlRlRBgmJ01rTrrp+7f35qQwjRq/WsMyeNcNtE1n+aI8We08YKrja2DoXQcTQ3wpxQSE7QBoYiOR1OyENDrF1OH69DyNAzjlXPngHynvvR/zH83x4pZUv7eqn05H/5U74JySh7orNDq9fsFQlYpsIblviu78MeG+HJWtw86hAUMledUF7R3soEDuCpXCZshyt5QW5TEgk8AsNhTTEomEi6JlI/F1TgkHWvWTh618nHnVXbatumaL+/Hz/rowMq/P+TAQ++KhDfa/7UY/l3+mY0DYJbntaCCKxdSS5+GBYbcRHuO5vvqdhwefDEeAI+AYCnBzx0n1celCHDUf0UyGmmAAAIABJREFU7BSBThN8MchdZOwaDSt1mD/A8x4KvA3zfy6bWJ0whaOZBTdb+/z9Omz7WY/6cRZ7YFcEZU1Qii+driXHSJkoqS1ONJQaTMQKYUTt5/VTsEwSd8SQpWpQRos1WgLl5yeU2tHLz5bR9pOmxrxcpHZtbSkDmLkQykb3VgkF1dhTrX1Ej/6IGjjMHZDxMT0YAbNej9QurWBSFSFp6QYE1E3x4NmKOzXVz/8DWeJSOVHCHCqnaejQACW/3zJg/UuBCLejvILK9dKzTRjwVAB6P1Z9FkJJyRyVRq3fWen8TRp1xbKcUlbSpRsRiVqeMJEGBjmES2WNr86chvyvdiGiZ39EDXDt51L+3j24+slUBKTcgqTFtluiC+shl7IBi1Qglxg6zKBDDU8Lyhj8Y/YSGAsLYZi2Fk839M3nUU/Dnc+HI8ARcB4CnBxxHrZO65l0CHrMUzNL0o0jxdOMcNqEHei4zccWm+LPxwd6rKOIA8tzaVNBhJXE++jF21lBD3KDl6qZ5oe1D+COzIXuj7FrLMRGYpQUs/soEBZoO7FBrjsvLrOImj58qx/ef8G6chZH5l6+LWX1UHYPrWPlUPuIJSEF21Gnp8vvTkLh4UMIadkGsRPfrHSZgjUppdUnr98Fv7BwMeHgffkIAoL2Q1jbTogZ86qPrOrmy6ByDnJKIe2OyH5DENl7kMPrHrNagz8zjKwkhkpj7Akq16OyPSJWto2xTiuEyC0iTBM+XQTFXfdYNazZaLhBmJCeSbHFsNlorNBe4u9fTJhY3HJKynKk9pMB5zo2Z9gnLduIgKRkq+Ys5kVMeyQjHbGT30NI05Z2dU0Zjf/7x4iWjWR4tZ1tWUJ2DWhDo8IfDiJn3QpQ5iCL0AjUnbsE/nUSbOiFX8oR4AhwBDwPAU6OeN6eVDsjodzEE/9gVjt5Gy8gETISI3urkxxP3SmePoaN0/D6y0mbhjRqwgMl7MSRMgucGX9lmjBypRp+Ukt5TVK0/Q+5N5snOc9M3KDBH+eNTFj2s/5KmzJGyvd9JtPEiBa9Eej3RAD6PuFkoEpNgBwles6ziLCSPSLZJNoTq3/Qg6x9SaeH9HrsDdWvPyFzkkXEMHnjHsiiKgqzZr46Cqrjx5iTRfTQ0fYOxdv5OAL6zIs4368z06xI2binRpReUUkHlXYoGt6NhFmLHd7h388bmdA0Eb8bRgayklp7wmwGesxTsfLDl9vI8dw91Xd0bdFs5G7dgNDWHVBr3Gv2DFvSxlRYwBxymACs4JajsZRilo9Ky3ICqicJin78DpfeedXhzA1HFlp05Adcemsi/GNro+7aHTZ3Rc405FATGECC+0q7CH+bB7WiQdGPh5C9cgl0af+xq2UxtZguVViHrla05pdwBDgCHAHPR4CTI56/R2VmWKA244W5KhiMwJoRgUxbwZeDrFjn7dOhzb0y0Ek4D9sRKG37SKdPRKq5ImZ/rcOu4xZHBRIOJKJEzDADeG+7Ft+fMbBT0Hn9lMy5ydEQ3HxIS5BSme+sI/LEq5jgwm912PKTHvck+WGmA6QGlRZR9gghQS9RjrgRZYwaCM2Z0wht0xG1xk4qM3PBmpQejil1nGuNOHrn+Xb7zMljoTp2FNHDxiC8cw+fXmzOhpXIXr4QUqWSlRKRi5OjIWT+DWkagO6POEbabj6qx6IDOibmSp/N1YXufCrSB/eANCgYKZu/BGWKiRkkWss0TPLzigkTshnOr3QIwtRSlhNqyTChTJOg4DLXCqV+VOZH5X7uiovjh0F98ndEjxiH8E7drJ4GkfNk1UwC454iwkpCs2TxrkstJkWiYxDZZzAjzHhwBDgCHAFfQoCTI162m598ocVXfxjQvrE/xrQS9wHFE6G4kG1C/0Vq9oJHJUQ8bEeAsggom8DV2i1U9kXuCPSARxkYlIkhZpAtJdlTBsklmN1X4ZA7S/l5vb1Ng8NnjagVKsGyIUpmKe3MEAgNGkMMPRjK2qHsHXt0S0qvU/v3X7jw0gD2rbqrt8G/djz7/9Lfj//4MyjvbeJMeHjfPoCAoF1B9xDdS74amr/+RMbowWx5ca9PRfDTzR1eKmXGjV+nQaiSMv+UDushkbNY19kqZsNK2XZ3WEEAkyUzlVDEvvIWQlq0dnhN1XZgMrEMk9JZJkSemA2GCk0lMlkJYULETcln1prt8I+rU+1QzrpA+JwkAofu+fIkTlXjCiKnt8ZKsWhQ9eSVs+Zv1mpB+im529aDsr8oKBOGdFw4KeIs1Hm/HAGOgLsR4OSIu3fAhvEFgVJKp133UqBHeN3bMH27L+1OKcD5ZqweruRK6DaiyIiJhe4TdDueZsTEYvcaesijhz0xglyMqLyMwtqHe1vGJatjEka9mm/GMw1leL2Dc7OW3tqqwY9/G9H6XhkmiJAhtemoHosP6Bjejj5cX/14CvL3fYGAxLqIfmk89BfSkb1iAUwqFUunJrtfHhwBaxA437sT9Fcuoc60WQh84GFrmnjVNVQykv5iL2YfG9qyDWpVodVj66Je2aDBr6lGDHo6gNmkixGffaPD9mN6q/Us8nZuQda8GUxzhLRH3BWkI1I6y4TKc0xqi4U5BZFT9EJPpEjUkJeKLYYtmSZkNyxR2F9qaM+ar0x7CwUH9yGie19EDRpRbRdMLHeRRTjdXSKshuvXkPf5VuTt3ga6pylIS4SRIs+2rXYN/AKOAEeAI+DNCHByxEt2j17SKK2WRCPFSKv1kmWzaQrZMqOfDUCHJuI8GHrT+h2ZK9k2kn2jK17wq5rnzC+1+OJ3A+IjpVg00HEXGEG0lMab2lWBR+rbp81RHa6CMwRdR+QIYeiMELQEqO+tY8QhPS/nmtFrvuWFgYRdSeDV3iAniktvvgz177+W6UKw9rS3X96u5iGQu2Udri2ei6CHHkPtqTN8DgChdIhO15OWbYBE7viL+L9XTBi6TM0y5DaNcjxrRAC9dLaaNYLnREqkdn0O5D5ElsRkTewpYdZpSwiTqzOmQvP3GYQ83aLSjDYiR4gkKVOW40T7cSID0/uTHocEiQtXV+vWRK5rZy+ZYI9Vs6P7of33b+RuXY/C7/aXZOiQU1l45+4IevQpgGpNeXAEOAIcAR9HgJMjXrDBuSozRq/S4GKOyeWlEZ4Az8HTBkz9XIvHbvPDe10cf9j0hDW5Yg4n0o0Yt1bDhPtIn8YWa1sx50dCo5SFQS/sj9b3w5Su9u8h6Yu8u13LpucKsmzdj3os/07HymqWDFY6ReNn0BI10rJM6PO4P/o/KV7pEdk2k4OPo6U1wr1AGgqaU38gIPkWBD/5DJT3NBbzNvGpvuizulADJEZJmKAiDwsCdAqd2q0NzDod6q7a6lPOFgLxQ+tMXLAa8ltvE2Xb6W8f/Q0knRE6GBEzXt2gwS+pRrzUIgDPP1D9wYOQRUaaMaQd42nBLMi7tGLTStnyFXuZt+iYFOuZUFmOXl9x2n5+5QiTUFamQ+U6YsT1tctxfdViyG9vgMR5y6vscutPeiz4VofoEAkjtV1hJ08ZgIUH9yH/693QnDlVMreQZs8ivEsv0e5jMXDkfXAEOAIcAVcgwMmRSlCmk1wKqUQCcpKTSsDEJOlryb/Z/0tKvudX6md0Dft3qWuE9rYS7yqtmb3g0ukROX7M6aNAiLJmPWwTOdR5loq9oO6ewHVHrP1geHGpGv9dNYmaim3t2OWvE9xr6Pv22vseOm3AlM8txEiXB/0xvLm4LwpVrY1q/anm31rxQlsw+vwXPebu0yEyiBwJxHUREkqP7kr0Y/bGPJyHANlXkyPU3hMG/H3JyLQchGiU6IcuD8rw+O3ivGg5bxWu6fnqzGnI/2oXwjp2RcxLE1wzqJNH0Z49jYwxQ0A2teTaRO5NYkTpDLAtYwLZ54SYQaV8VNKXEiNlWkfVhebUCWSMfRHSwECLMKsImTHVjWnLz3O3b8S1BbMQ2ORB1PlgTqVNTaqiEothi71wPuh7lYU0OLhMWQ4RJiQIa2vQfZExoj+05/5BVSKxmTkmEFFOnyUf9VCgSYpzMiLZ3M1mqP84zgiRwsMHQdoiFH4hoUx8O6zjC5W6k9m6bn49R4AjwBHwRgQ4OVLJrn39hwEGk3O2k8iRMmTLTQgYprPxgx5ZBSamL0K2e/RVIGluEDKW71UgcMoQOhILYVP8PVtJGuegYX2vlHlw7qqJCW/eleDEhwbrp+TRV5JLDLnFxIVLsG6EZxBKpXVCpndT4EEbrGpJeJUEWCkevtUP77/gupd9srwcvEQN0iGh01U6ZRUj8tXkKqMGiSOSzgjpjYgZF6+b0HehpXZ9x7hAJubIQ1wEyAlqwxHSbjCwfRSCsrTos5pIbSHIWvnt5+XMTrsmh+B8Qi/W9IJNL9reHMbcHFwY1geG7GtQ3vcA4j+aK9pyBNFpsbSIKpvYC3NUyC40W61vIQizxoyc4HH2rReG9wWVhsS++jZCmj9n9T6Y9boKOiYkBEskQvkgO2oqy5GShgk55ZBjTkhotWPp0tNwYWgfwGxC4qK1FcprBBFtslamZz2xg7K2VL/+DNWxI8w1inRFWEikCGx8P0JatkHwE89A4l99BpHYc+P9cQQ4AhwBT0KAkyOV7Aad1hA5YjKbYWJfAWPx15J/mwGTycx+Rt8zFn8t8+9S1wjtK/lbW+n98Ee6EQdOWY4f5f4S9HzEn9mVihUVSJriLJhKM2BKSJZigqV0Bk15Akb4d/E1Ffu7kY1DRI21KxJsTp3heiIWpp7SD73E91mgBr18UxkSlSN5SkzaqMGxc0Yo/IFpLyhwT93q57biOx3W/mhJhW6c4sd0RqhUyJVx+KwBb2+znK6Jhanw4kNWx4sH234aac36yS0o/ZoJr7WXo/ldLgbNmgl68TV/Zhjx/udaJtpLQafvHe/3x0O3+JXYJ5Nj07enjKw0K09lRr1aUnzaW4FghbWffF4M0E2mnvnqKKiOH0P00DEI7+Ldtr4Z44ZC8+cf7KQ9cfE69sIsRhSozeg21+Ios3qYkmk2OSPWHNaD3FGsfSkv+OZLXPnoPfjXiUfdVZ7jOkTkQ/qg7iyzI2XrXlHshi1OOeXKcnQWkr5MSKWMIBGshZmeCZXllCMacjatQfbSz5jrV/yM+ZDFxLJulhzUYeMRPTvMoPJNsUrxKFNFdfRHkFOU5vTJMlMmXZyQ59oj7Ln28IuMcsatxfvkCHAEOAJeiQAnR1y8bUSOlCFbigkYgVyhMpoF3+px5B8LMVI/zo9pBkQGVUHACCROZQROGULHfIPgMVd6IOJiJCzDEUlTlkApm+EiZMT8fdkEekmuGy3FuOfklZQ43Sh78iuVjVOhLKqEtLGPpHELSDYO+ulXWpBoKaXlUnquJ4VGD4xbowbtZ4AMeLdz1RkkVE5FYq6U+k1BwqtEjLgrBGFZEkakB9jYMPtfcCkLirKhKJyZDbXogA6bj+oZMUIECQ9xEChNltWJoM+kADROrproI6LytU0anMk0ses+7um++1gcBBzrpcTWN7Y26q7d4Vhnbmx9bf6nyN2xic0gfuZCkHilWCFk2jmq01TdfChrhLJHiHDeOjbQqhdzEmaljJm4N99H8JPNqhvCJT8n0oHIh9BW7VBrwutOG5OccagUhxEnBWQ1nA8Sq60spEFBFcpysuZ8iIJv9zK9nTofzsEf6liQ9gvF/AFKpivnSKh+OYqiI4eh+ulH5gxVOshpKOjBRxH44COQ3yKOJo4jc+VtOQIcAY6AJyLAyREP2ZWcIjOodGD3cQPopZDCma40FUia4iyYSjNgSkgWc9kMmQqETCkCRsi4qZBRcyMbhzJuKiatVr4heiMwb5/l5J7KGgJk9r+YVvoQU1ozhpUo3ShfKlsGZSlNshA6VVwj6NSUI2kqzaIpl4Xj6O14KsOI0astD1prhitBL26eFnSCPmq1BlT2QUEORP2f9C9T9kGEyIwvtey0neLJO2SsJMGdQSe45CRA4qkN4qUsDd3eeGmlmr0oP91Ahjc7Om9dlIE2fq2GZZ1tG+Pd5Qv2Yi12O7I/JRtUCip3GNVSzoi+6oKEiceu1jAdoN6P+TPtnZoc6QO7QXfhvEe9YNuyHwUH9uLK9LdZE7JoJatWMUMod6FMIyrJcmYIGX3jW8vRxoryPkF8NiC5HpKWrHfm1Kzum4R+jdezRSeprJmA2WCwZJgwwsRCnLCyHHrIKReSgADkf/E51KdOsJ/8mtASm5MGonvreHR9yPaSFiJmCn/8DkU/fgfVrz+V6IdQ3wH1boWy4d1Q3t0Ygfc/BKkTXXmswYlfwxHgCHAEvAEBjyBHTCYTjh49ioMHDyIiIgIDBw6EopQXvdlsxuHDh/HNN99Ap9OhYcOG6NKlC5RKJdRqNbZu3YpTp04hICAALVq0wOOPP86wp/727duHhIQE9OnTB2Fh4qS7irmx9DJLp/z7Tt5Q8CPh1Tc6ykHp9r4eRNKUJWTKETBCyZIZmLJDizOZRvYyck9dacWSp5ISp7IETJn+GaFzoxxKKIOylqRx9n6UEf1lJEvVor8W0qb458Uky9QdWlzOM7H0frICLEPiVKlLU0p4uLgfZ68zt8gMshmml3cKKjOgh/Ir+WaczjCWlCrQ90l4tdXdVrx9OnvSANKzTRi2TM1S3Vs2kuHVdrYTG6QjtOoHHeT+lC4fyJwJnBntZqhAGWkLBypRP873P1OciSURdl/+bvmsHtUygP2e2RIZ100goWS6fyh75GbZJrb0643X5u/dg6ufTGVuGOTu4k2h/ecMqJyGhCyDHnkCtd/7WNTpk7jvtJ1a3BorxaJB9pOw1k5KcIS7o44Un/WvfjyzVoO0Xh1B7jAxY15BWNvnrR3KKdeRhgbZKFO5St3VnlPqU0KUlLjl5IOwoyj46QgKfv4JMqPl34FNHkZomw4ISEiy6JlQWU5ARQJVl/oftP+ehfa/f9hXElYVgsgPygwJeuwpBD7wiF3isU7ZIN4pR4AjwBHwIgTcTo4Q8fHtt9/i7NmzeOGFFxAdHQ1JObXQzMxMrF+/Ht26dUNcXBy2bNmC8PBwtG7dGt9//z1rS+RHfn4+1q5di06dOiEyMhLbt29H165d8csvv0Amk+H+++/Hrl270LJlS9beHUHlBL+lGUGOOCcvmEA16UI0TPBDh8YyNOPaAJVujZBmTJkGZOMqZggkCftaCYFSUXPmJgRMCaFTtWaNRaemLElDYzgSR/81snKsyCAp+j1p20tb+XErFf0tyYi5IexbWRbNDaem8k5P5YSDJWCkIO1raTFLYS6P3+6Hca3komrtOIKv0PabPw34YJcli6nbw/6s7M3aOHvJxLJPKIY+E4AXHnZsn6wZl0jFQ38ZPMK1yJr5euI15CDxxhYNfk01svKDt55XMGFge4KyA2d9rWXW2uQQUpOFctO6t2VCpnU+nIvAxg/YA6fL2xiyruLCyAEsS4FKIxIXrII0MEjUeQg23K7SCqL7mzJVCjRmLH9RycpXq4v8L3fi6qfTmaBu0rJNkEXHVNfEaT+//O4kFB4+hKgBwxDRs7/TxhGjY5NGDVV2HmZuzkJOxlU8k7MfDa78D2ad5W8KK8UJDYdfcAj8omLYv6mNMec6dKn/wqS2/P0QQlYrjlmrBz36BJSN7hNjirwPjgBHgCNQoxFwOzmSm5uLdevWMWIkJqbyP67Hjh3DmTNn0Lt3b0acUJYIZZL07dsXmzZtwr333sv+o9i4cSNiY2PRuHHjCuSIsNNCZomYO0+p9mSxSw+89P+Xcs3slJnEXekkn/59Ibvyt186ge78oD87JeJRNQKCHWxSlBQrhlZ/uuWNWJYmaSyETDWiv8VZMJk5ZvbyRkGp0SQOeYPQKe6jSl2aiiSOK7EzGIHz10y4mm+Cwl+CmBAJIoMlzLq5oguTJculTIlSmYyYKpybylhtl9O1KWO9fcPCu/QY5fEQdF3o+5TZQtbC1QU5m5DOyMUck1NsgasaXyBz7knyw8zeNVvroro9quznlOXxxmYNjqcZ2T35QTc5iMh2JF7frAGRmUSET67BWjC5Wzfg2qLZUN7TGPGfzHcEUpe0pVP/C6MHQ3fuX0gVSiR8tgIBScmijk1Cv2NWa9izxObRriuFEwSibXHkyhg7BJpTJ926f5S9ktqlFduD5E17IIuMFnU/xO6Mnglf36Jhz4lxYRLM7a9EmKkAOZvWIn/XVpCmSVUhlSsgDQmBf604yBs0Yu5IitvvtLjl0B9GHhwBjgBHgCPgMAJuJ0eI9KDSF4qLFy+WlMCUzuzYv38/rly5gl69erHr0tPTQd/r3LkzI1aeeOIJNGrUiP2Mvk/RrFmzMmU1rVq1wvHjx1lWib8TrMrIHYR86quLsEAJ0ytoEO+HhglS3FHHz+XOG9XN0ZN/LpQI0EMjPTzysCAg2AC2vU/GBGsdjYouTBYChZUoldKRqUDAWHFN5c5PN9yhSpdBOboOsdqXEDIlJIsEW3/WMd0Q9nnT0B8tGvlZhIKL9WjKa8ws2K/DiXQj/P2AdzorkBglLSdGXJ70kVSw57ZnPVTC1Hm25YF7z8uBUAbw3xtrcSRC67XNGvxx3ogQhQSf9FKIQmLTngxcomaaOjW5vIZOwc/37sj0GRJmLYai4d3Wbo1brrv0ziQU/XiIjV37nQ9Z+YLY8fY2DQ6fNbo80+ufyyZQxgrd55+Pt46UIcHP9EE9WKlI1OCXENGtj9hwVNtfzua1yF4yD0GPPona735U7fXuvIAyz6iclBzlqHx6+gsK5lBTOgxXL4Oyk/RXL0Ofkc7EX/2iouAfFw8YjSyLpLKQhlishS32wsVlOXLHnwXciRcfmyPAEeAIuAMBt5MjJ0+exLZt21hZTEpKCtMVEYgQPz/L6Zw95Ejz5s1L8DQajdi9ezeaNGmCxMREp+D88noNUq+amJgqpUnTA0awAogNk+KWWCmr9afT/Fqh/MXEkQ14a6uGuZeQ1gNl3PAAlh7UYcMRPXNPoTR9sWwAPQHbijbaFUV/y15jyZKpQMAIosLF9to3FR42VxyjKiy++sPAdHAobq/th5Z3yyCr5ADvyz8MOFt83XP3+INq++0JvzLW2RU1Z6oS/f34Cy1I7+KlFnLckyRlh4w3SqeqERYuJzxM7WpCUIkBCVUSAUZZgZ/2UiBFRB0osmp/f6cWtcMlWP5ioFWirr6Ie86GVchevoCV1VB5jadG1uyPkLdnO5te9LAxCO8svgUxZZX1XaBmByZ0AOBqy+fBS9RIzTIxkWgSi7YmBGtfiZ8fEuYuh7z+7dY0E+casxlpvTowMqH21BkIeugxcfp1Qi+bjuqx+IBFyPnBW/zwZie5XX+riYhiDjnMYrjYLacgv9IZk60xWQoza2EiTkLCIA0OdsLqeJccAY4AR8B3EPAIcuTEiRMlWSEZGRnYvHkzBg0aVCKg6ig58vvvvyMnJ4eJvZJeSUhICCNj4uPjK91J0ji5dKmsBZrvbLl3r+R/6RH4/K9YNK6Th+6N+B79ez0Qi48lsU0d9XAaEsMspTU8xEXAZJbA4vAkAeWKlPy/Gfjq71o4dtEi9hwXrEWXuy5BITPBTNeagW/+i8afV0LYz++rnY+HE3PZ94Wfm3Cj79L9mmFpf2Ns+9d06moIzl4Lwq2RKtwdV/mDtLW9kyQUESQSmC1fJZavUomZWXNLq/x+JddSW2bpXa6PavuyjOWsKNT5sd+ry4VyBAUYMfSBdLa3Ysf8n+siLUeJZ2/NQrNbssXu3iv6k+i0CJn+OiRqNQqHT4Cxbj2Pm7f8wNdQ7NvN5qV74FGoO1uyWMUO+ttGf+MeTcpBxzuviN19tf39cD4Su8/Uwm1RRRh8/4VqrxcuCFy3DP4nj8MUGY3Csa/DXImQqNWdlbtQpffDkf+3dx5gUhX52v/PDBMxYEIwY1YwrGJac1yzqCgqJsS4hrs5ut/evbvqhuvqXVfXiIpijgjqmt0155wWxQyKKAhMnunv+VVTcKbpCd0ndE/3W88zD2G6T536VZ06VW/9wyeD7M0vlrZZC2qYeGyZ2nZbrq7Ndm76t42c+hfrXHaQzfvFH5hI8q0m1u/d+Noq9vKMZVwde6zzle217lfR1tfZaRWNC6yycYFVNDa6v/NjHYsD/S+qsKrKUg0DF/10Lvx7Idxyhg4daqusskq0LHQ1ERABEQhJoODiCPFDnnrqKTv++OOduwviCJYk48aNs2WWSb9M8ok5suuuu7rvEtNk6tSpts8++7g/ca/BMgXXHAK6qvQvAsRxGXdZU+L+2MVI6eOvOu2s65ptXlMqcRPsYuRRyHt66I12w2ffB5bdYliVrb1SpT09raNLyuKwgYSXtIhZHE9mkdvTotTbC4P+dpq99XmnnT+1xYYuV2m/Pqg2kOkpIyjwEqm3yUbZNe4NAk4xFC/SLI5LE8i6lGFh05fP+MxOM+d02p+mtNjX81Nunvnd6FqXEntxoOGucW3C7MewNjzxyrSlwHXfL19XwW9uuMZmX32p1Y3YzFa74LJiGF6L7uHbB6bal3/5vft3w1bb2irn/NWsIj/Lr54axjw+5qJGl8moUGnYsXw99MK0C95NZza4+E99KZ2NC+zjE4+y9llf2FI77GJDfvvHvnyt189MerLNJjyetrbIVs569Rc2/Ovn7ZmtTrNhxx9t268fLhZQrzeU4wdmzUvZb25tNlyWyE529qg6++56yd0jaX6dlYmzMJnrXHS6i2lCppu0S07a0sRlywlkjcyx6fq4CIiACPRbAgUXR+bNm2cTJkxwcUM23XRT50Lz5Zdf2lFHHWUtLS0uPe+sWbPsuuuuc5lncIvJzFaDwHLcccfZ/PnzF2WrwUWH8thjj7kMN2uttZb7nhdHpk2bZqNGjeq3HVfON05U/dnzU3b1yfXOb7ccy8y5KTvzmib7ekHKNl+zys4fq0CbhR4H9MVtz7YZrjbfNi3gxAAtAAAgAElEQVRWEDCNJ6MNqYoLWfb58wIjK8Wt/9Vgyw/s26Yn2/3SMoSYxXFpsmRuWiIuTZbMTYtSby8pwCy6fg+fiUOkwfXo7hfbrbU9ZcsvVWmjtx5gA2t7ZuVFmkUuT6Tf9pmdlnCDWujOtPAzCC43PdPqYkywsTth55qF380eWLhrMOLoRJpCjkvqJo7CR8ccYh1zvrFVzrnAGrbertC35Op3LiMII6mU1W8+0gkj2dKrRnGzPhvbjhsMsP8+tHCxIv779hb797vtNm7nGjt6+94DTfu2N7/9hn36XyebpTptxVPOskGjjwqF5bzJLYboXDPA7IAtqu2o71bboIYKJ0DP+jZln777qQ353RhrrxxgP97hDmuuarBVl6+0w7epdi63fK+Q5a4X2uzqf7W5+CKIq+ccXmsEky90SbW2LhRKcMtZ6J7z7dyst4U4gkjSxS1n6bQVpIoIiIAIlCqBgosjgMVa5MYbb7SvvvrK1lhjDediU1dXt0g0GTFihLMemTJlirW2ttrw4cNt9OjRVl9f7wSUO++803CdQUjZc889jWw0memAqYfP9MWtplQ7u1TaRRpVMnCcsVeNHTyy74u3Umk/PuFku/hibsrWGVzphBFiIqgUD4GXpncY2ZUItrflsCq3qC908RlSfnFgre1ZAunC0y5IPvX24oC+WWPOLBJrAoGFuwg8Zs+/32HXP5k+pV57cKUdvUO11VQtdG3ygYYDGaS8FU9YkaaxJWVXPd5qZG0au31N3nGpEGm6xpxZKJ50ydS05Ge6T72dkbkpcJ2usW8CgYOdm1V+I514HsT1qFl9TVv98klWMaCwu9skhRGIHfZ/jU7s/tuxdaGzIeXXA+lvkUWJuYL4aDee0bfArL6+b26+zmZfebGzrFn1/IvzSi2LsEz9b33W6eJo/emIdPDqzDLr//5kc6fcabV7HWRP7PATm/xim335bVqUXnHpCjt2x8II0mQbuvD+VheDjrLV2un4Ir2JrGH6LPR3ibPlLEu6CiaptrYlL11V5bLjBK1MiGtS6Oc1NANdQAREQAQWEigKcSRbbzQ2NtrEiROd6wuCiYoIeAKcJnGqtN16VfaHw8rLYuLxt9vtj/e0OAsAgvyS6YLgvyoi0BsBTjIveqDVnaoS0FhlMYGLH2y1O55PbwS+t+kA+9n+fefjRZpFLk+k3+4ipqQtbboGAV4YOHihaDP5pTa795V223BolZ2ye006hXePmZ/SYtDiOtNxcIqhLM7Y1H3mpiUFmQqrTHVazdljrWLGR2ZHnmGV+x+1KGhwZcWSmZuyBh8OWOqEmRXn3nOHzfpbOvMJrj6r/umi2CxGqIO+P//elkRTfPc0VrxQc96YOhc8NJcy85yzbf5jD7kN9OqXTrQBg4f0+esEQT7r2mbDfRaLSCxosr3fSN/74REHWKqjw9a8+marXjUdaJ9sMDc93ebSblOwJDlp12rDGifuQgaqKx9rdZaDlEEDK+zEXWpsn83irzuutuEuhStOOvDrQrccYplkKZUDl1pCMCEgrIoIiIAI9DcCRSuOfPTRR87SY//99zeftaa/wdX9xkOA9JeHXNhoddVmU386MJ5KiuyqLBovebDVHng9vfDaZaP0Bg4/ZhUR6AsBH6+HU9Wbz8ztRLgv1++PnyG1Mqe8H32VPuUlDTbpsJMuTa0pO+riJueOdeExdbbJ6rltSLlfxJFMAabLv7u4KHm3qFTX7yyR6WnJzE091tFpFkajqf/wdVvzktMsVV1rH/xkkrUt1/eNdWaf+WxMXqypysi6tETmp4UpuGtuuciq7r8xfbnvbG+V/3WOVdak3Z2qAi5TXV2c0kJQtjr6MpaO+UeTff5Np/3P6LqiiJvhM6ARH+P3OR5AYG3w6VnjrWXae1YzbB1b/aKrrKK2b4cYZ01stjc/7XDWdn8+svvvfHX5RTbn1km21M6725Czz1kCMRntLnu41cj+Q+F5OvN7Nc7SMo5y+3Ntdu2/2xbFnDp822o7Zvtqa+jFJS+Oe4n7mvRvNiuTbOpsRW1tOkMOMUyIZ7LQRSfue9T1RUAERCAMgaIVR8I0St8tfQKnXNVk077odC4lnDCVcsFS5pKHWg1RiHL6njV2yFZSRUq5z+Nqmz8RnnhqvTtVLcdCwMsn3m138Qyeez99woz5PpvAuDZPfeF8yzNtdtkjrc6lAteK/lq8q9PiuDQZAswSFjFdBZjUpb83e+I+S62/mbX88h8LLWiyxLUJpOfuCAQN9m5VufKraG+1obeeZ8u8/KD76tc7H2Vf7vf9XC+zxOeDIk1akFmcOhvrF9wwSPM6eJlK+9n+iDALf7/QjWlJC5nF7k6LAw1bRpybJdNz59IQhBoEG8pNZzTYSsvkZofT/tUs++TUYwwLj4Ytt7ZV/vi3Xqv/f7c1G6LGBkMr7a9H17vDj2yl/euv7MMx+7tfrXHFJKtZa51ur41occ2/2wzXNcremw6wk3atcVYdYcuMOSm779U2e+C1diPwKgUXGtx9VyvDudVblmBl4txzvv3WUq1ZMnxVVjqronTg12WtZq3iy04Vdmzo+yIgAv2bgMSR/t1/ZXv3/mRrzLbVLthlKRaCzv3v1BZ7YXp6A7f+kEr78X61tu7K5bmpLcU+TrpN597dYg+/2W4/2LvWDtgieQuJpNvr62Nz9NonnfbIW+1OGGlZ6EpPsNwjt6u2g7eqdhljCllwlRt7cTruxB+PqHMbrXIsnfPn2cenHGPtX8605cYcYyuceHpeGHzA4MVxaTIyMwVizrRP/4+1XPBrS81Ip6+tOOHn1rHrQRmBh3uJa+Pj0Sy8rrew6e3mJz7RZrPnddo+m1XbhqvEN7d7kWax2JIOHJzp4uT/79KH22zaFx3ODe+gLasDLk5YyCx2meoi0ATi0nR+PM1m/+xUSzUusPqttrOh51zgrpGtXP5IqxOICFiKMNhTDK0vLzjPvr33bltqlz1syK//0Btel80Nq447X0g/9ARq3Xfzahe4FVE0l4KF12Nvd9g/X2u31z9Jv5cpQwdV2Bl71dq265bnM9sdQzLjeLccL5iQQWdRqaiwZfY9KJcu0GdFQAREIHYCEkdiR6wK4iDw6kcd9qNJze6k9/ITS8uvlROpm55utSkvp11oOEE7cdfyDD4bx9gp52v62AY7bzTA/t/BfY+r0Z+YITK8N6PD3p3RaW9+1unSaHISHixsQtkg7bZxldXX5LZBipPF3S+2uZTQCKH/OKG05rVcuLW897Z9cvo495Vl9trPBv/0N7l8vc+f5bT76+uutLl33ZqeazcaYSud9TOrXXf9Pl+jtw8GRZp0jJjFIs3zH3S4+FmkzL3wmPqFLk6L03Mvmbp7sTtUl8DDS7hMLZkdqrf7zPw9z8+9r7S55+PU3fM7gKj79F1b49LTrbK12eZv9F37dNyflxBk3vq00+56sc1qqyvs9D1qbIWlMzM1Lf531ftvWNXvT3a3WnXh7Va58tCFok1FRjDihW5Oi8SaCpsxp9OueqzVBZz1BbehbdYd4OKXkbY7s+CK+M7n6TkEdx+YBMtuwwe44Na5xmXJtS9K6fOp9vaFliVzrXPet1a3yeal1Dy1RQREoAQISBwpgU4s1ybs/7+NxknOLWc1ZF3Y9DcuxD+4/fk2l9aTwkn2qJHVhnXMskWQ7aS/8dT9Lklg5pyUjb2k0Y2nO35QGnFHcJPhFBfB9JWPOlyWi2xl1eUqbZt1q1xMkTWLOAX4ERc1OjP9cw6vK+uT6MbnnrLPf/2j9Fy4wcY29Hd/tgErrBjJY51qabE5d9xk39x4jXU2NbnrLn/cybbMPgdGcv2+XuTMa5vceE0i1s3i1Ns+FXeWwMFdYs6kjBggxMEh88t261a57FBZAwsHrHC6fiZl1R+8YUMu/YETSBrX2cI+Pe5c66xbyiEiuwwHAYhAWKeQJaq7UtHWYsP+epzVzP7Uvt5xjH15wJl9xdzlc8yBiFJYxQTLCktV2morVNgydRUuVsmnX6dcSu/MsvZgBJUq23qdShtYszhtd9oyZ0mRpotbVJbAwnk1Ql8SAREQARGIjYDEkdjQ6sJxEzj71mZ7+j8dLvMGpr/9tUx9pd3IJPLBwtR/EkX6a0/2j/s+4u+NhssWFleFjLERhtbs+Sl79M12+/d7HfZGwLzdXxMhZL2hlc4CgxgG6w+ttIYishDpqe1ku8CdrhSt4nLt85b/vGMzzv6JEWeicqmlbYVxp9qyBxzsUsXmU3DZmXPXLTb37tusY843Vtkw0LnuDDr0SCN4ZJIFd8mf39jshH0E/mIsEx5vtUlPttlaK1XaVSflb8nU8sF/bMbZP7b2WV9a9Wpr2OBz/2bzBq5sZ17TZF/NT9noravtyO9WL3JjCmZh6uxMx6zpuOBXlnruMbPlVrT28260jtqBi1J5+88sjnOTIeIEMzstFHLmNKbs/S86XWacT7/udKm0Mwvpd3G9GTKoMv3nshVWVx2dpRlXwo2pa1ya3mLOdBVkMgMLLwoc3G3q7UDg4MBninH86Z5EQAREoBAEJI4UgrrqjISAN0HHtPXXByW7sA3bABZk+C3j5sDJHIUAmQdtMcClEiUWgooIxEHgz1Na3Ng7bY8atynpL6WxNWUPv9HhYqYE/f3ZXCJ+bLRKlW20SqVtuGr/EUK6Y3/0JY2Ge12xZC8p5Bjp+OZrm/G7n1vzm6+72yAA54onnWENW2/X59tqfuNVm/fw/fbtA1Mt1drqvrfsqMNs+aPHW9Wyg/p8nSg/eOqEJueucdb3apzVRDEWLJiwZKKQNn6LtfKPqUFw1pm/+6U1vf6yY/7PjU6yW+v3dtfk2t0VBJXZV15s8x75p/sIwV0J8hq2ZLosEeCd/iDmz5orVtjaK1W69/Bit6huAgsHrGY6Ai5TXdyefBwaHzh4oRsUnymGkinSZM3KtITYEhBpssSuWSJzU+D7izM9ITYVAwHdgwiIgAgsJiBxRKOh3xL4Yi7pLxvdAubuHxXnyVsQLidVD73e7jZ3781cbPq/04YDnKk/6QtVRCBuAow/ArMSPBDXjWIvPDe3Pdtmd7/UvijrBIIIoihC4rCV8rMiKOZ2P/xGu507WdYjXebP22+0r6+fYFh/UCrr661+sy1dzILadTewmrWG2YDl0243WCq0Tv/AWt59y+Y99qAhsLjvNDS4AJCDRo+NzEUnn3H0r3fa7Xd3tDhLhEmnF/e7i/vkfntLr9tXDrP+fr7NvTsd42XWUmvYuj88y1baaYclvt72xQz7dvLt9s0t16f7buBSNuRXv89JFOvrPRXqc2gjQWuXtKCyOOYMv+vqxsS/A5mblki9Hfh+RmDgrm5Vi+PecH3SgBeiVFSY7bd5/7X6LQQz1SkCIhA/AYkj8TNWDTESGH9Fk304q9MuPKbONlm9OMUFTrnvebnd2PD4sspylW5jt89mA0oiXkqMXaxLR0yAk1FS+nJiN/WnAyO+enSXw1Lk6sfb7I7nF6aWMTMCKB40stpGloGQePxlTfbJ7E5ZjwSGFNYHX19zmc175AHrbFzQ58E2cJvtbeCOu9pSO+3uRJVCl+MubXKuHL88sNb2GFHcm0Mf/Bxml55Qb+sNCSdGIrRced07Nur9K23T2c+khY+llrbaYeta9Rprup160ysvWNvnny3qJoLyrnDSGVY1aLlCd11J1p8p0nQRYJZIvY0A00vmJmcZ01WAWcLlyYkyKdt9eHGP/5LscDVKBESgRwISRzRA+jWBYk7p++R7HTbpydYuEe6xECE+yvDVilPI6deDQTffZwJeVCRtZjGORQImEnfjq3npI01EEYJCht2Y9RlQEXzwwTfa7Y+TW1yb2ZSqdCWAdUjTqy9b6/Rp1vbpx9b60XQj+wylZu11reE7W1n95lu6P5OOJ9JTX93+XJtd8lCrs3i6MkQcjyTHg3cBCpvlavqsTjvjmiZrbjOXAeeAgW/Z1zdcbU2vvWwEyc0s9ZuPtBXGn2Z1Gw5PsrmqSwREQAREoIwJSBwp484vhaaTXo+I+mEDxkXJ4o1PO+yif7YaPswU0jQeunW1sxJRLJEoSeta+RL4+wOtducLbXb8TjV2zA7F5fT913tbjCDFFIKp/mCfWhdYtRwLmYXIrnHumDrbZh0Jqv19DMycm7ITLms0MiydP7bONl+zf/Tps+932K9ubnb4rzyx3ob1kFWmuz6a15yy0yY0uVg6O24wwP770K5xwlo/mGbN0961zgULrH7jES5DkYoIiIAIiIAIJE1A4kjSxFVf5AQOvqDRBTXFdxsf7kIVTsP+9s90sEsKcRGO2K7aDtmquDafheKjeouHwBPvtttvb2+xzdaosr8eXTxxR/4ypcXuf63dGmor7Pgdq52oWM6FgM3n39viRKJLxsl6pL+PhZ/c0Gwvf9hhu248wM4e1b+CiH//6iZnBbnV2lX2xyNynzN+emOzvTS9w6XRvvj4OqvvJ9mj+vuY0/2LgAiIgAjkRkDiSG689OkiJHDe5BZ76I12O2OvGjt4ZGE2U6RG/eXNzYbZMKn12NSN26nGauROW4QjRrc0ryllB1/Y6FJITvnJwKIYpxc/2Orii5By96Lj6pw1WLkXfPvJXPPltyn7w2F1tt16/cPSoNz7LVv7GduMccb3tafV2/IDCyfk59M/uLr94qa09ch5Y+ps6xwsmXCRI0X10nUVzkVsyKD+1fZ8eOk7IiACIiAC/ZOAxJH+2W+66wCBx99ut/+5syWyaPq5wiVrzpnXNtns+Sm34D3viDpbd2Vt7HLlqM8nS8CfBP/pyLqCBzj1zzBi4vlj623jVfX8+NGAJQ0WNYo9kuzzEWVtBA0nzg/lJ/vVOhfL/lh+fUuzPTOtw7mKXntag9X2oRnXPdFm1/wrnT75ouP0bPfHftc9i4AIiEA5EZA4Uk69XaJtbWpN2f7/2+had9ePGtzpVFKFNKNnXttsn3/TaWSg+ctRdQV17Umq3aqn/xO4/JFWu/mZNhuzbbWdvFtNwRqESxzZO/jzh/vUurTWKl0JHHtpk332tTLX9MdxQXyRk69MZ6chbftvD+lf7jRB5rPmpWzcZU3GO5fA4j8/oOe2XPVYq93wVDrb1G8OrrVdNtKz3R/HsO5ZBERABMqJgMSRcurtEm6rP9FiscaiLaniT9+JdfK34+qVljcp8KonNIEXpnfYz29sdlZOl40vXDyLc+5usUfebC+Y5VdokAlc4OE32+3cu1v6VYaTBLD0iyouvL/F7nmp3VlbkJ2mvwflJiX9uZPTmWVO26PGRmeJC4Qb2PlTW4w5hvLjfWtt382Tey/3i4GhmxQBERABEShKAhJHirJbdFO5EvCm59uvX2X/Mzr3YHG51sfn/3RPiz3wenrRe+Gx9bIYyQeivlMwApxo7/vnBa7+O37QYMs2JGdx5RtNcEqCVBKHYcIp9e5ZUslO4MQrm2z6l5320/1rbe9NtdHsD+Pkqf902G9uTcfp+L9j6mzE6qURM+aC+1psysvpwOOn7FZjB21ZbbXV5mLj3Pdqm7NIa2kzW6a+wn55YG1O8Un6Q7/qHkVABERABEqXgMSR0u3bsmoZaQJH/bXRBZa884cDrS7muKykQSUdKj7XF4+rdye6KiLQ3wj89IZme+nDDreB2WNE8htuTPQ/nt1pZ30vvcFS6Z7Ai9M77Gc3NjvrtOu/31AUQXTVX90T+GpeysUZmd+ccumySZtdSsVba/o2kd4X8c6XHTaocm5ygwogupYSZ7VFBERABEQgWQISR5LlrdpiJOA3evh049sdV3n14w770fXp00DSMZKWUUUE+iMB4gEQF2D3EQPsVwcmGwvBZ+9YY8VKu/rkwrn19Kd+86lg2Wiz4VYpXgI/vL7ZXvu4wzZapdL+fnxpjm/c4W5/vs3e+TwtinAoQXpwXFt30XuxeAen7kwEREAERKBbAhJHNDhKhsDdL7bZ3/7Z6oK+EfwtjjK3MX0a+M2ClI0aWW1n7lVap4FxMNM1i5fAezM77bQJTc6lBteapArP0TH/aLIFLSn769g622zN0nA3iJsfqcJPvKLJWaxNPK3BVpQbUtzI87q+Fx3rayrsqpPqbeVlS9tdDOuYz75J2QZDZUGZ14DRl0RABERABIqGgMSRoukK3UhYAggWh/+t0aqrzG77QYOLYxB1+emNzfbS9A7nRnPpCfU2QHu6qBHregkSSJk5dzQ2N/84od7WH5LM5sbHLEgyRlCCWGOt6qIHWu2uF9pst+ED7NcHxSMCx9qAEr/4tC86jUDdHZ1mvzu01nbYQJaFJd7lap4IiIAIiEAJEZA4UkKdqaaY/eKmZnv+gw6XYjDqrDXeDYC4JlecWG+rLZ/MRlL9KgJxEvjdHS32r3fabfwuNXbUd+N31fhkdqeNu7zJqirMxc5YaZnoRcw4eRX62sRXOuaSJuPPC46us03XkEJb6D7x9ROE9ITLG23m3L6lui2W+9Z9iIAIiIAIiIAIpAlIHNFIKCkCPs3glsOq7M9HRpe15sNZnc6dhqK0hCU1ZMq+Mfe+0m7n39viMmmQUSPu8j93ttjjb7fboVtX2/f3kFtaPrzJkkW2rCGDKuzqk+MLztrYmnIuhHMbzQbWmg0ZVOlcelSyE/BCI6ndrzq5IfbA4OoHERABERABERCBaAlIHImWp65WYAKkJz34rwuMP2//rwYbNDD8qXRru9lpVzcZAgkR+H93aPwbyAJjVPVlRGDWvJQdcVGja/FdP2qwpevCPzPd4Xv/y047+coml2nlxjMalMkixDjzLn5k+SHbT1SFLCsPvdFuD77R7ua8zLLhKpX2vU0H2N6bVitjTgDOLc+02WWPtDomBGBdZ7AsC6Mak7qOCIiACIiACCRFQOJIUqRVT2IEzpvc4hb3J+9WY2O2De8mcPGDrYZLDSk0rzq5PtbNY2KQVJEIBAhgFcVGOO6Uvj7952HbVNupu0e3oS/HzkTUOuGyJsO6I4rYFsTKIJAoVj2ZhYxCNVVmfMaXdVeutHPH1Ll5sdzLqx912I8mpTOYxf0MlTtrtV8EREAEREAE4iQgcSROurp2QQi88lGH/XhSsw0dVOFiGoQpxC8hjglFWTXCkNR3i5nApQ+32q3Ptrn0m78ZFU+Qz7c/77QzrklnWrlBViORDAfvXkMK1cvH19uqecRBYo67+Zk2e/nDjkX3tMVaVbbdelUungkiSLA8+V6HXf14q5E5Z1BDhZ1zeJ1hTVKuBZHqpCvSMWCituIpV6ZqtwiIgAiIgAgUioDEkUKRV72xEjj+siYj8OOfjqyzkcPyC1g4e37KTrqyyUg7euR21XbirjrpjrXTdPGCESADE24aA2srbPKPwwmK3TWCk3VO2I/YrtpO0rMUWV/7OBdYdxAzZpn6vlly4DZz6zNthqsTBXcqAvLus9kAW7qXazS3mf1lSos99na7GzPUO6xM3UjITPPujE7beNVKu+i4+sj6VRcSAREQAREQARFInoDEkeSZq8YECNz+XJtd8lCrhUkV+l/XNdsbn3TYBkMr7ZJxWvQm0G2qooAE9v3LAiPbxvlj62zzNfMTFLu7fW/NVVttdvMZDb1uvguIod9VTXylH16X3qCvsUKl/eLAWjdnZSv0790vttkdL7TZrG9J5Gy2bENaFDlgi+qcg61e/kirszpZfmCFXXR8vRGItJyKT0mNBc3lJ9bLxaicOl9tFQEREAERKEkCEkdKslvVKEycD/9boxFM9dpTc0+7e8WjrXbT023uVBRzdbJCqIhAKRPw8UAO2araTt8zWiupsyY225ufdtjY7avthJ2jvXYp90lf27agJWW/ua3FWeZQtlq7ykauXWWDl6mwZRdagbz8UYfd/ny7NbakRZEVl66ww7dJiyIEEc23eMsVXHouOrbOiS3lULxLE21VSuVy6HG1UQREQAREoBwISBwph14u0zb+/YFWu/OFNtt9xAD71YF9j6NAQELSjVIIOLjNOtGeopdpd6jZRU5g8ktt9n/3t7rT71vOis615oXpHfbzG5sNq5Gbzmjos9tHkeMqyttjwz7pyTb79Osls8z4G8b943ubVtv+3wmhiGS0/sxrm+ytzzrtO2tV2f8eVfrZvAhMe8pV6dTup+1RY6O3Dh/4uygHlG5KBERABERABMqMgMSRMuvwcmouMUOwHqFcc0q9rb5C70EDWeCz0KfolLucRovaipvFEX9PPy8XH18fWZBNH5PhmB2q7fidZDWSxEh76cMOe29GpwuaSr8OrDXbZPUq23XjAbbSMtFbdny9IGUnXpGOzzR+lxrnplOqZV5Tyk6Z0GRfzE3FGsC4VPmpXSIgAiIgAiJQzAQkjhRz7+jeQhP4x0OtdttzbUb2hb/0cqLJRuKH1zcbi98wsUpC37QuIAIFInDilU02/ctOlwKbVNhhy7Pvd9ivbm62htoKu+mMeuemplKaBIKZvQhMioVKqRXcNH88KW0lQwDcS8fVO4soFREQAREQAREQgdIgIHGkNPpRreiGAP714y5vsq/mpdypNafX2QqZbQjAysknaSkvOLo+lB++OkQE+iOB659sc2laCaw56fTwrjVebOnp2euPnHTP2Qn4lNArL1thV55Ubw01pSWG/fb2Znvi3Q4XUBhhRLGo9CSIgAiIgAiIQGkRkDhSWv2p1mQh8PKHHfaTG5rdb7IFm7zlmTZjU0hQwxGrVdm5Y2p1wq2RVJYEPv+m0475R9qtLKxrzSNvtts5d7e4GCM3nF5v9SW2US7LAdKHRhOLg5gcO280wP7fwX2P9dSHSxf0I3/7Z6vL9FNXbXbhMfW23pDSs4wpKGBVLgIiIAIiIAJFQEDiSBF0gm4hfgKvfdzhsjnMb04ZaRe3XqfKZbJ57oOORdkbCFD4w31KZzEfP1XVUIoEfIyQUSOr7cy98netGXtJo82ck7Iz9qqxg0fK93MnjeEAACAASURBVKAUx0q2Ns2Yk7LxVzS6tNBnj6p1cU76eyFdMWmLKX86ss5GDlOQ7v7ep7p/ERABERABEchGQOKIxkXZEJg5N2W/vKnZPp7dNZPDmitW2o/3rbHhq2nBWzaDQQ3tlsCtz7YZ7hFL11XYHT9ssMo8PCPueL7NLn6w1aWLxT1ngA7Zy2rETX2l3f56b9pqiFTq/NlfSzB72S8PrLU9RvR/sae/9oXuWwREQAREQATiJiBxJG7Cun7REfjPzE5767MOq6uusPWHVNqwwdq5FV0n6YYKRoD4PGMuSmetOefwOtt23dxEQ6yzjr00nbnkVwfV2u7DtZksWGcWsOIfT2q2Vz7qsD1HDLBf5JBKvYC3vETVPg01vzh2x2o7bsf8LamKqV26FxEQAREQAREQgewEJI5oZIiACIiACHQh8Iubmo3sIzttOMB+e0hurmYXPdBqd73QZmsPrrQrTqwX2TIlgKXeCZc1Wku72Z+PrLMt+5krCtnLzrimyZrbzFmLYDWiIgIiIAIiIAIiUNoEJI6Udv+qdSIgAiKQMwGfgreq0uzmMxtsuYF9c4vAZW385U3WmTK7ZFy9bTBUVlk5wy+hLwTdq645pf8E5f3gy07D8uXbppR9Z60qJ+7k415WQl2ppoiACIiACIhAWRCQOFIW3axGioAIiEDfCaRwI/hHk5G9Zuz21XbCzr27E/AdTtrf+byzX7tS9J2SPtkbAcbEmdc02dufd9pBW1bbWd/rfRz1ds24f//WZ53285uaXaDuzdcke1md1cozLG7sur4IiIAIiIAIFAUBiSNF0Q26CREQAREoLgL+1H/p+gq79awGq+4l9Ij/fG212XWnNdgKS/XN2qS4Wq27iZrAZ1932glXNFl7h9nfj6+3jVYpXmuilz7ssLNvaXauQMTa+d3oOgUTjnpA6HoiIAIiIAIiUMQEJI4Ucefo1kRABESgUARIdX30JY02e37KTt6txsZs23063k+/7rSTrmxy6bFJh01abBUR8AR8KtxVl6u0iacVZxyaJ9/rsP93W7O75b02GWA/P0AxRjSCRUAEREAERKDcCEgcKbceV3tFQAREoI8E7n+t3f4ypcXqayps0vfrbdmGJa1BvlmQstOvabIv5qZs+/Wr7H9G1/Xx6vpYORE4bUKTvTez0476brWN36W43GsefqPdzp3c4rrjkK2q7fQ9i+v+ymmcqK0iIAIiIAIiUEgCEkcKSV91i4AIiEARE0ilzFmEkLlji2FVdt6Yrm4Gja0pO+vaZvf7dQZX2kXH1RtuNSoikEngw1lp6yIKWYzWWqk43GsmPdlmVz/easRHIVUvKXtVREAEREAEREAEypOAxJHy7He1WgREQAT6RIBN7ZkT0wEqEUjG7VRjG69aaY+91W5XPNpqpGxdfYVKu+jYOiM+iYoIdEcAEeL6J9tcFiOyGRW6YC2C1QiFYLEEjVURAREQAREQAREoXwISR8q379VyERABEegTgRend9jPbkzHY8gsI4dV2dmjaiWM9ImkPnT8ZU32yexOO3X3Gjtsm8KIEQh9Z9/aYq9+3GF11Wb/fWidbbV2LxGH1XUiIAIiIAIiIAIlT0DiSMl3sRooAiIgAuEJkOL0j5Nb7LNvOt3FiD9y6FbVLtWvigj0lQDj6Mxrm6xmgNk/xiXvXjNzTsp+dlOzkUWHjEp/OrLOhhWJi09fGepzIiACIiACIiAC8RCQOBIPV11VBERABERABEQgC4GLHmi1u15os9WWr3TxRxBKkijvzui0n9/YbPOaU04QQRhRyukkyKsOERABERABEegfBCSO9I9+0l2KgAiIgAiIQEkQaGkzO+3qJvvoq07bd/MB9uN940+b+/jb6Yw07R3mYuf8YXSdggeXxGhSI0RABERABEQgOgISR6JjqSuJgAiIgAiIgAj0gQDuWWSvQSj57SG1ttOG8ZiPkHHp8kdb7ZZn2txdkar3+3vUWIViB/ehl/QRERABERABESgvAhJHyqu/1VoREAEREAERKAoCj73dbr+/s8Uaaiqce82QQdEqFvOaUvbb29OBVwdUmf1kv1rbc0Q8IkxRANVNiIAIiIAIiIAIhCIgcSQUPn1ZBERABERABEQgXwL/O7XF7nu13aWD/vtxdbZUXTQCCYFf//v2Zps9P+Xiivzh8Dpbf0hlvrep74mACIiACIiACJQBAYkjZdDJaqIIiIAIiIAIFCOB1nazUyek449suEqlXXB0+ACtNz3dZhMeb7WOTrONV6203x9WZ4MaohFdipGh7kkEREAEREAERCAaAhJHouGoq4iACIiACIiACORBYNa3KTtzYpPx51ZrV9m5Y+qsMg8t4+sFKTvv7hZ76cMOdxfEFzl19xqrksFIHr2ir4iACIiACIhA+RGQOFJ+fa4Wi4AIiIAIiEBREZg5J2U/uK7JZs1L2YjVq+zXB9Xa4GX6rpDc+0q7Xfpwqy1oSdnA2gr7yX41sQV5LSpwuhkREAEREAEREIHICEgciQylLiQCIiACIiACIpAvAQSSsyY2uTghDbUV9rP9a2zHDboPoDqvOWWTX2y3u15oM6xGKJutmRZWiDOiIgIiIAIiIAIiIAK5ECgqceSll16ye+65x8aNG2drrLHGonakUil74okn7MEHH7TW1lYbPny4jR492urr662pqcluu+02e/PNN62mpsb23HNP22GHHdx3H330UXvggQdstdVWs2OOOcaWXXbZXNjosyIgAiIgAiIgAgkSQBj50z0t9uL0tGvMWitV2jbrVLk/lxtYYZ9/02kz5qTsk9mdzn2GmCWUYYMr7ajtqm234cpGk2B3qSoREAEREAERKCkCRSOOzJs3z6644gqbO3eujR8/vos48vnnn9sNN9xgY8aMsSFDhtitt95qgwYNsn333df+9a9/2bvvvuvEj2+//dauv/56O/jgg2355Ze3O+64ww477DB74YUXbMCAATZy5EibPHmy7bXXXu77KiIgAiIgAiIgAsVH4I7n2+yKR1sXiR/d3eF31qqyMdtWu1glKiIgAiIgAiIgAiIQhkBRiCNYhtx3333W3NxsH374obMKCVqOPP/88/bOO+/Y0UcfbRUVFc5KBEuSY4891m6++WbbfPPN3Q/lpptuspVXXtm22GKLJcQRD8pbloQBp++KgAiIgAiIgAjER4D4Ia993Glvf95hn3+TsvnNKVtx6QobOqjSBi9bYeutXOksSlREQAREQAREQAREIAoCRSGOfPzxx04cOeCAA5y4kSmOPPTQQ/bFF1/Y2LFjXZv5PP936KGH2qRJk2zHHXe0TTbZxP2O/6fsvvvuXdxq9t57b8NtB6uS6urqKNjpGiIgAiIgAiIgAiIgAiIgAiIgAiIgAiVAoODiSFtbmxM4tt12Wxs6dKhdddVVkYgje+yxx6Lu6ejocLFMttxyS1t99dVLoNvUBBEQAREQAREQAREQAREQAREQAREQgagIFFwcee655+z999+3ww8/3ObPnx+LOPLKK6/YN998Y8stt5yLV7L00ku7GCWrrrpqVo7EOJkxY0ZUjHUdERABERABERABERABERCBhQQ4EF1llVXEQwREQASKikBBxREyz0yYMME++OCDJaAgXnhXmXxijuy6667umnPmzLGpU6faPvvs4/7EvQYXHVxzCOiqIgIiIAIiIAIiIAIiIAIiIAIiIAIiUN4ECiqOZKInU413q8H9pbGx0aXnnTVrll133XUu8wz/n5mthgCtxx13nLM88dlqhg0b5i7/2GOPuQw3a621lvueF0emTZtmo0aNKu/eV+tFQAREQAREQAREQAREQAREQAREQASsaMWRwYMHO6sSgq2OGDHCsB6ZMmWKYW0yfPhwF5ekvr7eWlpa7M477zRcZxBS9txzTyMbDVltMguf6YtbjcaFCIiACIiACIiACIiACIiACIiACIhA+RAoKnEkiB2rkYkTJzrXl2Ba3/LpGrVUBERABERABERABERABERABERABEQgCQJFK4589NFHzhpk//33t6qqqiRYqA4REAEREAEREAEREAEREAEREAEREIEyJFC04kgZ9oWaLA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gQQIdHR0WEVFhVVWVsZaW1L1dHZ2WiqVsqqqqljbk1Q9tAV2AwYMiLU9SdVDI9rb213/MO7iLEmNuaTqSWrMJVVPkmMuznGma4uACIiACIhAqRKQOBJBzzY1NVlNTU3sm5Ok6mlubnZtqa6ujoBO95dIqh7ugLoodXV1sbWJDUNra6vV19fHVgcXZoG9YMECW2qppWKth4snNeaSqufbb7+16667zrbYYgvbbrvtYuOXVD2MuX/+85/2xRdf2NFHHx3bM5tUPYztZ5991p577jkbP368DRw4MJY+Sqoebn7mzJluzI0aNcrWW2+9WNrDRZMac0nVk9SYS6qeJMdcW1ubE+TifhchKjF3U0+cYjPsqKe2tjbWdVZS9SS1JkmynqTGXGwTqC4sAiIgAgsJSBwJORTmzZtnEyZMsD322MOGDx8e8mrdfz2penjBTZw40dZdd13beeedY2tPkvXceeed9sYbb7jT6O9973u24447xnKC+8QTT9jbb79txx13nBPL4irvvPOO3XfffXbCCSfYsssuG1c1ltSYS6oeNnU33nijLbPMMtbS0mJjx46NRUxIqh6/qfv888+dKMfme5VVVol8PCRVj988vvTSS26jtdNOO9nGG28ceXuSqscLI7fccouttNJKbk445JBDYpl7khpzSdWT1JhLqp6kxhxixSOPPGKPPfaY8fett97aDjjggFgEhenTp9ukSZPcwQPjm/feoEGDIn9eZ82a5dYkc+fOdYcbxx57rK222mr9th7WPkmsSZKqJ8kxF3mn64IiIAIikIWAxJGQw4INMSeDhx56qFv0xmU+nVQ9bLypi4UOliNxmU8nVc9DDz3kTpz2228/mzFjhrFROeaYY2zFFVcM2fNdvz5//ny79tpr7eCDD3Yb1LjMtFnwcAq97bbbuo1jnGbaSY25JOrxm7rNNtvMNt98c8cQQXPYsGGRjoOk6vGbum+++cZGjx5t//73v51Asu+++0banqTq8ZvHV1991Y488kj76KOP7JVXXrGjjjoq0o1dUvUEhZG99trLhgwZ4jaSRxxxhK2wwgqR9lFSYy6pepIac0nVk+SY45l57bXX3DOEdSHzHHPCOuusE+mYY9656aab3PsOYWTy5MluvbD//vtHWg/CC23goAarK94VH3zwgbOSi9KNMKl6gJPUmiSpepIac5EOLF1MBERABHogIHEk5PDgBUThhOaGG25wL+6Ghga3YcGSJCof86Tqef31193iivu//fbbjc0Kvv8s8LG4iMp0Nol6ECi8C8Umm2ziTriwHMAqZs0113SnT1G1h1MtNj9s5t599123WEQoQ8A47LDD3JiIotAGxhkbe/7OAhVhZvXVV3d1R7nxSmrMxV0PfOgbhJFtttnGPZP/+te/nBtClIv5pOphUwezr776yj2nmJpjPTJlyhS3aYhqrCVVD88FbjQvv/yy29Rh2UPfMM5pX5RCZlL1fPnll+7ZZN7ccMMNnYjJfMq8s9VWW0UxFbhrJDXmkqonqTGXVD1Jjm3quvfee52FEu8HCu87xIu11lrLCcFRCQqscx5++GF30IA1B+/zF154wa2DqCsqd7jZs2e7NlAPVpIff/yx3X///a4enqXlllsukmcpqXqSWpMkVU+SYy6SjtZFREAERKAPBCSO9AFSTx95/vnn3SknAgIb0+23394wN7355pvt8MMPdxvxKEpS9bz//vtu47j22msbp0OY5LIJw6yV0xsWJVGUpOrBxBhXFyx7pk2bZk8++aStscYa9tlnnzlBgc1XFAvGxsZGu/76623kyJH24osvOkEEP+w77rjDnehHddLFop6NPhsuNpNs7jmVZqGKNU6UcRqSGnNx1wMzNqtw8mIl1l70Df3CZjyKklQ93CvtYbOAMELJtCiKoj1J1jNnzhw3hwbj6CAmsLHDvSaqklQ9uG0hmA4ePHjRrWday0XRpqTGXFL1JDnmknqGkhpzsEOkQDzg/YOgNXXqVHcIwLuc5wuL0CjikNAm3IlZD7DGYS5FlKEO3q3Mq4gXYQsHAFhk0gbqIr4SdSOKINCwPsESMGxJqh7uM6k1SVL1JDXmwvaxvi8CIiACfSUgcaSvpBZ+jkVicDNNvITLL7/cbU5OO+20RTEgnnnmGfvwww+dGXU+Jal6OGFgw+g3jT4WyCeffOJiWiAkUN577z0nmuDvm088jSTrYdGLIMGCihNbBBEEC5hy/2xYMDlG8MHdxrcxl37KbA/fxeSXk7vddttt0cmdN21GxMjHT5r75ydo4cImC4sYLJOwFqHQNtrDAjKf2DfZ6im1sR3sX3hhmcDCGquiMCXbWPDXS6oe6mOM85wy54SxWOupPVHWk23MBfsBkRkLGX86nW8fJVWPfw67E1tx7+O53XvvvfOac4LtL4Yxp7Hd/YhMasxl1sO/sfbkXY1gT4yb9ddf370fEBmwWsp3vstckxAE+p577nEiIC4vCBXMO6x9OPwgplM+JbMerMh4r3766adOLPUHDcx1jz/+eN7zQ+YzlFQ9tC+JNUlc9SQ55vIZP/qOCIiACIQlIHEkB4Isbm+77Tbbc8893Sm0L1iOsOhlA+xPMfDDZBObjziSVD3c/wMPPOBOzr27Af/39ddf21VXXWXf+c53bPfdd3cLHtrISQQLnnzEkSTq4bSW/uH+ESW4T+535ZVXdgs44o2MGTPGtZeTIiwwCNCaj2hB0EgWh5jN+80QixHq55TOn9CFrQdzXxaGBx100CILBxYnWIpgOYKlyPLLL+8EFL/Zz0ccyVYPY6HUxnbwcUdMeOutt0LHtcg2tuOoJ9uYC9bjTcNxTQnjXpVUPd2NOd8m5kE2dDyjYWLDJFVPd/N2sI94lilhY8MkNeaSqiepMZdUPUmNue7q8S6kPDvEwAr7fuhpbCNg8q71Fl5xrH14ZrBQwGXVx3eLY00SRz3djbkk1iS0J+p6khpzOSzN9VEREAERiJSAxJEccLKZwnx06aWXtuOPP76LQEI2FDbGnKCwGOGFiMtGPqalSdXDSw6rF06YsKAICiSc0iD4sPHeaKONXHt22WWXvExYk6rn6aefdrEXOC1jMcjpGWlBvUCC2wtm+7gHceKE6ENAuVzdalgoIh5R1w477OA2b/4a/A6XKn5HqlgscPDJZkGXaz0MTTZTnDIxpjhB9y4gCDGc2rEQpR5MqBGFOFXLx2y6u3q4h1Ib2/6RxzybzTcm6PlmeelpbEdZT09jztfDmMc/H7EvX1eUpOrpaWwHp2Q2XvST3xDlMF0v+mhPY9t/KIp6epq3fT3ETLj77rudeJqvO1dSYy6pepIac0nVUyxj+6677jL6EEslRGDEBN4P+aSz72ls/+c//3HrIixHKLi+sPbBbTXX0lM9HEYwX/P+Hjp0qNG+XXfdNS9LmJ7GdpT19DTmsNJNYk0SZT29je0ox1yuY0efFwEREIGoCEgc6SNJXjBYGrDpwNeV4GOZAgnWCgQzRalnw5pPmtWk6qHZiAdsqrE08Nk7ggIJlhgsqvAhxhwXC4x8SlL1sMHBVBZrDgqbRbJ4IJCwGWFRyMubeBNkeyE+TD6CBUyw2qCea665xvELCiTcA5sgRAWC0xGUNZ/Ar5j5EtQRqxFSMxL7JSiQ0D5ciFhQ4ipEwFEyBuRaequH65Xa2Pbjg43zpptumtdCvi/PUFT19DbmfJ8TX4cxkW8a7qTq6cuYo02IjAiz++yzT17PalL19GXepj18DlET17t80572Np9GNeaSqiepMZdUPUmNud7q4f3N/Ia1Be8o3lc+RlEu74jexjbvId6HvH85TEEkyWet0Fs93DNCDG3ivc2ckG8Wnt7GdlT19Dbm6MMk1iRR1ZPUmMtlfOqzIiACIhA1AYkjfSTKST0LADagBB3DrSGbQNLHy3X7saTq4QZYNLFAZyHj3SeIch8USMK2J+56WJghVhE3hFS9nGAhIHi3Au+Cgg+0F0jCtgmrGjLRIHx4F6RMgSRsHXyfU6c333zTttxySyf6YJmUKZD0p3qKcWxn+rfnyrOvz1DYevo65nqLF9Jb+5Kqp69ju7fYDb21J6l6chnbYcdCUmMuqXqSGnNJ1ZPUmOtrPb09I739Ppex3du1evp9UvXEvSYJtrGvYy4MN76bVD1JjbmwPPR9ERABEQhDQOJInvT8pjsOgSR4S0nVQ51xCiTBNkVZDwsqYolg2cIpUmYsDi8yYOHByVm+J009DZM4BZJgvT6mSRwCSSHq0djOc/IJxAWKQ5QL3pXGdn59pLGdHze+ldSYS6oezdv5jYVSfIaSGnNJ1ZPU2M5vBOlbIiACIpAfAYkj+XFz30rq5Z1UPf1VIPGmqz5LBwIJsThweyK6vTfXxdUgTGBHCSQhHpZuvqqxnT/TpBbASdWT1EI7qXo0tjW2PYGkxlxS9SQ1tqOop6+WWlEe2hTDWqHU5u38ZxN9UwREQARyIyBxJAdevGTxuVxuueUWfcv72+Jigb9tLoVYHgTbPPDAA5cIkkbGEwL2+ZgYYerp6Z4y6+GzmGiSxpVArFEVuOHvHPR5jqoexA9ic5BZh8CauBbgU0ycDvqFeBm4DuUTfLW79uPPzU8wqCKLEdI3k+UnTCrVYJ3Zxhz/99xzz7nguPkEX83WpqTqoW6N7fyeqmzPUBxjLuqxTdauadOmLRE3JFs9Gtt9GxulMG8HW9pfx3Yu7weN7fzGdpi1D+nAielBBq9ghkHuJMo1CX1LZieC0I4YMaJLQzW2+9bv+pQIiIAIFAsBiSN97AlefnfeeacTKwg4RtyRsIWXJvEyyHBDKjwfTBOrB0QTXui5Ci653FNS9RCclAUKgUXzyd6TKRa0trYuIQoQlJQo8wRp88IEGwj4ImDgTpNPUNRsPPG7JSvI2muv7QL0RnXdzLriGHPdCSNRj+3uxmFSYy6peqIc2z09u0nVE8fY5rkkOwRCJeIoc2gc9ZTa2CawN88lcwxCOkGkeUdobOfyllv82aTGXFL1JPV+gGBSYy7qehBWHn30UXv++eddzDEvkEQ9n1IPwbCJdTZw4ECXFY8SdT3djfw4xhzB7MlkuOqqq1pDQ4Nb78RRT35Ps74lAiIgAvERkDjSDVsCbrKI9xvt+++/31kK7L///nllTeiuC7FyIGYG9ZFSlOwMpMLDRSTfbAbdbRIQXDjBxb2EDX1U9bBwJzXuqFGj3Es0WIiPQfuwjiHFaNjyxBNPuEUICx0EJV+wdMF6hDS+Phhr2LqyfZ9+IjAqFio77rhjZBYi2eqKa8xlmhnHVU9mmzjFi2rMBa+dGYQ0znqo14thUY9t36Zg9gdOItkck/41qmcoyA6rKy/Kxjm2m5ubXRpO2oOFF5v+OJ4hhJj77rvPWYqREYaNURTzNs8Mzwn3jMVWpmVYHGPOuxQ8+OCDLmUpGbGwTIvjGcp8VuMa20nVkxnIN86xHWxTnPUkNW9nrn3iGNswC2bTYY5DuMD6Ioq1D/PNhKNtnwAAIABJREFUlClTnKDI5j4okHCwFeWaJNj/n3zyid1www3uIGjFFVeMpR7G9quvvuqsRwmeTza822+/PfL5FKvEK664whh3J598sluPJrX2iWPtpmuKgAiIQF8JSBzJQmrOnDl29dVXu8UoLx5K2CwQPXUIajypdBEWRo8e7Tb9UVsjPPLII86KgtNbRBKsX8i8k08q28y2eD9nXqaIFpkCSV99fnsbtKQdZoOFe4x3n2Gh4NuAKw2FhVbYwiKHVMxsHOmPIKcox0JS9XgeCFksFMeMGbNoUxxle3riHjbzSLZrc+9YJW244YaLntU46mEMswBlYY0I6J/PqMZ2sG0IgO+9956bf0g/jdgXRz2MPQTFsWPHuucp7nmO+YF5FXe9Pffc07GMyv2Me2fenjhxohsHbOjY5JG5ipPcKOrxMQn23XffJVzn4hhzWMiRfWvWrFnuBJe5FdGHuqJ4PzCm4MQ7gc2kP+32YzGqMZdUPcFniDTqpGPlWfV9n9Q8F0c9Sc3b2dY+cYxtHwcM4YJ1CGMPF9Eox/brr7/usthxXebRoEBCLLIo1j7Z3klYv0ydOtUOPfRQZxUcdT20i7bA7amnnrKRI0c68TR4mBd2/cP3fTpj5h7q4n3Es+R/oqhD1xABERCBYiQgcSSjV1jAc0qLOwsntVEsqrN1PCecnACy8WaxzSbcCyRYkARjc+Q6cNgUcN+8LFlsvPbaa+6kgYUiLiY9LfJzqQu3IOIJkGqWwqlCdwJJLtft7rOYmU+aNMmOOuool4Z48uTJbgPEZghmiEz33HOP+zsbonyLP7Fl4cHCipMsTryjLknVE7xvf4KP1YsX/qJuF2ObfqAu3JziyBAUvGcWo2SNYvPorSCibJO3GiBGDq5uwTgzUdbDtdgQM8axemDM0TZi5yA4RnGi6u8Xc28sLBAqohATu+NACm0W8mzqyRZF/B8vkLDYDrNxgBUCC0IBmzrMwDndZGz3Jtjm0m+MZyz6sBiBG/N0NoEkl2tm+yybkVtvvdVt6BCvcQtEtKKNjIFM14Cw9TFfIjYzryLAHX300UvEvgpbB99Pqp7gvcLu+uuvdxtUL/xF0ZbgNRjbPENsvOkvxnhcJYl5O6m1D4yYS1n/IMxSsBghsDrxOnhnhJkXgn3A2geLr2OPPdb1TzYXm7B9xlzDWgHR4rvf/a4TElhveYEE4T7fwhoBIclbyWI5xlzAXMq49kFXmZuwyItCNPX3ishH/cwPUc3Z+XLQ90RABEQgSQISRwK0eRmwCOH0kQUPL26/2eIFyOkNJx1hX9wzZsxwi+Dtt9/eLRI4JR4/frzbiIcVSNgw8CLjhYz7jN8ksKg/5ZRTFm3sohBI4MGC3Z9wwy+bQMILnBI2fgonGCx4OSkhxggiCMw4XaXd9BebcjYXXrDJ92FiQ3TVVVe5vj7ppJO63DsWLLjxDB06NN/LL/peT/VEOeaC7hMsQp999lm3GWJ8R1kPp9w8P4wJFnRLL730Ik4stBjvgwcPDiX+AY+xRmExSNt4bliYMu6jrIdrUReLapjxnAYD+0U1tqkHVwY298SzYUHKmOaZYSHM4ptA0HvssUfoMUd/c31MphHI9ttvv0WL6ijHNsIpmx4W7YhXbJIRsPgz7GKb5+/SSy91904bmM+4JqKSF3uiEkhoB9enHcwH2QSSKMYcmyvKJpts4qxFJkyYYFtssYWrF7Hbb+z23ntvw+qHcRF0Lcx1YHDPzN/MnwSRxmox+G6LcmwnVQ997uOBYUnIM4WlIfyiHNu4p3KIgvjCdXEZ9W6wUdaT1Lzd09onirHtxyauNDz/9BPzD64nvAO33nprN3d790He4WGKjwFCvzD3eGExaoGEerBcZK5mHkIQYX3CMxuFQMK7mmueeuqpzrqGTHxY/rIm8aJflAIJ7XnzzTddP1CwSME1yVsU0Ucc3NE/66+/fpgu0ndFQAREoGgJSBxZ2DW8tPFD5aXGJoQTNRY7LH7YQPICx5cUq4WwJ0T4wnINXqKcdvKyY0HnBRL88RFO8g1eysKD9vByZtHBwgeXAF5wbE58hhMW+fywqcz3xIFrc7+cpsOOl2umQMLigYLlStiCy8G9997rNkF+o8hpNJtjHw+G03Y25/m2iXtE+KGwOOF69I0Xd55++mlnMePFhTBt6qmeqMYcGy2EHsQcGNFXWCfssMMOtu666+Y9thlnWO4ErZzYwLGgZ+PmC4thNuMIJdwHJ4OYG+dbGHPEYcDnmo0iG0gsiRDMeD4ROKOoh/vz5vn4kOOa9vLLLy9KEc3voxrbWA2wIOX5hBP/RkTih8KcwUZiu+22yxeb+17QPB+BAU7BU8eoxjZjA5cdFta4bXD/bP5pgxdI+D/GY76iKWOPcYVwweYeFxHmaK5JmyjchzdBx5Q+38LmB2GW61JXpkCCcBt2zNE3zM2eR+amhw0+8x8iHc/Q8OHD822O+x7PEc8NY4x3H/UGBZKoxnZS9SBYICyySWVeoO/5N3Go6Pt8xzbjjDYEhSjGNhtFP87giSUln4VpFO+HuObtzEETdE0k1X3m2of3a9ix7etkTPE+4GAD656ZM2e6QJ9YelIP/RXWCoc1CHMCByVY2zHnBC1GWHsRI43nCSuzMOsExDfmbSwKmSOYf7788kv3bvUCCXMFlmb5BPGnLYxj3ge8FxBEEEgy1yTMFbz/dtlll1DWkz6A7OGHH+7e48x5rEURnFk/Mu65D56pqDLlhZrE9GUREAERiIGAxJEA1Iceesi9ABBEvBlrUCCJij8nAbywMZXHagT3Hf6PjTiLhjAbR3+PLNQQDFgU0p7uBJIo2pS5iM8mkORTD2y8v6t3b/KnwSysvNBDX7HZRxAJE/TVuyCxsEUgY0HAgji4GEF0ou/Cum9kup6wKI2jHs+dhQ4naNSBuwauLiyEiD2SryUUYxYBL5i6kEUomUkYc77PGNfUjWVPvnVlGz8wRChjU4lYxqaExSEsoypB83zEJfhlCiRh6+Kkjk0DgtJWW2216HJY2RB8GJ6cRsMv7II00zw/ylPHIAcvjhAwECsH5h82IsxJCBq0JazITH1srtjMwY1TzmwCSdj+8d/PtLaL2sXGCzmIfd0JJGE2cr4d1IPAQr8wXyKgMz/A0buT8v5ANAnjVko9CP+ImBtssIEb3/xf1PUE+5fxzcb3mWeecfMSm27mdcSkfApiB5Y1iHxBawY2iWxUgy5pWKrADXEuqhLHvJ3t3oKuibQ5UyAJ2x6ef9xg2eSPGzfOvUMp9A3jg37DBQbBj+c4zLjjucTqij5DJPP1xOFSgzjC3I1YgNiLtS6HBVdeeaUTzxB6wrhI+3vneeXdQwwlntlsAkmufcQ8zD3zXHrhGEY8owg71ME7FsGU9Y5ijeRKWJ8XARHorwTKXhzhRcCkz6KThQ1KOWa4bIS8rzQvcl5+USxMGSgsFDhluPnmm11gQhZZnITzomURFyZLDe3hhGzTTTd1YzJOgYQFFRs47pkXbfAUmkUP1iqIC4g/ubLzi3WCyPJy5rTWL5joF9gRB4CTdBb5uEGxIQ+z+faBztjQYTHAyd3xxx/vNgksFPD1ZfPA4i7f0276pDvXE8ZFlPV4n3gEJtqEhRB8aBv+3vQZFjH5igmcYhO0lk0IohGLQDaruDdwUuZPVRFHqJPTqDCFfscqiQ0wIginc4wr2sHz89JLL7kFaT4iDIx8IGF/WpfNPJ/79wtTTJtpf9jiAzIzhhGr/GKahSnm4LjywTiMINeTeb4XSNgks7iPqjAXcRqMVQJ9z4kjf6edLMjDCD3MO8yX+PfDKS6BhL7x6XTZlGQTSBiTWCyFdbODF2MLi7+gpRon0Zdffrl7hqOIK+CDc+O+g4jAOGfTxZ9wxO2T8RZmPuUZQrhkbCFaM1dTH/MPz1pU9XgBhnbw/LIZRvhlg48gy7xAnbgl5JvFDBGYe6f/eW8zfhHQ6Xe4eQtPxBHuh819mMLYRnyhcFjC9Xk3hJ23My39enJNjGPt48VEhGyEC97n3APvB2JpsGZBuM9XGOFaPDtYQyJgsw7iXeAPTBiTUVmM+P71wWoRsRkTrBN5H2EBg2CLe2++7aEOrstzSZuiFkh8zLOg2I/1CeMM11HmV9ZeCFeMdaxwwsRyC/NM6LsiIAIikCSBshZHWED5TTYKPz6UbPgwN2dzx0uNTQWLChZE+RY2jIgUnACzQcVPnhc5C0QW1Ly8ca/BTSOMMML9cb8s5tmAs3DLJpCw+GLBlatgkdl+rGxoA9eCX6ZAwufzPW1gA8xChkUUL+bMAIjwY7HFixyzfUypw7QHgYVTExbXiCF+4cDCjY0KC28W9Yg9YTapMOnJ9YTT9CjqQRjBrBhXJhZXmP6ysGHzzaYUfix+sJDJtz30P5sfRDCeGTb1LOa5NptgnifawyaFesP6kdMG2kIQUerklDEY1JONOJsX2pRLgRULRBaClN7M8xkb1JWZ3SOXOmGEZRTPIotoxlXYeEPd1d+beT7fYwHMJjLfscA1aA+bOoQyniPEKzgRW8BbxHh3gzDzKXV5CxHEAkSDTIEEQQGmuY6FTIb0NXNzcKOVKZDQl2FE2WCdXiANms3znDLe2VSGsSqkLcxnnNAjWDMfeEs8+p/3D4WNMfNdmPmUgwas+XA3CL7TEF78nBO2HtpDQFTmIN4PbLD5NxZKPs067WP8M6fn2x6+zw8WJHDi/tl0Ux/BPnGPpSDkwzCMcM7zQswm7h+GvCsQqXxQzzDzdtDSrzfXRMZzFGsfeDG3Mq8gZNL/zHP+uQ0jHGQ+q/Q1bi2I/biCZD63uczP3X2WOrAwpl8Y1/Q36zfmNd63HKwh1HHgxfMapjC+mQcQGRkDWF9lCiTMRdSfy7wdtBjh4C9oDclzj9UL1zvhhBPcupdDB0QaxJGo5rkwXPRdERABEYibQFmLI8AN+qeyqMdMlhcSL6N8T5qCncYCgw0DCwNORXh580JiI+YXvXye+qIwM+davMBZTHcnkIR5wWWeqmcTSFj8cDLMJjbfghUH7cD6gEUn3OLIEOHHAAsEFjUnn3zyojgPLOwwz+U0Pax/f5BDEq4n9D8nqN56w58EMg7Dxq3wbWFsc0LGiR/XZTGKpQMWFYwTTqEonJ6FsbBgHLAJYQPMAo0FXDAtbNisJ4iX9D1CEuKK3xhEaZ4f7H/agyk2YinxXxBnEDIxbY5LIInbPJ9NHc8olnA+85YPTIjYxAKfTaXPmJXvvBD8nj+J7k4gCbPxCloUdieQRGEx4q2hcK1CzMEiio0xVmqIighMzIWwxLInTPFCCFYczHP+FJg5/JprrnHvpDBuicF7Y2Pvr+kDR/oYBrxjo8hghasZYw6rJC/AsFkk2DnPU1TvUy9Y8P7hHY5IAjMyoLDRZM5jbGPdGEb089li4MWcRgmmhQ2T9YRrZbP0Q0SMyzURRsxnCFO0jXmVfmFdEpdA4rNwIVrwnohaIMEtCFcxnhWey6CrC+8LnlmeVdYMYdZZwWcpOAYyBZJ8DhwyLUYyBRLum3WPtwZlXmKshz24CzN36bsiIAIikCSBshRH2JRgMcJmi4W1N8/3MQyIXcACjsVQmMJiEIsEXqacqLNw8ibFmcHvcq2HjTsLaxZlfrPFiYl3P8kmkPD5XBeM/qQEs04WtJyQcALFyZnP2pEpkNCWqBYGnkvcAkm2E1va7rPjRCmOcHoWl+uJ54U4wmY76BPPIotNmE+fmOuYC7pR0b8+tTLX45likY2FCBYVbEzDbBSC9+YXc5nZYqISSHiWGMO4GzC+6Xe4EfCXcRGVeb5vEwt4BDJcMfx8QP24cNFnjDmCFDI35VuCWQdY3LKBjMo8P/OemFcQQJg3vfUNGyA2x8xHPttKPm0h5guWTowlNr5woy3eBSpTIEFwxrooV4sR4tZwws2mFHZYPTBXeuEtm0DCOAkzz3mxgncBjLh3xEbcqAgAzOYL0c6nBw0j9gQFzczg3IxBNqtYNEYljsALC0Y23z42lBdTOVGPoh7EESwXOa33Agz1+sC5uMLkWugTLAB43/lYSowxrAV4Xn38JG9lQ/+HjSnh79EL2JmZ8qISSLqz9MPCLwrXxEzWMGPuYS6FG9aE9JMXSFiDIXYjOOVbmJ8RfRBkESWwDkK0pP8Q5RkP/J6xEiZIO9dB8MN1CktVxhb/x5zBey/oXpVrW7gO708OEGgH/c18yhzgLUIyBRLGJCxzsRjhvqiH8YowGrQYyRRIOBjk2aWEsbrKlYU+LwIiIALFQKDsxBF/wsmCk0WpX0gFfblZKPCSxUc+3+L9+Fl4Utj4eN9kvyFiI5RvLBPMvDHrZTPKvWZLzcumDxNJNgso/35DkUubvGkni1k2HCwGswU2YyHPhoL2hD3h7O7+ohRIgptH6sNPnPumbSxE4MpmD8YshMPER0CQYEPC2IMjmzs2fVG7nrBQxFWMBSmLK66PcBH0iWeRmK/olymCedcwFla4h8CMMU36VsZKMLhoLmMu22ez+UfzOe6JHxasuRTMhLl/L3rxPCFkYsGFJQkbezZduGtRojDP9/eHAMOmFyGBcYE4y0IUcYb6cZ3gmQ6zGab/GctYajA3YHnD5g7RhRLGPD/I2c87jDuekWDaay+Q5BvLhM00cwoCC5ZJXkxgbmXD7ecznlfGOgI0n82nMIaYX9gQM1/61JVYv3mBxFuScR/EHQrjVsU9stnC8gHXE29ZxeYFoYJ5NJ9T4cy2+80jY4H+QQBhfGH9wBzEGOd0necrbIwRNqHE+MD6Cm7UxbhjbsDNgVN3LKWoM4yoxPXpI54PNqY8t0EBhjHDyX2+sZRw1cSFj80p44F+QoShPzhA8e8DNvfMcVFYwfh+8wJJZiB43kP8Xy6n9z7YKWIb752eLP3oF0q+ronZnjnmNjbw/DD+4InwxPqHdwV1hhkHvs5gYG7WcT5GGIJFmPe2v75/9/CcMM9hKemzOnmBBHcu1niwzrXAnPHF88K7ursxwHuV9xRjPdf3Hffk+x8xDHfl3ixIwmT3ypWBPi8CIiACxUSg7MQRNib4ULIgJXgXVh0sfrwJeL5+ycFO9ZHZeYGxqA/6ifoFLwttzBbDuhuwGGUBly1YIHEgOL3jBDyfl3awTZxUsOhkg0UbggIJixEWqdRBe6Ng2N1DwgaGxSsLiTALq+5S1rFR5USFhRBxVMgcEUU9jDfEOE6ennrqqUUpW6NyPWHDiCksG1L6gM0Vm0Y2J2xU6BMsVsL6xGcKJGx4cBsjQwMndZx+s1Gl/jABKllAs7jm+jybBP1lQxRFthgW0z7AnHedY2yz6GWj462F+DcL1zDPaLZxzCKVH+YfeNI2/3zh8sRJa9hnyLtVccLJHMD4QIAJCiRhX0TMYV7cYf4hyC+iUzBgMXMQz08+wqy/P+6deZp5DOEvM1U4zxQbZtxRwpziM28zlrlfNj+I5Fh4eYGEZ4sNCiJCFIEJGeOIcLggctLtix+L+Vg+ZPYpcwDZQNiMIiIwFrwAR98hovkMaWHGnK+H+QV+WBeyoWcs8LwRj4ZNGT/51sNmjvcOfcB4wuqAzSRuNDw/uBAixDDPhhVgMgUS5mzq5ZABgZH3EHMrG/AwhyjZrFhZF0SRLYa5E8GVe0YkSMrSz49BfzCEEIc4hliFNQnzHu+HfMUrrg8j2oY4iysf8zZiH+8HDjUorBGCqZbzme8Yc7w3uW+eE+btYJB7xjqfYY5CuAq7VmB9isDDfBYcA7z7yPaD0BR2TcK90h7WN1gpZbMgYa7gYCWYvjoffvqOCIiACPRHAmUnjjDp83LmpckLgkUjmwY2lvhzsigO80Jggc2JEi/t0047zW2seHlmE0jCDpjufOF5qfISZeOFhQw/YUumCakXSHixsiFBCMIiIipXirD329v3e0pZR1tZeAWDIvZ2ve5+7+thY0fh2ow7NloIJmGsA3ydXJMNAhssxjDiBNdlbLOBZWPCZoKNSZjNIwtDNgQs4LBA4ZSeBRb/ZqNFXWwaWURSV76Fk3k2qSyesdzA1QBLFDZ1XiChb/LNFsMGivtl8cc9I5AQN4DYHyxKOQ2mbWy42BQxrsMsev3pPdeif7DcoR8YG2wcCY7JiSrPVFTxYPB/Z5PIhoiTSMYfQir/T30EMQ1TvBUFG11OTHnu6bdsAkmYeviuz07F3xnTXiChv3DtQ8DiHsJsUoMbOp9q1gskvBuog7byf2FiKWUGqOS9wGmwd6nylo1s7LyrSBh+PEdYR/EcMeaxdvHxLKJM7+7r8YIOY4H3IMK5n/vCtIPv8jzyvuF5RJxgs4g1Am3jmUaM4T2EUJevAEM9CBawYrNNfzHvwNBbxtA2nq2ga2k+bevJitULJGEy5WGxyPPO2GKNw7OC8BuXpR9iCEIIMW3oc+ZQn3UO4Zx+QdgMG1/NW5Th9sbcjWiFOO+FELgyt/K7sPOpTwuM8OrdHDlMyxRI8un/zO9kHjx4gYR3LVY2zHuMuVxdaTLrgV/QtS6bQMKaIswzFAUPXUMEREAECkWg7MQRD5oNKgtFzAvZPBJXgE1LLmar3XVa5kvOny6wEGYThlmkN2MN2/HZBBIfJI7NMidrUWzA/cY+08eWBSSLERby/ell2lvKOk7aWIjjK80mPN+Tb/qba/gTVb/I9z7sYcUkFlCcNGPuyykm18vcTEZhWsx9Yx2EJQAbRP4MZiqi730At1zHG4tNNjZsQHhWcGvBTBnxiEU9myA2KSyuvUASJluMd89A1MG6hb7h/3BB49+catIGFvpYQ2FNFKb4U3U2DF4so6/gxSKbeBc+i1UYESbzHmHGBhXLFEyk6T8EBISRMCKZr4cNKWOPDUgwOwgCCaJPlCePmWOa++e54hQUt52wz1GQXWZcKH6HqA7DMBYj2QJUwghxhHHB5pXnivHmeYYZd/6ZZTPEWKDvEUYYb1jGITTx/vDCJs+BT1+da71Tpkxxz4zP8sb3cbUkM06+MY6C98BGnyDGQWuATOuOXO852+cZZ1gL8Tyy2c6sA0HJp/PNtT6eCcarF9d6s2JlTgqTKc+7Z2DNhysV8xqCYhyWfj7GGWOMGCKIvcwzuKvynCLeUxDOw8bvog24JWI5hFUHhwG8Q3AhDGspktmn2dZXfIb6EJqwLgz7fgjWmc11lcM8ChahYYQRxh4WXRxoMI9lE0hkMZLrU63Pi4AIlCKBshVH2Bxz4oDJPgsgFg4+NkMUHd2dQMIiIt8FaHf31d0LPIp2ZFssRBGELI576+maLGpZqGNqjFkqG5HeUtbRVyyEw4gLbHYuv/xyt4jycW0wc2cR4jfhYVmw+WZzgnDgF95+M8lY46Q1jDWUv79Mc/9sYzyftrDJRpxk48Pij+ti5UDmDhbZnA4jGlx88cXOggQz8bDxHnCtY3GI4OLjV1AvbWTziNjDBhVBI4xgwbhjU8fJKfMLgggbBTbgUfnEd8ec8Ut7qJMTfISmsPFzMuvKJpDQZuakMNy627gi9lB8Sup8xltfvhNV4OxgXT0FqERYwGKB0+4wQg9CCPMLAqMPNH7ZZZc5qzIfJ4H74HM+9lAUKVt9kGlSOPu4L16MCwaF7gv77voeIRE29L0X93h3I55616B8r++/F3Q98e50UYkwXAdOzCn0d9xWrN5KEStINta8H5hffQysqCz9YMfcycabOugjxh/iOVZ4CCS5CuY99aMXR3BH8+nqmduwMGTOpr4o557u1lfBjFZhx11PAklUbfHBhrFq5p2XTSCRxUiUPalriYAI9FcCZSuO+M0yL1pOicLER+iu86PaPPZlcEkg6Z6Sz+bDwhfxAPcFLF2wekkiZR0uNCwU2aR60/+oU+Nly2hAffxEZaXEZocxzebEL9ioFwsLTvF88NK+jNfMz3gRAcstv5jm5BnzecQRn3IS//Kw8XOom5M/BBBEJcZBMMCnT+cbZlEajI/AxoDNG6IcJUmBhA0QMTkobFLDbLy769dsAkk+Y6Av34nLKipb3VELJL0FqMw1w07mPdPXiGFsenBJQxBBbME1gNgmXiDlXYdgGkb0zcZr+vTpzhKKMcazhaVNlPXQ99lSXfP8RhXckzp4J2AN5Z9XnmUC5zIHnXDCCaFiEDG3cC0sHLyVQ5xWrLBhHmNceNdEBBLalK+lX7DvfZ8QuwZXI6wsfRynuAQS7p0fXIZoG/MaG37mcgQTrGSiLkmur7zYFLTMDPMuwqqU7/Me6k4gwXWHNUkUhyhRs9f1REAERCBpAmUrjiQFms0kJ8eYM8chwATb4V/guHIEgyLG0VYfgwQ/7PHjx4cyN4/j/oLXZJHGCRPm3SzcMfMlcCRxMQhmi3hBiTNlHZt/FqoUFqlxuCBFlfKxu/5gLLNx2HDDDV0QPApjm00EQQrDng5mLqZxtWFRj9sEJugsgqM2m/b+15kCSdgxyUYRtyxcg4LxEXx6UDYmtIl/h1n4hr3PqL6PQEJ7sYaKIvZHT/flBRI2994aIqp2ZF4HgWTixInu5D1s/II4A1Ry34wnrEaY55hvMMdnHPJ8EouDWBC4B7KJDfusdsebzZdPF4pgEXU93QkkUfY/oizWKIxl5jreD7iK8e8wblX+Hn2MJu8iFLcVK/V6oS8okETBDPdHrBOZmxHPEeIQmr17Mq5EbLyjzOjj75u1B2Mct0EsDTnkiiKIcXdcWPNEkRa4r9z94RpuSLmkQ2d8Yf1IymzYI4xiwYObU3cCSRj3rb62R58TAREQgf5CQOJIf+mpPt4ni2J8YTFtjnOhwO2weeW0hoBvYd0c+ti8vD7GppsTR1wbMG1mgcvpEhsJLB5wrSiVgkCCGTUnnFHEz8nkgsUF5suYhLMoZuMVNnNQsI6gQIJbDcICC2A2pyywo95sUXdmgLqwJ+qYrbO5IkigfwajMs0vlXEath34z3MCj2tS1NmEgvfmA4tibRZFbAEfZDHKAJWtfrRVAAAF10lEQVTBTTciMK6iCOTcM9YbPnhxVBZkYfsu7PcRSHjHIcj6IJlhr5n5feKQ4f7G3IB4iTASNlZGsI6gQILLJS6fcVqxBgUSxLGwoiLrDN79WIxwOMIzmGmVEMf7J8gQgRlBBldZHwA2jvdD1GMrl+t5kR13yL5a/SGMIKwQ/Juxy7ua9Q/PihdIsKLFTZW1DxnMonb1zqWN+qwIiIAIFBsBiSPF1iMh74fTQRbIuD7EvTjhJczikVPJYi6c+LD4ZCEXjP2AVQIWPaUkjtAPLFLjtkZgg0IJKyRkGzdxmWP3NEYZx2yIOCkOy6670+2o4yMU8zMX970RUBQ3B4Iwhu2v3sYFYhfueFEEsaUurhdlgEp//zz3BP0mACebILJ5sElCzMSapFTEEdrL5pyNcJybYeog8DOb0jCBMLsbX5kWJHE/M14gwQWFeS4sO6xEMjfdXiBhbYAFSTEfmiTBO0wdjD9EdtZxHBTkUnw2MaxjEUUyBRIEJURTRD8JI7mQ1WdFQATKgYDEkXLoZbVxEQEWCSwKyRDBnwcffHCsmyuhz49AIQSS/O40+7eSiI8Q5f3qWqVDADEYKwQ29QQdR7zGxF6l+AgUQiCJkkJ3AgkWhmFj6ER5n+V4LdzBcKnBitgLJPybgtCLNUoU8bvKka3aLAIiUNoEJI6Udv+qdQECBCbDd5xTEyxI8FGO89RZ8MMR8O5QZMCI20Us3J3mJpDEUZeuKQKeANYOZA7h+dl5551dpqywVgKiGx8BBJK7777buTeQBre/lWwCSX9rQ6neb6ZAglsf1sUEpI/KEq5U2aldIiAC5UtA4kj59r1aLgJFTYATcFzECPBJBpv+WJKIj9AfueieRUAE0gRwRSHoL4Gno4xrkiRfBBLSbBPDqz8KPEmySrquTIFEQmnSPaD6REAE+hsBiSP9rcd0vyJQJgQ4AScLAf7WccfPiRNpEvER4rx/XVsERCA+AmxecfMkA1gcMZziu/OuV04i1lVSbSm1eiSQlFqPqj0iIAJxEpA4EiddXVsEREAEREAEREAEREAECkgAgQQLpQMPPNBl61MRAREQARHITkDiiEaGCIiACIiACIiACIiACJQoAVw8r732WmeJSbYiFREQAREQAYkjGgMiIAIiIAIiIAIiIAIiUFYEGhsbbdq0aS6ujQLRl1XXq7EiIAI5EpDlSI7A9HEREAEREAEREAEREAEREAEREAEREIHSIiBxpLT6U60RAREQAREQAREQAREQAREQAREQARHIkYDEkRyB6eMiIAIiIAIiIAIiIAIiIAIiIAIiIAKlRUDiSGn1p1ojAiIgAiIgAiIgAiIgAiIgAiIgAiKQIwGJIzkC08dFQAREQAREQAREQAREQAREQAREQARKi4DEkdLqT7VGBERABERABERABERABERABERABEQgRwISR3IEpo+LgAiIgAiIgAiIgAiIgAiIgAiIgAiUFgGJI6XVn2qNCIiACIiACIiACIiACIiACIiACIhAjgQkjuQITB8XAREQAREQAREQAREQAREQAREQAREoLQISR0qrP9UaERABERABERABERABERABERABERCBHAlIHMkRmD4uAiIgAiIgAiIgAiIgAiIgAiIgAiJQWgQkjpRWf6o1IiACIiACIiACIiACIiACIiACIiACORKQOJIjMH1cBERABERABERABERABERABERABESgtAhIHCmt/lRrREAEREAEREAEREAEREAEREAEREAEciQgcSRHYPq4CIiACIiACIiACIiACIiACIiACIhAaRGQOFJa/anWiIAIiIAIiIAIiIAIiIAIiIAIiIAI5EhA4kiOwPRxERABERABERABERABERABERABERCB0iIgcaS0+lOtEQEREAEREAEREAEREAEREAEREAERyJGAxJEcgenjIiACIiACIiACIiACIiACIiACIiACpUVA4khp9adaIwIiIAIiIAIiIAIiIAIiIAIiIAIikCOB/w/Oa215bok98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AutoShape 10" descr="data:image/png;base64,iVBORw0KGgoAAAANSUhEUgAABEcAAAHzCAYAAADCRXNKAAAgAElEQVR4XuzdCXhU1fnH8Td7AiRh33d3ARfEpYoiooiIsosIiALu2lqt/Vut1taltlVba90FZFMQBGURBRRcWq27UhWrsu/7no0k/+d3wk2HYZJMkpnJTPK9z8ODJPeee+7n3KQ977znPXGFhYWFxoEAAggggAACCCCAAAIIIIAAAgjUUIE4giM1dOR5bAQQQAABBBBAAAEEEEAAAQQQcAIER3gR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BBtAoWFhfb222/bwoUL7eSTT7aBAwdaUlJStHWT/iBQKYHt27fb888/b3rfr7rqKmvatGml2uNiBBBAAAEEKitAcKSyglyPAAIIIFAugUWLFtmCBQtsxIgR1qlTJ1u9erW98MILNnjwYPfvYI/s7GwbN26c7dy502666SbLzMwM9tKoPm/lypXuuZo3b24jR460tLS04v6+8847zq5v3772s5/9LKqfI1o6t2bNGhs7dqy1bt3avXMKNPm/g9HS15rSDy8wUqdOHdOfdevW2ZVXXmktW7asKQQ8JwIIIIBAFAoQHInCQaFLCCCAgDd5C0aiZ8+edv755wdzalScU1ODI7t27bInn3zS6tata6NGjbLU1NTDxiM3N9fmzp1rW7duteHDh1utWrUOOedf//qXzZs3zy6//PJyBZKiYuADdGL9+vX23HPPWf369e2aa645JBAUqj5v3LjRBd+OPvpol4WTkJBQruDIjh077K233rKlS5daXl6eC660a9fOLrnkEmvSpMkh3SwoKLAvv/zStb9t2zaLi4uzxo0bW58+feyoo45y//Y/dI0CYsoWysjIsCFDhpT46Lr/559/bh988IFrX8GEkt6lUPiFY3wOHDhg8+fPtx9//LE4+Dd58mRr0KCBc0pOTi7uuhc4PeaYY2zYsGFlPlK0jJV/PxTgVOC3V69eLhjEgQACCCAQnQIER6JzXOgVAgjUcIFvvvnG/vOf/xQraNL8/fffu4nDkUce6SZ43tGxY0fr0KFDzIgFCo5MmjTJBQPatGkT9HPEWuZIMMGRoB++mpz4xhtv2JIlS9z7rKyO448/PiJPFmzmyNq1a10Wj941BTf0fiqQ8d///tcFt66++upD3lll9iiQoiymE044wbxgia6/7LLL7KSTTip+vt27d9vHH39sCnjt3bvXff3EE08sMQigbAv1ZfPmzS5opgCNgiPnnHNO2JZdVdX4eEjlCY5Ey1h5WTEKkCgg17ZtW1u2bJmtWrXKGjZs6IKACpByIIAAAghEnwDBkegbE3qEAAIIHCZQnSbWgYIj+uRYwREtfQj2IDgSrFR0nrd//35Xc0J/5+TkuInk0KFDA2ZXhPoJggmO5Ofn25QpU9zEVu+mb+BGQY1XX33VBTO8PiuT45lnnnGZAWPGjLHatWu7buvrek4FNLzsGO/d1YRZy6f07B9++KGVlCGRlZVlEyZMcEvQlCmmgEh8fHyoWQ5pryrHp7zBkWgaK2V+vf/++y5L6bTTTnOPoroqeudUR+jSSy+1rl27hnXsaBwBBBBAoGICBEcq5sZVCCCAQEQFggmOaOKkT61XrFhhSl1PT0+3M88885BPlksLKGjZgDI4vGU6Wh7wyiuvuAmbJodetorS4V988UVr1qyZS+n3rYnhi6IJwRdffOFS6NV/fdJ+6qmnukndu+++e0jNEf/gSHmfRfVKVItD9SV0tGrVygYNGnTYsocNGzbYzJkzXY0DGekT/rPPPtvOOuusQ7Jx1MZPP/1k+uRc5+po0aKF9e7d24444gj3b19LZT0oa0DZPZqoNWrUyNVQUaaBd54yDnwPfaLsuyRi06ZNNnv2bDd+akPLDDQWmoB7yzECTerl/MMPP7jlOMoq0L8DXeuN7wUXXGApKSluAqdx0aRdk+1u3bq56+VTlqOCGfL+7LPPXHBDbZxyyimuv2o7mOPbb79179tFF13ksjF0z+uvv9713ZtQvvzyyy44oWCDb+DMM923b59dd911ru6Mls542R1yUp9uvPHG4u/5Bh6CCY6U9jOn+2mJVL169YrHUNleEydONPn6L3NTIOWrr76y0aNHu3dCy2P0ruiZtJSmrAwJOetnUe3qT6DlOcGYl+ecssbH/2ddPy/6WdfPS0nvYGnPqUCUTDTW+rmUr5x9j5Iya6JprPQc+hnWu6xMEe8oa4zLMzaciwACCCAQHgGCI+FxpVUEEEAgpAJlBUe8QIY+te7SpYsLjCgwoU+mNWn1ai2UJziiCfq0adPc8h4VSzz22GPdpE6fYGsyqx0mtMSnpEPLBTTZ11IgBRT0tyYNe/bscZN/ryCr//XlfRY9owIuCl4oKKFP6jUR0aTz2muvLZ6g6Lzx48e722nJg6y+/vprFxCQmWek73t9UC0MnatlDzpXy5uUKaD6AZ6l0vlVh0ITOvVBz6cAksZAEySl0C9fvty2bNniAgqatJ977rluYt2+fXsXlPH6JiPdT4fup3G/8MIL7bzzznNfCzSp9/Uq7VovOKL7qW9alqFlHwqsKDPhuOOOc/1QcMLXUf/2XQrgZTEomKFsCmU+KDCgf+t5VEQ2UD0V33H2PunXOMlIQSsFyC6++GIXqPEOb4Leo0ePQwIO3kRTz6tx070VHFG7mpjr/ho79UXLG/S98gZHFPTROOo9UiDL9/CCIxpvvcdl1TFRjRD9LJT0zpc2cdbPnIKRek99g0ch/QXj11iw4+NdpkCbAiNy19Ih/Tx676+CRRo/BXSCDY4o8KqlS3ovFi9e7N4xBXr1M+M/FupDtIyV+jJ16lTTe+sFwvzfZQViVVuFAwEEEEAg+gQIjkTfmNAjBBBA4DCB0oIjmrAriKG17ipa6H1aqQmOAhmaOOrTdW2VWZ7giDqhCf2zzz7rJtP6RFeTYH0Kfvrpp1v//v1L/ATbW2KgSaMm1l42gDexVrAg0ESxIs+iCb3vBEyT43//+982a9Ysl6miybMmZpq0KECgCbOWMehQf1THQQVQPSPvmTXRV/aHt42u//IItalrdX99mq8JoCaFur8yTpQdo+vVBx0ljaGyHzR5l5UySbwirF7fNBH3JsX+wRF5eXUodI6Kf+rw+pqYmOiuVSDIC44oc8E348cruqkJppf1oGcL9Bze1+QrRy+Lxls2oP6ptoYCcqUd8tYSFGVO6J2Vgd4zLUXxzaZRXQ59XYEn1ffwxuK9995zk3GvTok36Za/AnkaO+8INCEPJnOktP5rWY0ybDS+3rOW1qZnX9KSitKCBt57o59f1RbSffQ1WSiTQhNt/8K9lf0VGuz46D4KYGjZkN4xjZ1XT8P7WVfwUIECBeOCDY54WUKhyLaI5FjJwwt0KsCowsn63afAlrKgNG76fajgDwcCCCCAQPQJEByJvjGhRwgggEC5giOlcWkipYmktyyhvMERta1PvbVkQ5/o6xNRTYTLKiqoyaAyAbRkxf9T0opOTMvzLMr00ORbhxcc8E3b912ioUmcPp3XxFwBCj2vJt6a6HmTf89YbSibQIEUTQIVmFBmgrYS9i2y6L9EqbTgiJaNKIg1YMCA4kCKdz89s3YxUSBCmTv+dt54atJ1ww03FPdBY6RghzJD9FwKGgTqk+7jtaHgmv9SAP9rPFcF4LyMCf8ghCbsCkiVduid1K47Wq6lLBz1V0E3ZcF4E2ld731dQTkveOVlUuiZvbH1JtFaVqM2fZedhDo44k1+NcH1zZIJJjhS0s5SpQUBvO8pEKZx1DupQISCeAp8Kujgv+VzZX+FBjs+uo9XSyNQUMzL/PEysyIdHIn0WHnuynpRMNYrtKuv62dG4+S/w1Flx4rrEUAAAQRCJ0BwJHSWtIQAAgiETaCsZTWaRGoioImKlq5oAukdSnWvTHBEk2dN3lVTQJkI/rtuBHro0iaKZQVHQvEsakPBGWWoeJNqTfT16a2eQan/+sRf6fpeNoJvAET1IUo6PE9laSg4oswOBUeU3eAd5QmOBLNts5dlE8jO2yFFQRBl9Gipifrmu6OR+lVWcCSY5/Amt3onSjpK23FF1ygYpUwD1S3R2GjZig4vSOQtA/MCHN7XteRGhSy1Na+ySbRLkxeECSa4UN5lNYGez9uJRFlZvku2vCCBlk0Fyogqyd67RzD9V2DEd3ccBb6UHaUsnpIyUgLVu1EQz/999X3W8o6PAoYKBihgqt1zfA/v95aWOCnY6G2rHKjwbKDgZWUyR6pirPTsynZ66aWXXOBKy85U/0gBVS1f09I1ZRuVVKcpbP8DQsMIIIAAAkEJEBwJiomTEEAAgaoVKCs44tWd0KeTP/vZz1zRR02WlQWhyVNlgiN6cn1yr+KZqrGgtsr6P/eVCY6E4lnU50CTLS0BmDNnjguaaHKpQIkyFzTx9ibpuk4TGS2V8XYc8R19BR1Ua0WT1VAFRxTgUB0SpeIHOpQdoEltSQVZFbhSJoaWyHg1N7Scx7dAaiiDI8pe8Oqb+Pe3pLoQ3nnqq9xOPvnk4iVPpQVNvGwVBZ9U50bvh5a0eNk0ujaY4EJlgyOa9OpnQBkb/lv4BhscqciymmCeLVDGjPqkII7edd8MBtW10bIy/6BgRcanrB2j/H9vaXmJf/0X776hDI5U1VjJe/r06S7DTsEg3/oo3u811RxRYedIFNWt2v/V4u4IIIBA7AkQHIm9MaPHCCBQAwVKC454k0dNdny3EPUmbJVdVuPVxNAuFPo/9JdcckmZW1FWNDgSqmfRJEUTWWXRBPpEW9/XRE11QTRpUVBJWQyqrVLS8hv/1668S5RKGsOyMml871vWucoY0ifWKmKpT/M1aVYQQe9GKIMjJW05W9aPprdMRnUgSjr0jvkv0dCyLo2TxlI7Mmkpk/7bq7URTAChMsERr36GMh9UR0JLnPyP0samMgVZg6lHosCZb62WssahpO9XZHxKyxzx39UnEsGRqhwr/0wZBaK8w9saWT+j3nKwio4T1yGAAAIIhEeA4Eh4XGkVAQQQCKlAacERFTzUMgV9Gqzilr6HJpWaiFY0c8S30KY+7dTONZqYKpBQUpaD7u/VHNH2sLou2Al+qJ7Fv+aIsj2U2q5MEGVheJ/a6vmUSfLPf/7TFfJUwUuZKaCkWim+O6eEKzjyySefuE+bTzvttEMyKQK9QP4TcH1CrswAjYWyerzDK8arpVZecCgUwRGvUKe26/VdEhPsy+4V6lX/lH3jv/RHE1sFdfSJu28BVi/bRNk1n376qcv28a1lE87giPqkgsfKJtKSCC3JCnR4W/mqMK8ydnwP/618/a8vrf/eu6yJtsbSN2urMstOAj1DRcYnmmqOVPVYeb+n9fOoLCff7BwFU5U1o/HUFtNeplqwPzuchwACCCAQfgGCI+E35g4IIIBApQVKC47o09mnn37aTTQ1YfVqX2jSPHHiRLd8xAuOqCMqFKiaGt5OH/qaJqszZsywzz77zE3stKREh7IQxo4d63ZXUAaCtvBVm6r3MGTIkMMmt96DeruMqN3y7FZTnmfxMjcC7VajrUW1zMTbrUbZLyrQeuDAgUP6431Sruf2lml4E05lJejTeG8HGJ2r7ZE1gdTWuvoEuCLLajQp0nh4290q2PTcc8+5HVt8d4CRpcZQGRNa9qOAhH9wxKu/ocwX3x1o1DdtW6xlRL41V5RN418UtDwZMN6ygc8//9ztzqPdbbS8SIc+Gdd2tQpgaGeVQIecX3nlFQsUNNP5Xr+1PEg1PVQTRodXB0PP69Xe8C2WG67giPdzoZ+XsmrteO+u+qd3XnU2dPjvchRoSVpp/fd2CFL2iWqsqCaLgnv6udY7rq8Hs0NQML+EKjI+3m41+r2jYroqFuuNmWoV+e5Wo98LTz31VPHvKi9A4NUH0c+A7++q0grt+j9PNIyV97Ok99R/WY2Cfvrd6QWx/QODwYwP5yCAAAIIhFeA4Eh4fWkdAQQQCIlAacERTZ5UmPGjjz5yExNNGnW+AhuaRCkg4FskUgUu9X/S9Um0ll1oMqcAgyYoOrzJs1eIVe3oU1B90u9NjjVZ1KfonTt3LvH5vDX23n10ojIAVIhTk+BAhSvL8yy+wRE9gzIn9ImtJqOaVKn2he8k1bc/6rfOVbBDz66tX72dR9QHLUtRcU0FMFRbQ9txKvNCFl6tDFmUJzji7bIiA1kqg0WZKfp0WX1T9ogO3yKOmlCpfoz6pmCNf3BEfdVuNgsXLnRBMe0Kosm36sxoCYO3S4gmYqHIHFH/9J7ouVV7Q8UmlcUh86+//tr1338rXe8FKSnw4f8ClTRB1/bIS5YscUU/y5NBUdHdajS+yvhQpoqyRVRMM9ChwKEXDPKK43pjoR1m5KJsgdKCK2VlgHhLRRSc1Luj5V+h3q2mMuOjYKR2eNLvH/286Gdebvo95L/Ntve7SkFHvT/6OdbPhP72LR4tay9rRgFE/a7S0ijVVAoUGImWsdLPmQLQ3s+yfrcoyKk6JPpZD1SvJiT/I0EjCCCAAAKVFiA4UmlCGkAAAQTCL1BWQVZN5FQ/Q8tB9Am+Jmfdu3d3wQwtG/HNFvAyIDSZUbv6P+ya4CobRJ/qa8KurAAv+0I7oPTv3794KYomZdotRNf5Bh/8FXQfBVHefPNNN6HWxEeZHJpM6j6BgiNqI9hn8YIjukZLd/QpuoIXOjTpGjRo0CHbZqo/moSpP8pMUNBIk0xNfH0Ll+p671wZqdaK/q26DproKbCiYEx5Mi48G32Krh1zZKhJroJOXl0CfQKvJT2qk+L17cwzzywOoKiNQHUtlEGg4Iom5lr24vVVhR/1x/uEOlTBEfVDz67gkTJI9L7pXdDEVfVoFJQKdOi5lIWk5/bfBtj3fC/rSF/zXbrjXS8T/6Va4cgcCbTTS6Dn8v/Z0jsvGwWMFJxUEEBLgDS5L6kIZ1nBEc9cASIFjxTIULBMWST+725FfxtVZnwC/bwo+NirVy+3VM33uRUc1XMoeKLn0O8qbfmtAJCWt/lmjuhZtFxJgQ8FShTsU5DJ/4i2sdLPsn4feTuHeb9jL7zwwhJ/Pio6blyHAAIIIBA6AYIjobOkJQQQQAABBBBAAAEEEEAAAQQQiEEBgiMxOGh0GQEEEEAAAQQQQAABBBBAAAEEQidAcCR0lrSEAAIIIIAAAggggAACCCCAAAIxKEBwJAYHjS4jgAACCCCAAAIIIIAAAggggEDoBAiOhM6SlhBAAAEEEEAAAQQQQAABBBBAIAYFCI7E4KDRZQQQQAABBBBAAAEEEEAAAQQQCJ0AwZHQWdISAggggAACCCCAAAIIIIAAAgjEoADBkRgcNLqMAAIIIIAAAggggAACCCCAAAKhEyA4EjpLWkIAAQQQQAABBBBAAAEEEEAAgRgUIDgSg4NGlxFAAAEEEEAAAQQQQAABBBBAIHQCBEdCZ0lLCCCAAAIIIIAAAggggAACCCAQgwIER2Jw0OgyAggggAACCCCAAAIIIIAAAgiEToDgSOgsaQkBBBBAAAEEEEAAAQQQQAABBGJQgOBIDA4aXUYAAQQQQAABBBBAAAEEEEAAgdAJEBwJnSUtIYAAAggggAACCCCAAAIIIIBADAoQHInBQaPLCCCAAAIIIIAAAggggAACCCAQOgGCI6GzpCUEEEAAAQQQQAABBBBAAAEEEIhBAYIjMThodBkBBBBAAAEEEEAAAQQQQAABBEInQHAkdJa0hAACCCCAAAIIIIAAAggggAACMShAcCQGB40uI4AAAggggAACCCCAAAIIIIBA6AQIjoTOkpYQQAABBBBAAAEEEEAAAQQQQCAGBSIWHNm9e7d9+umn7k/v3r2tY8eOh3F9/vnnNmfOHLv66qutdevWxd8vLCy0Dz74wBYuXGi5ubnWoUMHGzRokKWlpVlWVpbNmDHDvvnmG0tOTrYLLrjAunbt6q5dvHixLViwwFq2bGkjRoywzMzMGBwiuowAAggggAACCCCAAALRJvDDDz/Ya6+9Zlu2bLHU1FQ799xzrVu3bpaQkGCrV6+2RYsW2RVXXOG+V9IxZcoUO+GEE6xTp05BP15Jbefk5Ni8efPcfKugoMBatWrl5kxNmjRxbWs+NmvWLPv+++/dv7t06WIXX3yxpaSkuH/r+jfeeMNdn5+f7+ZjQ4YMsQYNGrjn0Zxr9OjR7twnn3zSdu7ceUifNd/6+uuv7auvvjrsWdq2bev68sILLwS8rjzPHzQUJyJQToGIBEd27dplU6dOdT9g3333nQtg+P8A7Nmzx55//nnTufqh8w2OrF+/3l566SX3w9m0aVObPn261a1b1wVZ3nvvPfcDrh9G/cBPnjzZ+vfvb/Xr17eZM2fa4MGD3Q94YmKi+wUwe/Zs69mzp7ueAwEEEEAAAQQQQAABBBAor8CaNWvc/KRPnz523HHH2Y4dO9y/Tz75ZPdBbVUERxSo0VxKc6akpCT78MMPXaBi1KhRbi40ceJEN5c6//zz3eNqrqQPoXW+jldffdUFSAYMGOACOm+//babZ40ZM8YFgHyDI2PHjnXBDt85m6+h+uF/TqCvlded8xEIp0BEgiPeA2RnZ9u4cePs7LPPPiQ4oh/K+fPnm76/cuXKw37QPvnkE1u2bJkNHz7c4uLiXJaIMkmuvPJKmzZtmp100knujw4FYRQd7dy582HBEa8fXmZJOGFpGwEEEEAAAQQQQAABBKqngAIJmsMMHDjQzU90rFq1yv3RXGPt2rXFmSPKJNFc56OPPnJBCt8ME2WOKHNDQQh9WHzmmWe6bA5do8wMfV+Bltq1a7t7KYM+UODlwIEDLvihOZA3L1KG/ZIlS+y0005zbakPytBXWzr0NV1z2WWXuX8ruKP5VcOGDd2/9+3b5+Za+mBZmSgER6rnu8xT/U8gKoIj+gHXD+sll1zighv+UUilpG3atMmGDRvmeu79QtAvCP3C8A226FwdPXr0OGRZTa9evUzLdpRVokgqBwIIIIAAAggggAACCFR/gdc/yyv3Q/Y9peT5Ql5enr344ot26qmnFgci/G/gG8DQh7pagjNy5EiXmaFMdwVBTjnlFDeXUfa7vqdghNo977zzXLv6nj70Vda95jHKBFGG/datWwMu2dF93n//fTffOfrooy0+Pr64W/qeAjfefErf8J7jjDPOcOe+++67Lssk0DIg/2U1ZI6U+5XighgQqPLgiH4o9YOvH8pmzZodln4lw4oER7x0MV2vNXOqZaJfQFp7x4EAAggggAACCCCAAAI1Q2D8u7k2+Z/BB0iu7pZsw88qOTjinw2/dOlSmzRpksNUbQ0FGDZv3uzmMFqi8vLLL1v37t3t2GOPdecoK16Z8CoLoA+GfWuO6BoFP7TURZkfyirxzSJRJr2WpwSqZ6JMFrX75ptvuqwQZZGoDIGCHf7zKW/kvZon+rcCK8EGR/xrjnjP7QVWSlpWU9Z1NeON5CmjVaDKgyMff/yx/fTTTy6da+/evWEJjnz55ZduHWC9evVcvZL09HT3y6hFixYBx0U1TjZs2BCtY0a/EEAAAQQQQAABBBCIWQF9INq8efOI9T/UwRF98KpgiO/Sfj2MgiRegMELjqgmiTJFfDPjfc/T8hzf4Ii+p6KmyvBQtsnrr7/u6n0o8KGaiTfddFOJwRFfUGWjvPXWW7Z9+3aXlaIajGSOROyV40YxKlClwRHtPKMaJMuXLz+MT8ELr2hrRWqOKDqrQ1FTVW2+6KKL3N9aXqMlOkoNUySVAwEEEEAAAQQQQAABBKqvQKiDI5LSri779+8/pOZIoOCIMkdUt0NZ7UcccYRDLi1zRDttKqDRt29fGz9+vKsXogwQ1TDxan4EyhzxrS+i3WV0+GZvKFtfmfTKDMnIyCieJ2kupsCNdv0MVHNEmS1a1qODmiPV92eEJysSqNLgiP8g+P4Aa/mLfuHoB1XRUkVntfOMvu6/W43SxxQRVeaJt1tNu3btXPMqQqSqzEr10nVecOTHH3+0fv368R4ggAACCCCAAAIIIIBANRZQcGRPdvAPWL9OXKnLatSSsswVvNAHsqeffrqr36HAhuYt+pBX3/eWvpSn5siECRNcIOXII490HyJr7qL/Vr0RtXP99dcHzBzR/XWtMuWVraIai6pToj5cc801LiAS7G41mnPpenarCf6d4czqIRC1wZHGjRsX72zTsWNHF2GdO3euKdtEVZoV4UxLS3NFjbRft5bOKJCiyKYqRHtVo32HSecEs6ymegwtT4EAAggggAACCBioR+MAACAASURBVCCAAALhElAARNkUyupQXZBjjjnGFUNVIMK3IGtZu9WoGKqW0OiDYd/davQBsOYumv9oCY+WxQwdOtTtHBOo5oiu13xJ2/dq95pGjRq5DJSjjjrKEWipjeZN2hlHR5cuXdzOOKprokPzKmXaawmO7qFtelX7RJko/gVZ/WuH6HrfzP9ga474XxeusaJdBIIRiGhwJJgOeefoh1vRTS19KWn/7PK0x7kIIIAAAggggAACCCCAAAIIIIBAIIGoDY4oMqpMD6WFKdrKgQACCCCAAAIIIIAAAggggAACCIRDIGqDI+F4WNpEAAEEEEAAAQQQQAABBBBAAAEE/AUIjvBOIIAAAggggAACCCCAAAIIIIBAjRYgOFKjh5+HRwABBBBAAAEEEEAAAQQQQAABgiO8AwgggAACCCCAAAIIIIAAAgggUKMFCI7U6OHn4RFAAAEEEEAAAQQQQAABBBBAgOAI7wACCCCAAAIIIIAAAggggAACCNRoAYIjNXr4eXgEEEAAAQQQQAABBBBAAAEEECA4wjuAAAIIIIAAAggggAACCCCAAAI1WoDgSI0efh4eAQQQQAABBBBAAAEEEEAAAQQIjvAOIIAAAggggAACCCCAAAIIIIBAjRYgOFKjh5+HRwABBBBAAAEEEEAAAQQQQAABgiO8AwgggAACCCCAAAIIIIBAOQQWLVpkCxYscFckJibaMcccY/3797eMjAz3tcLCQvviiy9s/vz5tmvXLsvMzLS+fftahw4dLC4u7rDvN2rUyPr162dHHXVUOXrBqQggEEoBgiOh1KQtBBBAAAEEEEAAAQQQqPYCCo5s2rTJhg0bZjk5OaZ///TTTzZ69GirXbu2LV261N58800bOnSoNW/e3FasWGHTpk1z/27Xrp0tW7bM5syZc8j3p0+fbpdffrm1bdu22vvxgAhEowDBkWgcFfqEAAIIIIAAAggggAACUSvgGxxRJ/Py8uzFF1+0zp072wknnOD++6STTrJTTz21+BnmzZtnderUsa5du9qkSZPs2GOPtTPOOKP4+2pTWSYDBw6M2uemYwhUZwGCI9V5dHk2BBBAAAEEEEAAAQRquMCu2TPKLZB56aBSr/EPjuhkfW3r1q3Wu3dvGzdunA0YMMBat259WDt79+51wZNLL730kO8rm+Tdd9+1kSNHWmpqarn7zAUIIFA5AYIjlfPjagQQQAABBBBAAAEEEIhigW0vPms7powPuocNrrrO6g27ukLBES216dOnj40dO9YGDRoUMDii7JBA31+9erULsFxxxRUER4IeLU5EIHQCBEdCZ0lLCCCAAAIIIIAAAgggEGUCkQyOkDkSZYNPdxAohwDBkXJgcSoCCCCAAAIIIIAAAgjElkAkgiPB1hxJS0uzbt26uZoj7du3t3POOacYU1kjmzdvdkVataMNBwIIRFaA4EhkvbkbAggggAACCCCAAAIIRFBAwZGCPXuCvmNi/QblWlZT2m41WiKj3WqWL1/ObjVBjwAnIlA1AgRHqsaduyKAAAIIIIAAAggggECMCijLY8GCBa73iYmJ1qlTJ7v44ostIyPDfa2wsNC++OILmzt3rqkAa2ZmpvXt29c6dOjgskK878+fP9/tUNOoUSPr16+fHXXUUTEqQrcRiH0BgiOxP4Y8AQIIIIAAAggggAACCCCAAAIIVEKA4Egl8LgUAQQQQAABBBBAAAEEEEAAAQRiX4DgSOyPIU+AAAIIIIAAAggggAACCCCAAAKVECA4Ugk8LkUAAQQQQAABBBBAAAEEEEAAgdgXIDgS+2PIEyCAAAIIIIAAAggggAACCCCAQCUECI5UAo9LEUAAAQQQQAABBBBAAAEEEEAg9gUIjsT+GPIECCCAAAIIIIAAAggggAACCCBQCQGCI5XA41IEEEAAAQQQQAABBBBAAAEEEIh9AYIjsT+GPAECCCCAAAIIIIAAAggggAACCFRCgOBIJfC4FAEEEEAAAQQQQAABBBBAAAEEYl+A4EjsjyFPgAACCCCAAAIIIIAAAggggAAClRAgOFIJPC5FAAEEEEAAAQQQQAABBBBAAIHYFyA4EvtjyBMggAACCCCAAAIIIIAAAggggEAlBAiOVAKPSxFAAAEEEEAAAQQQQKBmCvzwww/2+uuv25YtWywtLc3OO+8869q1q8XHx4cEZOnSpfb111/bsGHDqqS97OxsGzdunJ199tnWqVOnKulDSG5ahY3oHXnttdfcO5KammrnnnuudevWzRISEmz16tW2aNEiu+KKK9z3SjqmTJliJ5xwQrnGoKS2CwsL7YsvvrC5c+fa3r17LTMz0y666CI7+eSTLS4uznbv3m2zZs2y77//3nWnS5cudvHFF1tKSor7d05Ojr3xxhv26aefWn5+vrVu3dqGDBliDRo0cM8zY8YMGz16tGtX/f7qq68OeawTTzzR/dv/6/pa27ZtbdSoUfbqq68GvC5UPwelvQ4ER6rwh4VbI4AAAggggAACCCCAQOwJrFmzxl566SXr06ePHXfccW7yO3HiRBcgOeWUU0LyQARHQsJYZY34vyM7duxw74wCEQqiVUVwRMGamTNnuoBbixYtbO3atTZt2jQbOHCgtWzZ0r3DTZs2tfPPP9+56VwFVBQA0aHAhQIkAwYMcAGdt99+2wVSxowZ434G/IMjTZo0KW7LfyB27dplY8eOtUGDBrkgi3coqFLadeEcUIIj4dSlbQQQQAABBBBAAAEEEKh2Apok6tN0BUe84+OPP3aTzf79+1tWVpabKH777bdWq1Ytd54mxZpYaoKsyacmhL4TRP33u+++6yaj9evXd9kC77//vssyWL58uZu8jhgxwurWres+tdcn+B9++KElJyfb4MGDrUOHDoc4q50PPvjA3nzzTUtKSrJjjjnGCgoKijNRvvnmGzfZ3b9/v5155pkuQ0D30qG+PPnkk7Zz50737549e7o+6/lefvll27p1q7uf7quMAz2TJtUyyM3NtQsuuMBlSegoqQ9e/xYuXOiuUXuaKJfV3ieffOIyH3yvUeZOoL7p676HJt7K7FGQwP+59e9AY6Ygh2+Gh4JWGhcvy0HtKUCgAINvho1s9Yz6up5Jx6pVq9wfBUfUX69dvUsaDwUj1A8F3PQeZWRkuAwMfV/32LNnzyFjpfHR9xVoqV27truXHEsKvOh9+fHHH2348OHFfdLXdB8FO+bPn29XX321a0uH2lfA5LLLLnP/1jhfeeWV1rBhQ/fvffv2ueCK3g+9WwRHqt2vOh4IAQQQQAABBBBAAAEEqotA7qoV5X6U5DbtSrxGk3ItNznrrLMCLnVQ4GL69Onuek1WN23aZFOnTnX/3axZs1KDI3PmzHGTTwVCNAnXBFv/btWqlftv3Vuf+iuIooCJJrnr1693k2oFTvSJu3d4y350vZY56BwvOKIJvya13pIITYC15OFnP/tZ8fX+y2o0UZ4wYYJ1797djj32WNeeJtS9evVyHgro6Bk1MddSkquuusq2b9/ulh4F6sOKFSvcEg49Q506dVwbp59+ujMtqT1v2YeWomgph0w0sVdwJ1Df+vXrd1hw5MCBA+65FWh48cUXXbbPSSedVOKYKWBUWnDEa893aUxeXp5r+9RTT3VtBzp8AxibN29274WCEBrrt956y9lprPXu6LlHjhzpghG+ffayLBSM+vzzz12wTMtaFLwKtGRnw4YNNn78eNevc845p3i5jPqnIJYCN77LV7znOOOMM1xQSe+dgkKBlgEFWlZD5ki5f/VwAQIIIIAAAggggAACCCAQHoGc77+znB+LaigEc6Qcc5ylHHlMiaeWVYtDQQRNYC+//HKXTaFDmQ46lH1RWuaIb40R/2U1mnwqIKFggv7W5FZBCmUnTJ482U3CfTMXFixY4IIpXnaLb3uLFy92k28FM3R8+eWXLnPBd2Ls/5z6vibfmqQrE0UTaWV9KHtEQYpA2TDLli0rsQ+aeCuw4GV3qL+agCuroiQj//a8NhQoCtQ3WflO5P2XbOieclCAp6QxUwZPacGRQPVA/O1kP2nSJGft1dZQQMRr97333nPBGm88FNxQXzUeCpT43kPX6PsK8ChDSVklCuB4WSR6ZmX+lFTPRMtf5s2b57Jnmjdv7pbIKGin8xXI86/t4dU8Ud+9jJlggyO+tUV0jZbfeEtoSltWU9p1wfwMV/QcltVUVI7rEEAAAQQQQAABBBBAIOoFQh0cKStzxP8TdAF5E09NfisaHNFkUhPVSy+91C118Ja8eAPgLX3x/u0fCPANjgQqlulN2r2Jr/8EX8+gYILvoSU+mvAq+BMoOKLJtG/2gG8ffIt7KsihQ89QWnDEvz2vLyX17aabbnJZM2WZqOis75IQ3zHT98obHFH2kIIhClj5Zo74LsnxDY4ouOTr5Bs40DP7Bkd8DX2LAitIpvHQM5cWHPEsZK5sk3feeccF3LwlP2SORP2vNDqIAAIIIIAAAggggAACCJRfINTBEfWgpJojCoxomYYyObT0w6vN4Js5ou9pGUSbNm0OqzlSWuaIJq++mSMKRhxxxBElgpSWOeL/vUCN+AdHlF2iP1q+49Um0XU6L9hMD9+J/WeffWaqH6LJeHp6ugv8KEBQWnDkv//9r7uflw3jZY6oHkegvvk/V2mZIwo4BRozBSbk5WWh+NccKWknGdWEUf0Q35ojJQVHlDnim+VTWuaIl+3St29ft0TmtNNOs86dO7saJl6Ap6TgiFdfxLc+jWfSrl0707IuLZvRUiUdCsBpiZNqwai2TaCaI1r2o/dZBzVHyv/7iSsQQAABBBBAAAEEEEAAgYgIKDhSmJcb9L3iUlNLXVajhrydSJTFoaUtygLwdqsprX6FlhQoo0A7hfTo0cNN6BU4UX0OTWj9gyP+NUd0by1j0VIL1RrRZF6BCn36r/tqeYR3+Nb08K85ou+98sorbmmG+qT7KpNDNT+8w8uQUb0Jtb1t2zY3Ub7wwgutY8eOpjZWrlzp6n2oSGugzBFlUHh1Rfz7oBoXKg6q4Ii2lZXL8ccfX2pwxGvPqzmiybyW4ii7I1DfVB/Fd2tlBQJ8a46oTon6reVIJdWJUeBGQQi5a9w0JlqK4xVkLSk44tX3UB/kqkCOAhta1qIAk77vZaSUp+aI1+cjjzzSPbOWBOm/FfiQ6fXXX19i5oi+r6K5CvQ0btzYLaPx3ls9R7C71chCS6vYrSboXyuciAACCCCAAAIIIIAAAghUTwEtaVDhUU12tSONMkaU9aDJeEk7n2jXEmWXKBCgGhOa1CoTQkGWQMERFcD0rvHdrUaBDNWN+PTTTx2uCqn27t37kIyO0nar0fe++OILF5hRkU8FSBSk0LIM3+Nf//qXzZ492wVENMn3feZGjRrZ0KFDXXZMSZkjKi5a0m41qpehgIRqmWiirj+acKuIamntlbRbTaC+ycz3UHBEgQ1tqxvsbjW6fsmSJa6+SmJiotv1R31XgEGBkpKCI7pOARBlUyirQ0EsXevtQuNbkLWs3WpK2mFHdjJUIEsBLGUXaUxUeDdQzRF9/aOPPjLVnNH7pvdWtWu6devm+ucVvFUmjo4uXbq4XYzUPx2+753a0nvjFfUNVJDVt3aIrlfRX2/ZTrA1R/yvC+dvE2qOhFOXthFAAAEEEEAAAQQQQAABBKJCwH9ZTVR0ik5EjQDBkagZCjqCAAIIIIAAAggggAACCCAQLgGCI+GSrR7tEhypHuPIUyCAAAIIIIAAAggggAACCCCAQAUFCI5UEI7LEEAAAQQQQAABBBBAAAEEEECgeggQHKke48hTIIAAAggggAACCCCAAAIIIIBABQUIjlQQjssQQAABBBBAAAEEEEAAAQQQQKB6CBAcqR7jyFMggAACCCCAAAIIIIAAAggggEAFBQiOVBCuOl+29/3Ftu+fSyy9Zx+r1fnU6vyoPBsCCCCAAAIIIIAAAggggAACRnCEl6BYoCAry9bdcZPlfP9t8ddSO3SyFn96wuJSUpFCAAEEEEAAAQQQQAABBBBAoFoKEByplsNasYfacM+vbN9HH1hy2yMss+9A2z5prOVv32Z1zulhTe95sGKNchUCCCCAAAIIIIAAAggggAACUS5AcCTKByhS3ds29inbMXWiJTZpam3GTnWZIgX799naX1xjuSuXW4NrbrZ6lw2PVHe4DwIIIIAAAggggAACCCCAAAIREyA4EjHq6L1R7sqfbPU1w1wHW/71WUvteGJxZ3NX/GRrbrzKrLDA2kx41QVPOBBAAAEEEEAAAQQQQAABBBCoTgIER6rTaFbwWTY9fJ/teftNq31GV2t2/yOHtbJz5lTb+vTfLOOiS63xbXdV8C5chgACCCCAAAIIIIAAAggggEB0CkQsOLJ792779NNP3Z/evXtbx44dnUh+fr7Nnz/fPvzwQ/ffxx13nPXv398yMjKKxQoLC+2DDz6whQsXWm5urnXo0MEGDRpkaWlplpWVZTNmzLBvvvnGkpOT7YILLrCuXbu6axcvXmwLFiywli1b2ogRIywzMzM6R6EKe3Vg21ZbNayvFebnW6snx1vK0ccd3pvCQlt11SA7sGkj2SNVOFbcGgEEEEAAAQQQQAABBBBAIDwCEQmO7Nq1y6ZOnWqtW7e27777zgUwOnXq5J7os88+s48++siuvPJKS01NtenTp1tKSooNHDiw+InXr19vL730kg0ZMsSaNm3qzqlbt64Lsrz33nv2/fffu+CHAjCTJ092wZX69evbzJkzbfDgwS4gk5iYaF26dLHZs2dbz5493fUcZlufesx2znrFLaXRkpqSjuLskd59rfEvfwMdAggggAACCCCAAAIIIIAAAtVGICLBEU8rOzvbxo0bZ2effXZxcOTf//631alTx2WD6Fi6dKl9/fXXNmxYUQ0MHZ988oktW7bMhg8fbnFxcS5LRJkkCqhMmzbNTjrpJPdHh4IwTZo0sc6dOx8WHPHa8zJLqs0oVvBBCnNzbcXAC60gO8ua3nW/1el+QYktqTjrissuNjuQR/ZIBb25DAEEEEAAAQQQQAABBBBAIDoFqjw44sui5TOvvvqqNW7c2M4555ziby1atMg2bdpUHDBZvXq16WvKLpkyZcohwRZ9XUePHj0OWVbTq1cv+/zzz11WSVJSUnSORoR7tXfJItv44G8tPjXN2r36lsUlJ5fagy1P/MV2zX7V6g0daQ1G3RDh3nI7BBBAAAEEEEAAAQQQQAABBMIjEFXBkS+//NL++c9/2lVXXWW1a9euVHDk/PPPL75etUzmzJljp5xyirVq1So8kjHY6oZ7fmX7PvrAMnpdYo1vv7vMJ8j58b+25oYrLbFRE2v70utlns8JCCCAAAIIIIAAAggggAACCMSCQNQER1atWlW8DEYFVH2PimSO+AZHFHTZsWOH1atXz9UrSU9PdzVKWrRoEXCMVONkw4YNsTB+Fe5jXFaWZfzhDrPCQtt37a12oP1RQbWV/pf7LH7bFtt7w+2W36Z9UNdwEgIIIIAAAggggAACnkCzZs2sefPmgCCAAAJRJRAVwZHt27e7gquXXHKJtWnT5jCgitQc6d69u2tn586dNm/ePLvooovc31peoyU6Wpqjgq419dg1e4ZteeIRS2zQ0Nq+PMcsLi4oiu2Tx9n2Cc9Z5iUDrNHPfx3UNZyEAAIIIIAAAggggAACCCCAQDQLVHlwRIGRSZMmWbdu3YqLqgpM9Uf279/vtufdsmWLO0c7z2hZjP9uNSrQOnLkSNu7d2/xbjXt2rVz7kuWLHE73LRt29Zd5wVHfvzxR+vXr180j01Y+7b2ltGWvewbqzt4mDW89pag75W3fq2tGjnI4uukW/tX3zKLjw/6Wk5EAAEEEEAAAQQQQAABBBBAIBoFqjw4oiUzCxYsOMRGW/pqJxp9XTvbdOzY0e1YM3fuXMvNzXU72wwaNMjS0tIsJyfHZs2aZVo6o0CKtgnWbjTa1cb/0DnBLKuJxoEKZZ8ObNlkK6/o65rU9r3axrc8x9qfj7Hs7/5jzR541GqfflZ5LuVcBBBAAAEEEEAAAQQQQAABBKJOIKLBkfI8vbJGJk6c6Ja+tG7dujyXcm4ZArvmzrQtj/+5KPtj1sJye+2c9YptfeoxS+/e05rc9YdyX88FCCCAAAIIIIAAAggggAACCESTQNQGR1SgVZkeffr0sYSEhGgyi/m+bLj3Dtv34fuW0fNia3zHPeV+nvxdO23FoF4WX6u2tX/97XJfzwUIIIAAAggggAACCCCAAAIIRJNA1AZHogmpOvWl8ECeLb/kPNPfTX/3sNXpem6FHs9bWtP84b9brVNOq1AbXIQAAggggAACCCCAAAIIIIBANAgQHImGUYhgH/Z/8pGtv+tWi0tMsvavLbK4lJQK3X3Hyy/atnHPWN3+l1nDG2+rUBtchAACCCCAAAIIIIAAAggggEA0CBAciYZRiGAftj79N9s5c6rVOuV0a/7w4xW+c+7yH231dcMtqXlLazNhRoXb4UIEEEAAAQQQQAABBBBAAAEEqlqA4EhVj0CE77/62mGWu+Ina3jdz63uoCsqdXfVHVH9kTYTXrWk5i0q1RYXI4AAAggggAACCCCAAAIIIFBVAgRHqkq+Cu5bsHePLe9/gbtz6+enWHLbIyrVi82PPWS758+2Rjffbpl9B1eqLS5GAAEEEEAAAQQQQAABBBBAoKoECI5UlXwV3Hfv4oW28aF7LCGzrrWb8Wale7D3vbdt4/13W+0zulqz+x+pdHs0gAACCCCAAAIIIIAAAggggEBVCBAcqQr1Krqnl+lR0S18/bvtMlEG9LT4lFRrp+KubLlcRSPLbRFAAAEEEEAAAQQQQAABBCojQHCkMnoxdu2qEQMsb+N6a3rX/Vane9Hymsoea268ynJ+WGYtHnva0jqdXNnmuB4BBBBAAAEEEEAAAQQQQACBiAsQHIk4edXc8MDmjbZyWD+zuDhrP2uhxdeuE5KObHvhSdsxbZLVHz7K6o+8NiRt0ggCCCCAAAIIIIAAAggggAACkRQgOBJJ7Sq81+4359jmRx+0lCOPtlZPTwxZT/Z//omt/79bLPX4Ttby8edD1i4NIYAAAggggAACCCCAAAIIIBApAYIjkZKu4vts+vMfbM/CN9z2vdrGN1RHYW6uLe9/vhXmHbD2r79t8WlpoWqadhBAAAEEEEAAAQQQQAABBBCIiADBkYgwV/1NVg7vZwc2bbTmDz5mtU47M6QdWnfHzZb15aduxxrtXMOBAAIIIIAAAggggAACCCCAQCwJEByJpdGqYF/zt2+zFUMuLqo3Mvsdi08NbXbHjpdetG3jn7G6A4daw+t/UcFechkCCCCAAAIIIIAAAggggAACVSNAcKRq3CN6Vy2n0bKa1OM6Wsu/vxDye2d/s9TW3nqNpbQ/ylo9Oynk7dMgAggggAACCCCAAAIIIIAAAuEUIDgSTt0oaVuFWFWQtd7Qq6zBqOtD3qvC/Hxbfml3U/2RdjMXWEJ6RsjvQYMIIIAAAggggAACCCCAAAIIhEuA4Ei4ZKOo3VUjB1re+nXW/E9PWK3Op4alZ+t/c6vt//Qja3rvH63O2d3Dcg8aRQABBBBAAAEEEEAAAQQQQCAcAgRHwqEaRW169UbiEhKs/ZwlFpeUFJbe7Zg60baNfcoy+w62RjffHpZ70CgCCCCAAAIIIIAAAggggAAC4RAgOBIO1Shqc+/ihbbxoXss7YSTrcWjT4etZ9nLvrG1t4y25LZHWOvnp4TtPjSMAAIIIIAAAggggAACCCCAQKgFCI6EWjTK2tvyj0dt1+vTrf7wUVZ/5LXh611hgS3v28MKsrKs3atvWUJGZvjuRcsIIIAAAggggAACCCCAAAIIhFCA4EgIMaOxqTXXX2k5P/3Xmj/8d6t1ymlh7eL6u261/Z9QdySsyDSOAAIIIIAAAggggAACCCAQcgGCIyEnjZ4GC/bvt+X9zncdOmLuEotLTg5r53ZMm2TbXnjSMvsNtkY3UXckrNg0jgACCCCAAAIIIIAAAgggEDIBgiMho4y+hvZ/9m9bf+cvLOWoY6zVUxPC3kGv7khK+6Os1bOTwn4/boAAAggggAACCCCAAAIIIIBAKAQIjoRCMUrb2D7hOds+eZzV7X+ZNbzxtrD3sjA/35Zf2t0K8w5Y+9cWWXytWmG/JzdAAAEEEEAAAQQQQAABBBBAoLICBEcqKxjF16+742bL+vJTa3rPg1bnnB4R6en6O39u+z/72Jrd/4jVPqNrRO7JTRBAAAEEEEAAAQQQQAABBBCojADBkcroRfO1hQX2U59zrTA319rNXGAJ6RkR6e32KeNt+4vPWr3LhluDa26OyD25CQIIIIAAAggggAACCCCAAAKVESA4Uhm9KL425/tvbc3NoyypeQtrM+HViPU0a+mXtu626y312A7W8omxEbsvN0IAAQQQQAABBBBAAAEEEECgogIERyoqF+XX7Zw51bY+/TdL73mxNbnjnoj11tUdufgcd7/2sxeHfYeciD0YN0IAAQQQQAABBBBAAAEEEKi2AgRHqunQbnzgbtv77tvW+La7LOOiSyP6lOtuu8Gyln5hLf7ypKWddEpE783NEEAAAQQQQAABBBBAAAEEECivAMGR8orFyPkrBvS0/D27rfXYqZbcum1Ee62aI6o9Uv/KMVZ/xJiI3pubIYAAAggggAACCCCAAAIIIFBeAYIj5RWLgfPz1q+zVSMHuiKsKsYa6UO71WjXmrSTT7UWf34i0rfnfggggAACCCCAAAIIIIAAAgiUS4DgSLm4YuPk3Qvm2ea/3G+1zzzHmv3+zxHvtHbI0U45cUmJdsTcJWZx8RHvAzdEAAEEEEAAAQQQQAABBBBAIFgBgiPBSsXQeZsfe8h2z59tDa/7hdUdNLRKer72ltGWvewbt2ONdq7hQAABBBBAAAEEEEAAAQQQQCBaBQiOTUWgWAAAIABJREFUROvIVKJfq66+zPLWrraWT4yz1GOPr0RLFb9063NP2M7pU6zBmJus3pARFW+IKxFAAAEEEEAAAQQQQAABBBAIswDBkTADR7p5FWFVMda45OSirXQTEiLdBXe/fR++bxvuvcNqn9HVmt3/SJX0gZsigAACCCCAAAIIIIAAAgggEIwAwZFglGLonL0fLLGNv7/T0k7qYi3+8o8q63nB/v22vO95Fl+rlrV//Z0q6wc3RgABBBBAAAEEEEAAAQQQQKAsAYIjZQnF2Pe3PvVX2zlrWlRso7v6missd+Vya/3sZEtuf2SMSdJdBBBAAAEEEEAAAQQQQACBmiJAcKSajfSa60ZYzvIfrMUjT1naiZ2r9Om2PP5n2zV3pjW65VeWeemgKu0LN0cAAQQQQAABBBBAAAEEEECgJAGCI9Xo3SjIyrLll3Z3dUZcvZHk5Cp9uj3vvGWb/vg7q9OthzX97YNV2hdujgACCCCAAAIIIIAAAggggADBkRrwDuz713u24Xe/trROJ1mLx56p8ic+sG2rrby8jyU2aGhtp86t8v7QAQQQQAABBBBAAAEEEEAAAQQCCZA5Uo3ei61P/812zpxq9YddbfWvui4qnmzVyIGWt36dtRn/iiW1bB0VfaITCCCAAAIIIIAAAggggAACCPgKEBypRu/DmhuutJwf/2vN//SE1ep8alQ82eZHH7Tdb86xxr/8jWX07hsVfaITCCCAAAIIIIAAAggggAACCBAcqYbvQMHePbZ8QE+Li4+PinojHvGehW/Ypj//wdJ7XGhN7vx9NZTnkRBAAAEEEEAAAQQQQAABBGJdgMyRWB/Bg/3f988ltuG+Oy21wwnW8m/PRc1TUXckaoaCjiCAAAIIIIAAAggggAACCJQgQHCkmrwaW/7xqO16fbrVHz7a6o+8JqqeatXw/pa3aYO1mfCqJTVvEVV9ozMIIIAAAggggAACCCCAAAIIEBypJu/A6jFDLXfVCmvx2NOW1unkqHqqzX+533YvmGeNb7vLMi66NKr6RmcQQAABBBBAAAEEEEAAAQQQIDhSDd6B/J07bMXgiywuKcnaz1licQkJUfVUexbMs01/ud/Se/SyJnfeF1V9ozMIIIAAAggggAACCCCAAAIIEBypBu/AnsULbNND91qtU0635g8/HnVPlL99m60YcrEl1G9g7abNi7r+0SEEEEAAAQQQQAABBBBAAIGaLUBwpBqMv7ddboMxN1m9ISOi8olWjRhgeRvXW5sJMyypecuo7COdQgABBBBAAAEEEEAAAQQQqJkCBEeqwbivGNTL8nfttFZPTbCUo46Jyifa/MgDtvutudb4l7+xjN59o7KPdAoBBBBAAAEEEEAAAQQQQKBmChAcifFxz1290laPvtzia9ex9q8titqn2fP2m7bp4fusTvcLrOld90dtP+kYAggggAACCCCAAAIIIIBAzRMgOBLjY75z5lTb+vTfLP28C63Jb34ftU9TXHckPcPazVwQtf2kYwgggAACCCCAAAIIIIAAAjVPgOBIjI/5+rt/afs//tCa/PpeS7+gd1Q/jTJclOnS+vkpltz2iKjuK51DAAEEEEAAAQQQQAABBBCoOQIER2J5rAsK7Kc+3awwL8/azXjTEjLrRvXTbHnyUdv12nRreONtVrf/ZVHdVzqHAAIIIIAAAggggAACCCBQcwQIjsTwWO//7GNbf+fPLeXIo63V0xOj/kn2/es92/C7X1vtM7pas/sfifr+0kEEEEAAAQQQQAABBBBAAIGaIUBwJIbHeetTj9nOWa9Y/WFXW/2rrov6JynIzrLll55n8Smp1u61RRaXkBD1faaDCCCAAAIIIIAAAggggAAC1V+A4EgMj/GqEQMsb+N6a/nEWEs9tkNMPMnaX1xj2d8utZZ/fdZSO54YE32mkwgggAACCCCAAAIIIIAAAtVbIGLBkd27d9unn37q/vTu3ds6duzoZAsLC+2DDz6whQsXWm5urnXo0MEGDRpkaWlpxfKlnZOVlWUzZsywb775xpKTk+2CCy6wrl27umsXL15sCxYssJYtW9qIESMsMzOz2oymt4Wv6oy0mz7fLC4uJp5t+4TnbPvkcVZ/+CirP/LamOgznUQAAQQQQAABBBBAAAEEEKjeAhEJjuzatcumTp1qrVu3tu+++84FMDp16uRk169fby+99JINGTLEmjZtatOnT7e6deu6AIp3lHbOe++9Z99//70LfigAM3nyZOvfv7/Vr1/fZs6caYMHD3YBmcTEROvSpYvNnj3bevbs6e4Ry8eOqRNt29inLL3nxdbkjnti5lGyln5h6267wVKPPd5aPjEuZvpNRxFAAAEEEEAAAQQQQAABBKqvQESCIx5fdna2jRs3zs4+++zi4Mgnn3xiy5Yts+HDh1tcXJzLAFEmydVXX+0yQXSUdM6VV15p06ZNs5NOOsn90aEgTJMmTaxz586HBUe8fniZJbE8rGtuvMpyflhmze77k9U+q1vsPEpBgS3v28MKcrKt/ayFFl+7Tuz0nZ4igAACCCCAAAIIIIAAAghUS4EqD44sWrTINm3aZMOGDXPAq1evNn3tiiuusNTUVPe1ks4ZOHCgTZky5ZBgi87V0aNHj0OW1fTq1cs+//xzl1WSlJQU04N5YPNGWzmsn8WlpFh7FTZNjK3n2fj7O23vB0usyW9+b+nnXRjTY0HnEUAAAQQQQAABBBBAAAEEYl+g2gZHzj///OLRyc/Ptzlz5tgpp5xirVq1ivlR2zl9im197gmrc+751vTuB2LueXbPn22bH3vI0s+/yJr83+9irv90GAEEEEAAAQQQQAABBBBAoHoJ1IjgyJdffmk7duywevXquZom6enprkZJixYtAo6mapxs2LAhake6zt8ftoT1a2z/sDGW1+nkqO1nSR2L27fXMu7/PyusXcd2//bhmCkmG3PQdBgBBBBAAAEEEIhCgWbNmlnz5s2jsGd0CQEEarJAlQdHwlVzpHv37m5cd+7cafPmzbOLLrrI/a3lNVrGo+U7vkVfY+UlyFu72lZdfZnFp6ZZu5kLLC5GlwituXmU5Xz/rbX82/OW2qGoOC8HAggggAACCCCAAAIIIIAAAlUhUOXBEWVpTJo0ye0qoyUv3m41Cmbs37/fFWXdsmVLwHMU3NBuNSriOnLkSNu7d2/xbjXt2rVznkuWLHG74LRt29a17QVHfvzxR+vXr19A833vveMKhcZnZFhCRqbF609araoYn8PuufXpv9nOmVMts09/a/SL/4uKPlWkE9snj7XtE563ekNHWoNRN1SkCa5BAAEEEEAAAQQQQAABBBBAICQCVR4cKSwsdLvRzJ0713Jzc61Dhw42aNAgt3ONt7NNx44dA56TlpZmOTk5NmvWLNPSGQVStE2wdqPR9f6HzglmWc2et+Za4YEDh1wel5R8MFDyv4BJQnpGRJeEFOzb6wqx6m9tg6vtcGP1yPnpv7bm+istqXlLazNhRqw+Bv1GAAEEEEAAAQQQQAABBBCoBgIRDY6Ux0tZIxMnTnRLX1q3bl2eSyt9bsHePZa/a6fl795tBXt2Wf7uXVaYk3N4u3FxpgCJMkuKMkwyLCE90+IObkFc6Y74NbB9wnO2ffI4S+1wgrX823Ohbj7i7SnQo513Wj31oqUcdWzE788NEUAAAQQQQAABBBBAAAEEEJBA1AZHVq1a5bJB+vTpYwkJCVU+WgXZWVawe7cLlBQFTHabgiiBDi3BKQqY+AROatWu1DPkbVhnq8cMtcLcXGvxyFOWdmLnSrUXDRdvefJR2/XadKs74HJreMOt0dAl+oAAAggggAACCCCAAAIIIFADBaI2OBILY1GYn28Fu4sySwr2HAycKMskP/+w7sclJhXXMPHqmLhlOfHxQT3quttusKylX1idc3pY03seDOqaaD8pa+mXtu626y2hfgNrN3VuRJcoRbsN/UMAAQQQQAABBBBAAAEEEIicAMGRMFi7ZTkKmCjTxFuWk50d8E7x6UU1TA5ZlpOScsi5u9+cY5sffdAViW0z/hVLqFc/DL2ugiYLC23F5X0sf/s2a/nXZy2144lV0AluiQACCCCAAAIIIIAAAgggUNMFCI5E6A0ozMkuWoqjTBNvWc6e3YEDJqlpxctylFmy7lc3WcH+fdb4trss46JLI9TjyNxmyz8etV2vT7fMfoOt0U23R+am3AUBBBBAAAEEEEAAAQQQQAABHwGCI1X5OhQUuAyTw5blHNwpp7Ag33bOeNny1q+1pGYtrOH1vyjeWlj1TFT81aKgHktlCLVUSEuGEus3tLZT57C0pjKYXIsAAggggAACCCCAAAIIIFAhAYIjFWIL70Xaqjd/1y7b/Mj9proccfEJVv/KMZZQt95hN46vk35YwCQuNTW8HQxl61paM6iXCxC1fPx5Sz2+Uyhbpy0EEEAAAQQQQAABBBBAAAEEyhQgOFImUdWcsPXZx13WiMXFuwKstU8/85BlOd7OOYF6F5eSerCOycHdctIzLT49vWoeJIi7bvn7n23XnJlWd9AV1vC6nwdxBacggAACCCCAAAIIIIAAAgggEDoBgiOhswxZS7tmz7AtTzzi2mt8xz2W0fPiwG0XFh4s/Ko6JgfrmWi3nLy8w8+PT3BbCxfvlKNthtMzLS4xMWT9rmhDWV98Yut+fYslNWlmbSbPqmgzXIcAAggggAACCCCAAAIIIIBAhQQIjlSILUwXFRba9okv2PYp48wKC63BqBus3tCR5b6Zird6mSUq/qr/1tcCHdoBp3innAxlmGRafFpaue9ZqQsKCmzF4ItcoKfVUxMs5ahjKtUcFyOAAAIIIIAAAggggAACCCBQHgGCI+XRCuO5Cl5svP9u2//pR+4udfsPsYY3/jJkd1Q2SdH2wodmmSgI43/EJae4LJN4b4vhdG01nBGyvgRqaPNjD9nu+bOt3hVXWYOrrw/rvWgcAQQQQAABBBBAAAEEEEAAAV8BgiNR8D7krlllG357m+WtX+eWuTQYc5PVHTg0Ij0LFDApzM09/N5x8YcETFzwRMtykpJC0s/9H//L1t99myW3bW+tn38pJG3SCAIIIIAAAggggAACCCCAAALBCBAcCUYpjOfs+/B92/THe60gK8sSGzaypvf+0VKP6xjGO5bddEHW/uJlOQV7tNXwbtMOOoGO+Fq1D2aYHKxnomU5tWqVfZMAZyy/tLtzaDPhVUtq3qJCbXARAiUJ5G1cbwV791rKkUeDhAACCCCAAAIIIIAAAggcIkBwpIpeCGWJbBv7pO197x3Xg1qnnGZN7n7AEtLDu3yloo9beOBA0ZIcLc3Zs9v9rT9WUHBYk3FJyYGX5cTFlXr7jQ/+1vYuWeQyZ+oNGVHRrnIdAk6gMCfHdkybZNnffGU5P3zvihZ7h37eMi8ZaLXP6oYWAggggAACCCCAAAIIIGAERyL8EuTv2mnbxj9ju+e95u6c2KixNRh9k6X3uDDCPQnN7YoCJbutqPBrUZZJYU52wMb/t1NOpsVr5xwty0lOLj5377tv28YH7rbU4ztZy8efD00HaaVGCmT/5yvb9Kffm7JFvCMhs64l1K1nuatWFH8tvUcva/zLO03bX3MggAACCCCAAAIIIIBAzRUgOBKhsdckbc+bc2zHjJdd8EA7wmgnmroDrzgkQBCh7oT1NoXZWUUBE5dlcnBZzt49Ae8Zn1areFmOMk5WXzvMnddu+nw3keVAoLwCW5993HbOeNldltyqjdUdPMzSTjjZklq0cl9TjZ/tLz5ne9972/07tcMJ1vyhv5qWiHEggAACCCCAAAIIIIBAzRQgOBLGcc/fvs32vLPA9r670LKXfVt8p8w+A6z+VdeaPsmuKUdhfv5hy3KUaaKv+x47X3vFclcud0selE3jsk3Si+qZWHx8TeHiOSsgcGD7Vlt/5y8sd8VP7ur6I6+1+sNHldjSvn++axvu+z/3/ZSjj7MWjz5l8akR3sa6As/JJQgggAACCCCAAAIIIBB6AYIjITLd/9nHlrdujR3YtsUObNpoeRvWWfa3S4tb1yfYtc/ubhk9Ly7+BDtEt47pZgr27ikq+OoyTHbZvvfesV1vznG71tTtd9khz+YFSYq3GdaynJSUmH5+Oh8aAf3srbvjZjuwZZOlHHWsNfn1ve4dKuvI+voLW/+bX5h2aKp12pnW/MHHyrqE7yOAAAIIIIAAAggggEA1FCA4EqJBXXl5HzuwbeshrSW3P9LqnHWu1el6rum/OcoW0Kf/K4f0cSe2fPwFK8zNKS4CG+hqfdIfn5H5vwKw2i2nTp2yb8QZ1UYg5/tvbf1dv3TvSUavS6zx7XeX69lUFHnj/Xe5azL7DbZGN91erus5GQEEEEAAAQQQQAABBGJfgOBIiMZw82MPuaUfqmuQ3LqtJbc7ghoGFbRde8toy172jTX97YNWp1uPolYKCop3yPF2y3HLcg4cOOwucQmJRQVftSRHgZP0DPd3XEJCBXvEZdEqsP/zT2zDvXe4Oj6qLdLw2lsq1NUdL79o28Y9465tdt/DVvuscyvUDhchgAACCCCAAAIIIIBAbAoQHInNcavWvfYmqunde1qTu/5Q6rMW7Nt7yLKcAi3Rydof8Jr4OukHAyZFgRO3W04qu5TE6sukOj7rfnWD27I346JLrfFtRdkfFT02/uE3tvf9xRZfq5a1HjvNEhs2qmhTXIcAAggggAACCCCAAAIxJkBwJMYGrCZ0N3flT7b6mmEWX7uOtZ+5oNyFWFU/4pCdctwWw7sC0mkL1+IaJgcDJvHp6TWBOaafMW/taltzy2hTzZo6555vTRVEi6tcwd6C7Cxbc80wt/1v2smnWos/PxHTRnQeAQQQQAABBBBAAAEEghcgOBK8FWdGUGDViAFuktr84b9brVNOq/ydCwuLAibaYniP/i7aYrgwL/fwtuMTXMDksGU5iYmV7wctVFogb9MGW/vzMabdoGqf1c2a3fvHcgfQSupEzo//tbU3X+12UVImijJSOBBAAAEEEEAAAQQQQKD6CxAcqf5jHJNPuPWpv9rOWdMs89KB1uiWO8L2DAX79xUHTLzgib4W6FAmS1HA5GDgRMVf09j6NWyDE6BhBUbW/fI6O7Bls6Wd1MWaP/x4yGvJ7Jg2yba98KQb2zYvzrCE+g0i+YjcCwEEEEAAAQQQQAABBKpAgOBIFaBzy7IFtMXquttvsMQGDa3t1LllXxDCMwrz8gIvyyksPOwucckphyzL8bYbDmF3aOqgwIGtW2zdrdeaAiQpRx9nLR59yrRbUTiOtbdeY9nfLHUFgVUYOBqO3DWrLOe7/1j+rp2WdmJnZ8CBAAIIIIAAAggggAACoREgOBIaR1oJg8Dy/he4mhItnxhnqcceH4Y7lK/JgMtycnMObyQu7n9LcpRlogwT7ZaTlFS+G3J2sYDeAy2lUYAgqWlza/mPcZaQWTdsQqppsurqy1z7zR541GqfflbY7lVWwwc2b7Stz/7dtOWw76HnV1ZV8Y5OZTXE9xFAAAEEEEAAAQQQQKBEAYIjvBxRK7D5kQds91tzrd7QkdZg1A1R2U/tjPO/Oia7izJO9u0N2Nf4WrWLthb2XZZTq1ZUPlc0dUrb9K6742bL/u4/llC3nrX8+wuW1KxF2Lvo7ZqU2KiJtRn/isWlpIT9nv430JbWG+6+rbigcO0zz3HPnvXVZ6b6KDqojRLxYeGGCCCAAAIIIIAAAtVQgOBINRzU6vJI+z583zbce4clt25rrcdOjZnHKjxwoKjgqyv8WhQwcbvlFBQc9gxxScmBl+XExcXM84a7o+vvutX2f/KRqwHS4q/PWsoRR4f7lsXtr752mOWu+MnqXTbcGlxzc8Tuqxvl/LDM1t56rWn3peT2R7rlPcmt2hT3Yc/bb9mmh39HgCSio8LNEEAAAQQQQAABBKqrAMGR6jqy1eC5NClc3v98NzlsM+FVS2oe/myBcLIV7FGgxG+3nJzsgLcs3iknI8Pi05Vtkmlxycnh7F5Utr3xoXts7+KFrm8tHnvG0jqdFNF+5nz/ra25eZS7Z+vnplhyuyMicn+3I89NV7v6IinHHG8tHn7c4uscvsX07vmzbfNjD1l8rVrWZtIs955wIIAAAggggAACCCCAQPkFCI6U34wrIiiw4b47bd8/l1jDa2+xuoOHRfDOkblVYXZ2UWaJT5aJ6msEOuLTah2yU44LoNSuHZmOVsFdNv3p97Zn0Xx352b3P2K1z+haBb0w2/rs47ZzxsuuAGqrJ8eHvQ8F2VkuMJK7eqULxrT82/Mu+FHSoewqZVnVHXC5Nbzh1rD3jxsggAACCCCAAAIIIFAdBQiOVMdRrUbPtGfhG7bpz3+w1I4nWsu/PluNnqzkRynMzz9sWY6W6ejr/kdcYtL/AiaqZ5JetM2wxcfHtJWyIZQVoaPp3Q9YnXPPr7LnKczJsVWjh9iBTRut0U23W2a/wWHti7eMKKlJs6LCs3XrlXq/vI3rbdWIAa4mSrtX5pcaSAlrx2t443nr17l6QylHHVPDJXh8BBBAAAEEEEAgNgUIjsTmuNWYXufv2W0rBvR0z9tu+vwyJ4rVGUYZJVqWU7CnqIaJ6pkoyyDQ4W0prOKvxctyqqCgaEXGwzdjpPGvfmsZF/apSDMhvSbri09s3a9vcXVPWo+dZomNGoe0fa+x7ZNesO0TX3BLqFr9Y3zQy3i87JGGN95mdfsX7bLDEV6BA9u22q7XZ9j+j/9lOT8VFcf1jtQOJ1jaCSdbvctHEqwK7zDQOgIIIIAAAgggEDIBgiMho6ShcAms+9WNlvXV5+zKEQBYWQ0uUOICJgd3y9mzO+BQxKem+S3LyQhYxyJc4xhMu5v++Dvb885b7tRo24XFC9poeY+W+YT6yP7PV7b2l9e5Zpve85DVOee8oG+x/+MPbf3dv7Tktu2t9fMvBX0dJ1ZMYOfMqbb16b8dcrECZtqRKnfViuKvK/tHW0FrXDgQQAABBBBAAAEEoluA4Eh0jw+9M7Ods6bZ1qf+6mpOhGNSWu2QCwoO1jHZXbQ852CWSeGBvMMeNS4h4eD2wplFf6dnuL/19UgeBfv324bf/dqyvvy0KDjw2wetTrcekexCmfdScdTVV19mymZqdt/DVvusc8u8JtgTlBW0+trhdmDLJqt3+ZXWYPSNwV5afN6KwRdZ/s4dES0cW+5OxvgF+du32aY//972f/axexLtpKXxqnXamZaQWdd9TWOoYJWygJRdoqBk49vvrtKlYTHOTvcRQAABBBBAAIGICBAciQgzN6mMwIHNG23lsH6uifavv0OaegUxVQ/hsGU5WfsDtqadUYp2zMmwBG+3nNTUCt659Mu0I8zGh++zvLWrLbFBQxcYUY2ZaDz2vP2mbXr4Pkus39Baj38lZO+iV3g47aQu1uIv/6jQoyuAqEBiRYMrFbppDbpo37/es82PPOCCY8oQaTDmJsu8ZECJAjpv04P32P7P/u3OaXLXHyy9e9ESQQ4EEEAAAQQQQACB6BMgOBJ9Y0KPAgisufEqy/lhWVRmFMTygGmbZN9lOV6mSaBniktJNVfDxGWYaHth1TPJqNTj73jpRds2/hnXRq0uZ1iTO+8r/gS+Ug2H8eL1d/7cZQ6kX9Dbmvz63krfadfsV23LE3+xxIaNrNUzkyr8/NnLvrW1t4yyxMZNre2U1yrdLxr4n4CW0GgpjQ5tJ93krvvdeAVzbHnyUdv12nTTz0/r5yZbUvOWwVzGOQgggAACCCCAAAIRFiA4EmFwblcxge1Txtv2F5+1Ouf0sKb3PFixRrgqOIHCwoMBk4M1TNzSnN1WmJd7+PXx8S7DxDfLxC3LSUws9V4Htm6xjQ/cZdnfLHXFRxuMuTlmColqd5jVY4aa6r00+c3vLf28C4NzDXCWAn5rfz7GCvMLrOVjT1c6Y2blFX3dso6Wf3/BUo/rWOF+cWGRQGFenm184G5T1ojFxRVl5Vx1Xfl2gyossLW33WCqKVPn7O7W9N4/wosAAggggAACCCAQhQIER6JwUOjS4QK5q1fa6tGXu/X77ecshqgKBFQXxGWWHCz+qv8u2L8vYE/ia9c5JMtEARPt9KJj77tv2+a//tFte6pCldqqN9YKVmqbYW03rPexlbIBmrUo94gU1RkZZge2bLb6V46x+iPGlLsN/wu2PveE7Zw+xeoNHWkNRt1Q6fZqcgNaFrPhnttdAE/j3OTu+13do4oceevX2qqRg9ylrf4xzlKOOb4izXANAggggAACCCCAQBgFCI6EEZemQyuwetQQy12zyhVlregkJbQ9ojV9su4fMNEyHSssDIATZ3sWL7Csrz5zn8Jn9u5rDW++3eISk2ISctOf/2B7Fr5hKUcebS3/Mb7cRWzX3/kLV48i9fhO1vJvz5rFxVfaIevrL2zd7TdYcpt21vqFlyvdXk1tQL9nNvzmVsvbtMHVwWn+8OOW3PaISnFo6ZSWUNU69Qxr/tChO91UqmEuRgABBBBAAAEEEAiJAMGRkDDSSCQEto17xna8/KJl9LzYGt9xTyRuyT0qKFBUx+R/y3Kyl33jJob6enxaLcu4sE9Rtkhc3MElOUU1TFTLxC3LSYr+gImW1ay5eZTlrvzJ6g4eZg2vvSVora3PPm47Z7zsdgdSECOhfoOgry3rxOX9LzBlpbSZNNOSmjYv63S+7yew/+N/2cYHf2vKlNLSpGZ/+Isl1K1XaacD27fayiF9XDutnp1kKe2PqnSbNIAAAggggAACCCAQOgGCI6GzpKUwC+T89ztbc9PVbqeI9rMWlm/df5j7RvOBBQoPHLDtE56zHa9MNisosLQTT7b6w8e4/3YBlH17A16oMXY75Rws/uqW5dSqFXXMWi6x5oYr3US68S9/Yxm9+5bZR1lse/4f7v1t8ciTltbp5DKvKc8Jm/74O9vzzlvW8PpfWN2BQ8tzaY3svNLIAAAgAElEQVQ+tzA/37aPf6boXS0stPQeF1rjX/02pJlNWoqlJVl1ul9gTe+6v0Z78/AIIIAAAggggEC0CRAcibYRoT+lCqwceompmGfzPz1htTqfilYUC+Qs/8E2PXSv5a5a4XrZ6KbbLbPf4EN6rOBJ0bKc3UV/Hyz+agX5hz1ZXFKyXx2TouCJsk+q8sj68lNbd8fNrgtN7vy9m1SXdOxeMM82/6VoUtzwxl9a3f5DQt71vYsX2saH7nE/H/o54ShbQEGujQ/eYwrAunf15tsts++h72rZrZR9hm/tkbYvzwl6x5uyW+YMBBBAAAEEEEAAgcoKEByprCDXR1TAW46QcXE/a3zrnRG9NzcLXkDLn7QMSkfK0ce5LXqTW7UJugG3JMdnWY7bLScnO+D1RTvleFsLF+2cox1wInloKcb6u29zt2x6z0NW55zzDru9dlvSrks6lGGiTJNwHFpSo6U1Oo6Y917ELcLxTOFsc+eMl2zrs393t0hs1MSa3fewe2fDdWy49w7b9+H7rgCvCvFyIIAAAggggAACCESHAMGR6BgHehGkgGpXrL1ltKvV0G7mgiCv4rRICeStW2ObHr7PNE46Goy+0W1/GoqjMDu7KLNkzy4r2H2wnsnePQGbVl0Tb1lOfPrBwEntOqHoxv+zdx3QUVVbdM9kkplJrySQQoJiAbGAvSNFpCMgvYMU6YgidkGwgTTpvXekWEAEVPygKCoIgoWEEEIJIX16+evcyQupZMqbmnvWckWSd9u+L5P39j1n7yr7KPrxO1x651X2c7L3jewzCP4JSaDMkuwVi6A5fZL9LKzd84gZ/YpT55IxaiA0Z04zIdHAJg85dSxv7FyfeRFF//sOuTs2w3D1smXPmj/Hsnnos8WZofrlKDJfGwtZZDSSN+1x5lC8b44AR4AjwBHgCHAEOAIcARsQ4OSIDWDxSz0DgbSeHWDIusJf/DxjO0pmQRayZCVLQQ4usa++43SLXtKJKF+WQ8SJ2WiogI5EJivOMAmDNKRYz4TKcqSOu8QIgxEpRJofVD5B4R9bmzmeUEjkCsROeJ3pTTg7skk7Y/1KhHfpieiho509nEf3b9KooT+fypyutP/9AyIndGnnSuYsr38Hw0h5T2OXreN8387QX7qIuLemI/iJpi4blw/EEeAIcAQ4AhwBjgBHgCNQNQKcHOF3h9chQCnwlAof+lx71Bo/2evm72sT1qWngYQmNadOsKVF9h6EyH5D3LpMU2FhcYYJ6ZhY9EzoJbmyuEGUhMKSZRIGiVzu0PxJhPb62uWsDyonojKakBat4RcW7lC/1jYusfRNuQVJi9dZ28zrr9Od+xfa8+egS/0P2r/PQJeeCkPW1Qrrkt/eAIGNH0TQo09AcUdDl69bKOUJvP9h1JnObX1dvgF8QI4AR4AjwBHgCHAEOAKVIMDJEX5beB0CQmmNNDjE4lrDw20ICBkKNAHSaag1YbLHWpSS9a7FYthCmAh2w5USJgplxbKc4BCbcDap1dBfynAbHv+1fZrptFDpBpVw+GKQvgqJ3BZ+921J2VL5ddLnhPzW26G4/U7I72gI5d33WYR83RjGvFykdmnFZpCy6QtRrZzduCw+NEeAI8AR4AhwBDgCHAGvRoCTI169fTV38mm9OjKtgDrTZiHwgYdrLhBuWrn6919x9dPprHyEykWi+g9FeBcvtI0VLIWLxV8ZYUJlOQZ9BWQlfn4VynJICJa+74mR+fo4qH4+wsRwQ5pZXsR9JTR//oHcHZtQ+P2BMksiIkRx2x2MDJETGXLr7fCvk+CRyxaEWaOGjETEC709co58UhwBjgBHgCPAEeAIcARqEgKcHKlJu+1Day1xrXm2LWq9/IYPrcyzl0JCltlL56Hwh4NsokRMkWuQrFacZ0/cxtmZiooqluWoVZX2Qi/kfqE3SnJYWY5CYeOI4l+eu3UD6PfEl8rPDFcuI2vBLBT9eKgEMLIsDm7aEsp7m8A/ro74QDqpR/oduvzeawhISkbSso1OGoV3yxHgCHAEOAIcAY4AR4AjYC0CnByxFil+nUchoP3vb1wY1hfSoGDU+3y/x8yNhB5Vv/0CGPQsVV5WKxbKRvd5zPzsnQiVAVxfswx5O7ewLvzCI5izR0jTlvZ26XXtzDpdSSmOJcPEUp4DmCushbJpGGFCFsOCW46TXVDKT0L4HfGvE4+6q7Z5Hd7lJyyQPez+CwlFRM8BCGn2LPwiIr12bWS5TKVBiQtXQ37LbV67Dj5xjgBHgCPAEeAIcAQ4Ar6AACdHfGEXa+ga0gf3gO58Kmq/9zGCHnnCrSiofzuG6+tXgspNygfpPYS0aouw1h0hi/WuDAsiBKh8gZxPTKoitrTwTi8gst+LjJiq8WE2V0qYmPW6itBIpUzrgv4TRGBZWY5M5jQYz3V4BiaVCskbdkMWHeO0cZzZMRFzZA9NLjMUwU82Q8yolxlB5+2RNfsj5O3ZzspqqLyGB0eAI8AR4AhwBDgCHAGOgPsQ4OSI+7DnIzuIgGAdS9kLsZPfc7A3+5tfX7kI19etYB1IA4MQ9OiTkEVGQX/1MvQXL0D7z9mSzkOaP4eIHv1YKr2nB2WJEOFjvJ5teSlt2gLRQ0ZCFhPr6VN3+/yIkLAIv5Zyyykml8pPjkim0mU5Uso4UQaKsgZB1yL21bdB9563BZXRXJz4ErO9pUwsKuFyNxEqJoaknZIxbij7nUpev1PMrnlfHAGOAEeAI8AR4AhwBDgCNiLAyREbAeOXew4CxtwcpHZ9jtmu1tu2z2H7VVtXRtawV6a9haIjP7CmJEga0aN/BScMEi0t2P818vfuYSKyjGh4oinLvgiom2LrsE6/nomtzv4Q+ox0NpaiQSNEDx/rFstTpy/WhQOY9XpLKU6x+Kvw/zCZKsxCEhBgyTBhZTnF5Tl2OKzkbtuAawtnI7RVO9Sa8LoLV+v4UPR7c3HCcBiuZcE/PhEJMxf6pKtLWs/2zG44fuZCKBvd6zhwvAeOAEeAI8AR4AhwBDgCHAG7EODkiF2w8UaegsClN19G0dHDiH3lLYS0aO3SaWWMfRGaUycgDQxE3FsfILDJg9WOT7oJOetXsBdkiojufRHZe5DLiZ3KJqr560/krFuBop9+ZD+m7JboYWO5G1C1u+rYBaRbImSZkFMOZZuYddqKnUoklRImEn//KidAWUsXRvRjQqV112x3bKIubE2lNBeG94Mh64pPEyMEKZFXRGKFtXseMaNfcSHKfCiOAEeAI8AR4AhwBDgCHIHSCHByhN8PVSJwvciMk+lGXMkzIzRQgvpxUtxSS+pRiNGL/KU3JkBx1z1I+HSRy+Z2ecpkZiNKNqG1p85AQGJdq8emkoucDSuRs3E1a0NOL7XGTULg/e6xJGZ6KWuXQ33iNzYfcl+J7DMI4c93t3pN/EJxETCp1RUIE1NRYaWDUCkXleJYhF8p2ySUlXcJca5jc1Db5I17IIuKFneiTuiNdG6o1ET791/s94t+r6mkxldDc+Y0MkYNZBlCKdv3+eoy+bo4AhwBjgBHgCPAEeAIeDwCnBzx+C1y/QQLNGas+E6Pnb/qKwweESRB90f80a6xP+TO05G0adFpvTqycpWkpRtcUqaSNfcT5O3aygQuEz9bafeLm/bcP7gy/R3o0v5j62VCky+Nt7s/m0ADoPr1Z1xfvQSa0ydZU7+wcER064PQNp1YNgwPz0LAbDCUlOVYnHIsJTowGitMlLJJhLKc7OULof7jV8RNnsJ0Yzw9Lr//BgoP7WfZLlRqIoup5elTdnh+53t3gv7KJdT5YI5VGWgOD8g74AhwBDgCHAGOAEeAI8ARqPgMbTabK/pQcqBqLAIXsk2YvFmLzByLDsI9SX4sY+Rqvhkn0o3IVVlul7BACV5uI8ej9f3cjtX1tctwfdUSlulA2hjOjLzd25E15yOQVWvinKUIqHerw8PR3GkNFCTOGTVwOMLad3a438o6IJ2UwgP7kPv5ZuhSLaQMWaESKRLW9nmPKO9xysJ9uFNTQQGMBTeshVlZjlZTsmJyeSk8fAjKe5ogvEOXkiwTpmdCbjkBAR6DTsH+r3Dlw3cZIZIwe2mNIEYI/Owl85CzeS3C2nZCzJhXPWY/+EQ4AhwBjgBHgCPAEeAI1CQE3J45QtzM4cOH8c0330Cn06Fhw4bo0qULlEplyT7c7Bq1Wo2tW7fi1KlTCAgIQIsWLfD444+ztgcPHsS+ffuQkJCAPn36ICwsrCbtrc1rvZRrxrDlahRqzLg1VoqJbeXsa+k4ds6ITUf1+C3Nclrd6zF/DHzKvS9XhuxrSOvelpWD1Nvxjc3rtrYB6YuQzghF7Xc+QNBjT1vbtNrrKHvk6qcflGRxKO68C7XGvYaAlFuqbWvNBboL55G3cysK9u0BlWxQUKlCRPd+CGvT0aNekK1ZD7/m5giYNRpGmJCeiebEcWTN/xT+MbGI6DWgQkNyxhHKciyESahbbJrpvjzfqwPLhqkzbVaN0ropKa0JC0fK1q/57c0R4AhwBDgCHAGOAEeAI+AGBNxOjmRmZmLNmjXo2rUrEhMTsWXLFoSHh6N16xvimnTN+vXr0a1bN8TFxZW55vvvv8fZs2cZ+ZGfn4+1a9eiU6dOiIyMxPbt21m/v/zyC2QyGe6//37s2rULLVu2ZGPwKIsAESP/XDbhvmQ/vN9VAXnVOo/Ye8KAj/ZYRCPbN/bHmFbuJUhKLEsnvYOQZq1E31rD9Wu4MKwvjDnXEdGzP6IGDBN9DOow/4vPcW3xXJiKbV9Dn22LyL6DmS6JPVH43bfI27Md5EAjhPLu+xDWvguCn2pmT5e8jZchQBoe/7V5ks267qptMBuKXXPy82AqyAeV65QPiUxmccohDZOQUPaV/oPUeZpDpMGTvWw+s+qt/d7HXoay49Mtca2ZsQD0O8qDI8AR4AhwBDgCHAGOAEfAtQi4nRw5efIkfvjhBwwcOBAKhQL07xMnTqBXr14lSBw7dgxnzpxB7969IZFIWJYIZZv07dsXmzZtwr333sv+o9i4cSNiY2PRuHHjCuSI0KGQWeJaqD17tM++0WH7MT0C5RKsHKpEVLCk2gkfTzXija0aaPXAkKYBTIvEXaH6+QgyXx8Hef3bkTh/lejTyBgzhGV1KO9tgviPPxO9/9IdklMHldnkfb6l5NtE+IS2agvlvfffdGw6dVcd+QFFvxyF6thRmAoL2PVUrkN2rqFtOtokHuvUhfLOXYZAxtgh0Jw6iTrTZ1UQ/jUVFpYpyyE9Eyq/qiwsRIlF/FXIMqESM0fDrNUijbJG8nKRtHidaBlTjs7Lle2zPpvBfufDO72A6BHjXTk0H4sjwBHgCHAEOAIcAY4ARwCA28mR7OxsrFq1Ch07dizJHElKSiopjaFd2r9/P65cuVJCmKSnp7Pvde7cGevWrcMTTzyBRo0asQ2l71M0a9asTFlNq1atcPz4cZZV4n8T68uaeFecvWTCiBWWl6FX2srx7N3WK63+ft6ICess+gaT28vR7C7r24qNdfrAbqDykTofzkVg4wdE6z5r3gzk7dzCylCSFq5hGh2uCP2li8hesRCFB2+UCsli46CofwdkteMhlStYCQIRIORGYriezRw+Sof89gZMvyTk6Ra8dMYVm+ahYwiaFpG9BiCy/9BqZ0lkhUXHxGItTP9RlkllIVEoKxAmVOJmSwhaPoEPPoI6739qS1OfuVZ98jdcHD+cCT0nb9jtM+viC+EIcAQ4AhwBjgBHgCPgLQi4nRwhoI4cOYKdO3fCZDLhtttuYxkilEUihD3kSPPmzUvaG41G7N69G02aNGEEDI+yCIxZrcGfGUY0iJdibr8bWi/W4vT1CQM+Li6xmd1HgbsS3SPSWrDvC1z5eAqU9z2A+I/mWjv9m15HQpaX353Erol3U7o7udoUfL0bhd8dAJX33Czk9e+AokEjKO++F4qG93iFdasoG8U7uSkCRUd+AJWeKe9pjPhP5tuHlslUKWFi1ld0tZL4+VUoy6FME/p+ZZE+pCd0aedQ54PZCGzykH3z84FWqc+3ZIRn4rzlIGKTB0fAVgT0mRmsVC4gKdnWpvx6jgBHgCPAEeAI1HgE3E6OpKamMmKEymhIB2Tv3r1MmJUyPKiEhsJRcuT3339HTk4OIiIimF5JSEgI0yiJj4+v9AYgjZNLly7ViJvjdFYwVh5PYGsd80ga4kNvuFzYAsCXf8fgUGoUQuUGTHg8FUpZRXtRW/qz99qQ6W9AmpeDwpGvwJhQ195uWDtpTjaCZ02DRKuB5tn20DZ91qH+xGjsl54KafY1SAvymIWrKSwC5ohImMLCYYqMFmMI3ocPIiBRFSH0vVdg9g9A/hRxMzMkGg2of+E/KenllHLLKQ2nWRkIc2BQmf+klzIQvGAGTLXiUDD+TR9E3/olKbevR8DPP0L7TCtoWrazviG/ssYjEHDke8i/38/+blGYQsOh7tobhvp31nhsOACeiUDt2rVRp04dz5wcnxVHgCNQYxFwOzlCxIder8dzzz3HNkEomenZs2dJ9og9miNNmzZl/eXm5uKLL75g/dNXKq+hEh0ap7Toa029AwYvUSM1y4SmDWR4o6PcbhjIEHr0ajVOXzThkfp+mNrVcR0CeyaTt2srsuZ+guAnmiLuren2dFHSJmP0YGj++pPpfMR/PM+hvnhjjoC7ERDKzhIXrob8ltucOh0SgS1dlkM6JpQRgUqc4wv2fw31n78jomtvhLbpUCIC69QJemjnqp//h8zXxzPNFdJe4cERqA4B0um59PZEpilEIYuMhqx27ZJ/Rw1+iVm18+AIcAQ4AhwBjgBHoHoE3E6O/PrrryDHGRJXpcwRsvSlzA0qrSHShOx5s7KyqnS0obYk0NqvXz8UFhaWuNWkpKSw1R86dIg53CQnJ7OsEYEc+ffff5nOSU0OsuWdtFEDys9ZOkSJ5BjHnCiy8s3ov0gFjR7MBriVDdolYu1DaWFHR1LTry2cjdxtG+AXFo6kJetdpjMiFg68H45AeQSufjwF+fu+QMyoiUyHxuVhNls0cgQNk/x8GLKzGJlJEf3iKEjkxQStVFrikCO45bCyHJn7NI1chde5dk2ZIG7y2s9BGkM8OAJVIUCuZhnjhkJ37l9WQhk98mUEP26xmFf//gsuT32DiRyLbT3Pd4QjwBHgCHAEOAK+ioDbyRHSA/nuu+8YiaHVakFirFRiQ5ojy5cvZ2Krd911Fyh7ZM+ePazkpmHDhujSpQuUSiVrs2PHDlDpDBEpLVq0YGKuQklO6Y2ja6wpq/HVzS6/LhJSJUHVR+v7YYpImR77Thrw4W4tAgMkWDVcicig6l1vxMZbEHeU33YnEj9bYXP3hd8fwOUpk1k7scVdbZ4Mb8AREAkBsom+OusDhDR/DrGvvi1Sr451I/yuBj/2FCJ6DSgRgBWsrMv3Tq5L5JYjDSm2Gab/VwY6NgkPa3152ptMhJkca8i5hgdHoDIEKDvr4qujoPnzD5YJFj9jPnMlKx30MyJPyFEqYc4SyOvV52ByBDgCHAGOAEeAI3ATBNxOjlQ1N5VKhdWrV7PSFyJMeIiLQGmHGrFFVN/bocV3fxkcLtWxe8VmM9KH9WGnabET30RIyzZWd6XPvIj0F3vBrNXAWmcPqzvnF3IE3IiALvU/dm/710lA3VVb3TiTG0NfGDkQ2rOnK5CQJPJqKiCXHItbTklZjslUYd6SgIDiUhwiTEJLhGA9YoF2TKLg4D5cmfYWL+ezA7ua1CRr7sfI27WNZTcmLlgFWUxspcvP2bAK2csXICCZSrXWABLHMkRrEsZ8rRwBjgBHgCNQ8xDwWHLk/PnzLBukbdu28KvC4aDmbZd4K56yQ4tDfxlwa6wUiwbZ7lBzs5nkqczou1CNQo0Zn/RU4L5k17vXaE6fRMaYIawcpu6qbZAqq18jpfxnjBwIUvuvyZai4t1lvCdPQ+Bch2dgUqmQsvVr9lLlztBfvIDz/buycoDkjXusmkr5shzSNaFSuoqMicRCmISGwi+EvloyTSReYONuUqtxrr1FM6vezgOQBvpWZoxVG80vuikCmlMnkDH2RXYNuU+RC9XNIn1ob3ZYUOvlNxD6bFuOLkeAI8AR4AhwBDgCVSDgseQI3zHnIZCvNqPLbBWMJuDVdnK0bCR+Hf/OX/WYs1eH2uESrBwWCJkbDqvI1pfsfYOfbIa4N9+/KaD0gnXxlZEgUiWgbgoS5iyFNDDIeZvAe+YIuAGBzNfGQvXLUdSeOgNBDz3mhhncGPL66qW4vmYpwrv2Ynoj9gaRCUKWSYmeSVFhpd3R77RAmAjkiSf+nl96YwKKfvoRsZPeRUgz97tk2bs3vJ1zEDjfrzMoyzG8S09EDx1d7SCqY0eROXksE2utu2Y7KNuKB0eAI8AR4AhwBDgCFRHg5EgNvCvW/0+PZYd0iAiSYNOoQPg5gbgwAxi2TI1/r5gw4KkA9H7M3+VImwoLkP5ibxiyriCy90BE9rOctJUPU1EhMl8fx9T9/SKjkDhvBWQxtVw+Xz4gR8DZCBAZQaRERM/+iBowzNnD3bR/4QUvcdEa0bUQzAZDBcKEueUYK1qMUzYJyyxhOialynKKreTdAVL+V7twdeY0BD/5DOLenOaOKfAxPRSB3O0bcW3BLAQkJSNp2UarZ3lx4ktQ//4rYl6agLCOXa1uxy/kCHAEOAIcAY5ATUKAkyM1abcBEGnRc54KV/PN6PdEAPo+4TzS4q9ME0auVMPfD1gzPBAxoa4XZ9X+cxYXRvRjuxwzcgLCOpR9KKT05MvT34LhymVIg0OQMHMhs9HkwRHwRQRUv/6EzEljoLzvAcR/NNdtSySdEdIbCUisi6Tlm1w2DyJMSzRMSM+EynI0mkrHr1iWEwpJgP1257Ys0pibg9Suz7FywHq7DtrSlF/rwwiQUPH53p2Y6xPZy5PNvLWhPvkbLo4fzhyQyAmJB0eAI8AR4AhwBDgCFRHg5EgNuyuOpxoxcYMGdCi6fWwgQpXOJSym79Ji/58GPHmHDG8/75oXi/JbKpzC0veDn2qGoEeeBIwGFB35AYWHD7HLSX+hzvTZkNe/vYbdEXy5NQkB0hsh3RF3v3RnL5mHnM1rEdl3MCL7DHbrFhA5QiQJib+WlOUUFlQ6J8JNyDJh5Tmka1LOIUSsxZBmEpX51Xl/JgIffFSsbnk/XoyA8HtjrybWhWF9of3vb8S9NR3BT1h0bXhwBDgCHAGOAEeAI3ADAU6O1LC74YNdWnzzp0FU+96bQZhVYEbfBSroDMD8AUrcXtsJNTxW7GHRj98ha94nMFzLKnu1RIqwNh0QNWgEyxzhwRHwdQTIsYaca5xRzmItdmk9O7ByN3LNIfccjwujkZ3Ol84yIV0TKtcpHxKZrAJhQqQJpI591uVsXI3sZfMR2qYjao2d5HEQ8Qm5FgFjXi7SureD2WhA0pL1TBvL1iANLtLiUtzREAlzl9nanF/PEeAIcAQ4AhwBn0eAkyM+v8U3FqjRA50+LWJExdSuCjxS3zUuMosP6LDpqB53JfqBbIPdFXRqXnj4IKiUhk6IFQ0aIfCBRxCQXM9dU+LjcgRcjkDW7A+Rt2cHe+GmF29Xh+bMaWSMGoiAerciadFaVw/v0HikT1SeMCFB2MpCGkKZJaXdckIhkVv/+afPSMf5AS/Y5Obj0OJ4Y49G4Nriucjdsg4hzVohdtI7ds819YXWMOZcR8KsxVA0vNvufnhDjgBHgCPAEeAI+CICnBzxxV2tYk17Txjw0R4tIoMk2Dw6kJXWuCKKtGb0mKcGff2ohwJNUlxDyrhibXwMjoC3IZC/dw+ufjIVIS3bIHbimy6fvvCSF9l/KCJ7DXD5+GIPSE5XVJZjIg2TfPqax7JOKguJQsFKcSz2wsVlOTfJWDvftzP0ly4iYe5yKO5oIPbUeX9eggDdV2k92sGs0yFp6Qa7skaEpQqizOSCRG5IPDgCHAGOAEeAI8ARuIEAJ0dq0N0wcb0Gx9OM6PmoPwY97Vorv41H9FhyUIeUWlIsHaysQajzpXIEPAsBXXoa0gd1h39CEuqu2OzyyaX16gjD1cuou3IL/OMTXT6+SwY0mRhBImiYMD0TKsvR6ysML/HzKy7LueGUQ7om9P3spZ8hZ9MaRHTrg6jBL7lk6nwQz0Pg+qoluL52GYIffxpxb3/g0AQN2dcY0UIuTSnb9kKq4H+PHQKUN+YIcAQ4AhwBn0KAkyM+tZ1VLya3yIwus1XMrWbdiEDEhbsobaR4SlTK0/MzFXKKzHizkxxP3ymrIcjzZXIEPA+Bcx2agZwv6u38FtLAIJdNkMQgSRTS1S41LltgNQMR5pbskuIsE8o4UakqbUUaSKa8HFyd+wn8o2shccUm/iLrKRvpwnlQZlJq97Ygp6WkJesQkOy4m1rmq6OgOn4MMWNeQVjb5124Gj4UR4AjwBHgCHAEPBsBTo549v6INrttP+sxf78Od9aRYl5/95wUffm7ATO+1CI+UopVQ5UuK+sRDUTeEUfARxAgO1+y9a09dQaCHnrMZau6vmoxrq9djoge/RE1cJjLxvXkgahUotKyHDNR2QA5lBiLChHZeyDLtGEOOSFhFj0T9v+hnrw8PjcHEcj7fAuyPpsB5T2NEf/JfAd7szQvOLAXV6a/zXS3EmYvEaVP3glHgCPAEeAIcAR8AQFOjvjCLlqxhhEr1Dh7yYTRzwagQxN/K1qIf4nRBPRZoMKVPDPe6ChH0wY8e0R8lHmPHIHqEbi+eilIe4A0P0j7w1WRPqQndGnnkPjZCshvu9NVw3rfOGZzSVkOlVQUHPoGwY8+Wbmlr1RaQpIwPRMiTEJDIZG553Pe+8D24BmbTUjr0R5UCiOmpTPLRnnhOZa15LGOUR68LXxqHAGOAEeAI+C7CHByxHf3tmRll3LN6D1fxTI1Ph8XiGCFa0tqSkMsiMImx/pBjAUAACAASURBVEixdIgS7ptJDdh4vkSOQBUIqI4dRebksVDe9wDiP5rrEpz0Vy7hfO9O8IuMQsqmL1wypi8MQu5aGWNfZK5aCXOWFuuYFOuZUFlOUVGly5QGBbPsEkuWiYUwkSoDfQGSGrOGgoP7cGXaW07RByJLX7L2jez3IstK4sER4AhwBDgCHAGOAMDJkRpwF6z+QY9VP+iYdS9Z+LozSmePvNVJjqe49og7t4OPXUMRIO0L0h2RyOW4ZfdBQCJ1OhI5m9eyEpGw9p0RM2qi08fzmQHMZqR1bwfD9WtIWr6J6bWUDhJ5NRVYNExK9EwK8gCTqQIEkoCAMmU5JPxKxAkPz0QgfWhv6M79i9hX3kJIi9aiTlL168/InDQa/nUSWPYID44AR4AjwBHgCHAEODlSI+6BvgvUuJhj8hghVJ49UiNuO75ID0cgfWA36C6cR+LC1ZDfcpvTZ5sxdgg0p06KWh7g9El7yADX5s9E7o7NNp3yV0aYUDlFRcZEUqYsx0KYhELi71pHMw+B2mOmoT75Oy6OHwa/8Agkb9zD3ItEDZOJCb0ac67zMjdRgeWdcQQ4AhwBjoA3I8AzR7x596yYe2qWCYOXqKEMkGD72EAEeIDMR+nskXc7y/H47R4wKSuw5JdwBHwJgaufTEX+3j2IGTkBYR26OnVplNGQ2qUVJH4y1Nt9gOth2Ii25vRJZIwZ4vApv0mjrliWU1hY6WykgYHFFsMWsoRIE1c6G9kIkc9dfvndSSg8fAhRA4Yhomd/p6zv2oJZyN2+EeFdeiB66BinjME75QhwBDgCHAGOgDchwMkRb9otO+a68nsd1hzWo2UjGV5tJ7ejB+c0KZ09smyIe9xznLMy3itHwDsQyP96N67OeB/BTzdH3OtTnTrp/K924erMaQh6+HHUnvKJU8fy1c5Jr4V0WxIXrYG8Xn3Rlmk2GErKckxUmlNg0TMxG40VxpD4+1cgTFhZDgla8RANAf3lTJzvY7HYTdm212mlT5ozp5ExaiBkMbFIXr9TtPl7a0ekwZL7+Rbozp+DLDoGQY88iaiBw0HlaDw4AhwBjgBHoGYgwMkRH9/nAYvUSM824cMeCtyfInJaroPY9fzM4lxDOiikh8KDI8ARcB0CVFJDpTWyyGgkb9rj1IEvvfkyio4eRsyYVxDW1vLSx8M2BLKXzUfOxtWI6N4XUYNG2NbYjqtNhQU3NEwYaZIHs0ZTaU+CpbBF+LW4LCfAc8h4O5bv1ibXFs5G7rYNCGvbCTFjXnXqXNJ6dYTh6mUkzF0OxR0NnDqWJ3d+ceJLUP/+a4UpksYPEbpko82DI8AR4AhwBHwfAU6O+PAeCyU14YESbBvreS4FQvbIXYl+mN3HvUKxPnwb8KVxBKpEIPX5lixToO7qbfCvHe8UpKiU41y7pqzv5PW7IIup5ZRxfL1TEuYkgU5ZrTgkr/vcLcs1azXFwq+l3HIKCiqdi1SpLMkyIaccRpwEBbtl3t40qEmtRlq31qCvlQnwir2Wa4vmIHfreoR36YnooaPF7t4r+rs87U0UHvwGstg4xL3xPhR3NASVsmXN+Rja//5mui/xn8xHQN0Ur1gPnyRHgCPAEeAI2I8AJ0fsx87jWwolNR3v98eolp6XFkraI93mqpBTZMaiQUrcGut8xwyP3zQ+QY6ACxG49MYEFP30I2InvomQlm2cMjLpJpB+ApWCUEkID/sREER042cuhLLRvfZ3ZENLyvgp+PZraE7/CXI5kte/A+HPd2MlUiyMRkawWZxySpXlGAwVRpHIZMWEiUXDhAgTVpYj5Z/9Ali5Ozbh2vxPEfjAw6gzbZYNO2XfpTW9tCZvz3Zkzf4IpLGTuGAN/OuUJYkvT5mMwu8PsPs0ccEqRk7y4AhwBDgCHAHfRYCTI767t+i3UI2M6ybM7adEg3jPfPgki2GyGm57nwzjnuNp2D58O/KleSACORtWInv5QoQ+1x61xk92ygyvfPQeCr75EpG9BzK3FR72I5CzYRWyly9AaKt2qDXhdfs7sqKlLj0NWfNmQP3bsUqvDn7yGWYxK5FXnvVnKiosU5ZjKshj2RCVhTQkFH4hpQmT0Cr7tWLqXn3J+b6dob900aWuTkJpTeK85ZDfXnNKawxZV5E+qBu7L2tPnYGghx6r9N4RygIpoyRh7jKvvr/45DkCHAGOAEfg5ghwcsRH75B/r5gwdJkaMSESbBzleSU1AuzZhWZ0m6OC3B/YMS7II9x0fPSW4MviCFRAQH3yN1wcPxxUV08p/M4IoXQncf4qyOvf7owhakyfhmtZSOvRjp1yp2z+ChK5cwjloh8P4coH74JKogKSkhE1ZCQUtzcAibeqjv+M66sWg14sAx98lL3EWxtmnbYcYWLJOKksJAqFJbMkhHRMistygkOsHcorrys68gMuvTXRqb+PlQFzbfFc5G5Zh4gXerO9rikhZM4FP9EUcW9Nr3LZ9HuQMaI/sz4P79wD0cO4s09NuUf4OjkCHIGahwAnR3x0z5ce1GHDET16POKPwU09r6SmNOyTNmpw7JwRr7WXo/ld3NbXR29JviwPRIA0JP5r+zSbWcrWr+EXFi7qLAXyhbthiAdr5uvjoPr5CGInvYOQZq3E67i4p8JD+3H5/TfYv6rSoTBez0bGuBehz7zoeEaQyVTikENESYlbjl5fYW0SP78KZTlEnJBFtC+EIApaa+wkhLbp6LIlCaU1/rG1UXftDpeN686BVMePIfPVUSxDqe6qrZBFRd90OkSMXBjeD/SZ6U0ZNqcvmnDuqglqnRl1o6VIjJKidjh3l3LnvcfH5ghwBDwbAU6OePb+2D277vNUyMo3Y/FgJW6p5ZklNcLiDp42YOrnWjRJ8cNHPbgwq92bzhtyBOxAgKw86eUo7s33EfxkMzt6qLpJietGu+cRM/oVUfuuqZ0Vfv8tLk95Hcq770P8jAWiwiBkLlCnMaMmIqx95yr71/5zFhdG9GM/T5izFIo77xJ1LqRvwjRM8ov1TKgsR6WqdAxpcHBxhonFKYf0TKQK77KIJ+HPC8P6QhocgpSNe5yWFVTVJqV1awvD9WtIXLAa8ltvE3UvPbGzjDFDmOhqZO9BiOw3xKop5mxag+ylnzHdncT5K61q466LSPB+7Y96ZOaYKkyBMooHNQ1AC34Y5a7t4eNyBDgCHowAJ0c8eHPsndpfmSaMXKlmJwQrh3r+A6LWAHSepWInG9vHBiIskJ9q2Lv3vB1HwFYEspfMQ87mtQhzAoFRop/wwWwENnnI1qnx66tAILVLKxjzckV1M9H+/Rcyxg9nJ+Pk2BH8VPVEGZViUEmGf0IS6q7Y7PT9Mut1jCyxkCZ5MBULwcJsrjA2lRxZLIYthIlgN+z0Sdo5wJUP30XB/q8Q0aMfogYOt7MX+5tlzfkIebu3I6Jnf0QNGGZ/R17QUvXrz8icNBqSgAAkb9zD9G6sjfMDXoA+I92pItbWzqWy6zR6YOZXWnz7p0UQOVAuwf0pfogLl4DKrf+5ZEKBxvL7Qgdnw5sH4L5kP0eG5G05AhwBjoBPIcDJEZ/aTstiPvtGh+3H9Oj/ZAD6PO7vFSukzBHKIBnbSo52jX0jRdorgOeTrPEIkBsJCQ6KrTuiO5+K9ME9mD5GvZ0HajzOYgJAoqwkzhreqRuiR4xzuGv95UxkjBzICBd6MacXdGuDNGuofIpO3+kU3vVhrpQwMet0FacilZaQJIJTDivLkbn37ySVKaV2s7hF0ct6dSUezsBYIAz86ySwMhNfDiFrJKJbH0QNfsmmpQqfl2RJXnflVkaweEqotGa8ulEDKqWhoJJqKq0uH1TGvOSADv9dtVxHGSRjWgVAGcAPpjxlL/k8OAIcAfchwMkR92HvtJEpCyNXZcbqYUrER3p2SY0AwuGzBry9TYt7kvwwszcvrXHazcE75giUQ8BUWIBznVpYXsw27YEs8ua199YCeH3dClxfuYhlIFAmAg/xEDBkXUFazw6sBKPejm8c6pj2/8LIgdBfvICQpi0RO/k9m/oj3ZHz/SzlN8nrd4FeGj0hTGpVSVmOxWI4D6aiokqnJg0KqliWo3SdkLlAdtmDv5hYn+vYHOQylLRkPQKS64nZtcf0pf79F1ycaBGdtffzTiBXol8chfCuvTxibUVaMyas0+CfyyYmbP9xDwXuSrx5Rsih0wYsPKBjJdi1QiV4vYO82jYesVg+CY4AR4Aj4EQEODniRHDd0fWvqUa8skGD2+KkWDDQ80tqBIwMRqD9jCLoDMD2cYEIVfITDHfcP3zMmolA+tDe0J37F7GT3kVIs2dFAeHC8L7Q/vs34iZPQXBTC/nCQzwEBHvRmDGvIKzt83Z3nDF6MDR//QlFw0ZImLXErn4EtxPaZ9pvTw2zQQ9TsYZJmbIcU0VdBsoIEEpx2FdyzgkNE31pREakdW/HnIHcrfdx5YN3UPDt14jsOxiRfQaLvlZP6PDSO5NAbkwkZkyixvYEaZUQQULlOHXX7YRU6d5nLaoqG79OgxPpRkgkwPRuCjxQz7pSGSJVKHP35/8sbSnThLKO/bzjXM2e7eNtOAIcAY7ATRHg5IiP3SAf7tZi30kDRjQPQOcH3ZsqbCu0U3ZocegvA8a3lqPNvby0xlb8+PUcAXsRyJo3A3k7tyD0ufaoNX6yvd2UtNNfuYTzvTuxf9fbddDtLw8OL8gDO1D/cRwXXx4B/zrxqLtqm10zvDLtLRQc3AdyKUlYsMom7YXSA5rUapzv04mV5XijZbOgXcL0TAoseiZmrbYiphJJJYRJKCT+9pdWCCKfgQ88jDrTZtm1j2I1Kjx8CJffncSyRih7xNfCkH0Nad3bsmU5SkRlvj4eqp//Z3MZmjMwXXJQh41HLO5OL7eR47l7bH9+2vazHosP6GAwAY2T/TClqwIK73qEdAa0vE+OAEegBiLAyREf2nTKuqCSGpXOjG1jAhEe5F3ZF0SMEEHySH0/TO3KS2vceWteyDYxK2jKRLpWYEm5bRDvhw5NZLg7yboTKXfOn49tGwKCA4pYVp65W9fj2qI5CHroMdSeOsO2yfCrrUbgwksDQEKqca9PRfDTza1uRxdeX70U19cshTQwiDlv+Mcn2tS+/MV5u7Yia+4nCLz/YdSZ7t6XfIcWUtyYMjkEt5ySspzCwkq7Jl0di/BrKbecwKBqp0GZLJQ1QqRS/CfzobyncbVtnHkBzYdKa4gYSlq+iekQ+VJQmR+V+5GzEjksORKUFUfZcVTaRuVk7soe+d8/Rry5RcOWQhpzlPVhb5CY/7vbNazM5vbaUnzYQ4EQhXc9R9q7dt6OI8AR4AgICHByxIfuBYFcoHTKD7p7H7lArjVUWkOxa0IQ5LYffvjQbrpvKV+fMGDuXi1I9b6yaHaXDK+0kUPGORL3bZLIIxsL8pH6fEvWK2UhUDaCI5Exdgg0p06i1oTXEdqqnSNd8bY3QUCw3mUimuQWI7UuF77w0H5cfv8Ndn38x58xW2BHg16sz/ftAtJDiZ+5AMpGjvfp6JzEbm82GkrKciyEicU5x2w0VhhK4u9vKcUJKXbKKSZOILmxR3m7tiFr7seQ17+dZdx4QlyeMhmF3x9gjjXkXOMzYTYhtWtrRkTFTnwTIS0tAriOhJA9Etl/KCJ7DXCkK7vaZheaMWixmrnPiPXcl1tkEXUlZ5u60VLM7KXwuoM2u8DkjTgCHAGOQDECnBzxoVuBTg/oFGFyeznoBdYb4/XNGhz914i3n5fjyTu8cw3eiLsw54Xf6rDlJwsrkhQlxYCn/PHQrTL8cs6IA6cNIAE3igbxUkzrxk+VvHmvy889fUgv6NL+Q8zICQjr0NXupTHnDUpdl0iQsvVru0s17J5ADWsoaLvEjHoZYe27VLt6cpbJfGUUzAYDE18lEVCxIv/r3bg6430o723CSJeaEiRqyzRMSM9EKMvRWE7zy4egYyINDmYuUYZrWaj93scIeuQJj4CLyqyo3MqTCBsxgFEdO4rMyWNZphR9LhF55WiUzh5J2bgHZB/typi4QYPjqUbEhkmweJASwSJledDByBtbNPgtzYi4MAk+6aVE7XCeQeLKveVjcQQ4Au5DgJMj7sNe1JGJ7e88W8Ws2LaNDfTarIs9vxnw6VdatGwkw6vtXPugIeqGeGFngl4NTZ3wH/ecnKnelw7Ss6HrKOrVkmJGLwUXz/XCva5sylmfzUDe51scLoWhPqivmvaC7K7bgMRUSVSVXvqSVmy6qduQ5swpZL4yEqQREjVoBCK69xV12pRBkd6vC0hzJvGzFZDfdqeo/XtTZ2atpozFMMsyKcgvWYLmzz+Qv/8r+IVHIGbY2BLBV7IWZgRKULBblmtSFSG1cytQJlDdtTuYHo0vBGVKUcaUWPbXAiZEuBDx4mrnmi9+N2Dml5a/xbP7KnBXgvipnO/t0OK7vwyIDJJgVh+F17gf+sL9ytfAEeAIuA8BTo64D3tRRyYxrfn7dUyIiwS5vDVI36LbXBV74d4xznVWit6Kl1jzLp0x0vF+f4xqWXXdMmX2vLddAyqDSoqWYuEAJeSOH8KJtRSf7+dynplpwai1ZtSPk+KeuuI8FJODAzk5SOQK3LLnkN04CiU1jrqo2D2BGthQEFZV3vcA4j+aWykCRUcP48r7bzJXFCJFiBxxRuTt3o6sOR8h8MFHUef9mc4Ywnv7NBkZYUJZJhcnDIcxNwdh7TpDfkv9CmuSyGQlZTmCU45faCggrfr3/WKOCYfPGnHyghHhgRJ0aOLPPiNsjUtvTEDRTz8ieuhohHfpaWtzj7u+tF252FoqVD5In3l+kVFI2fSFS9ZO5TT9F6qZvhy5ywxuar/OSHUTpsMqOrSKCZFgTj8l0x/jwRHgCHAEfBkBTo74yO4OXqJGapaJsfuNqvG29/QlD1uuxj+XTZjbT8nKN3g4F4Hvzxjw7nbLCVTb+ywZI9VFaRG45nfJ8Fr76ttU1yf/+c0RIOJw2SEdc6MqHU0byDCxjdxhgqr0CwS9YNOLtq1huHoZab06smYp2/fxkhpbAbTzetJRuDCiPwj/oIcfR+yrbzOhSAp9RjquLZmHov99z/4d3rUXO+V2ZqR2awMqr3LUEcSZc3Rn37k7NuPa/JmQ33obw4jsfEuX5ZCOCWX3VBbSkBD4hQjWwpYsEyI0t/6sx4L9ugpNiCAZ/axtL8/5e/fg6idToWjQCAmz7bN3die+5cfO/2oXrs6cBkXDu5Ewa7HoU7s4fjioXM1VhLCQ0ZEcI8WyIc63ERaySuPCJey5jDJJeHAEOAIcAV9FgJMjPrCzZy+ZMGKFmtWGrnvJ+7MtVn6vw5rDevR81B+Dnrbtoc4HttOlS7h43YQXl6mZ+CppvJDWi7VB1oFkIUhhr32gtWPV9OvoRHjCWg2yCszsBK9FIxlzFPjxbyM7PRRLjE94yLf3BTpn81pkL5nncGlOTd9ve9avu3Ael96ayMgQioB6t8KsUUOfebGku5gxryKsrcVi2ZmRu2Udri2ei+Ann0Hcm9OcOZTX9W3W6ZDWuyOMOdeZqw+5+1QWZp22TFmOYDdc2bXbT/jht2vBKPIPRaMGEWhyVwT+LQzCpqN6kIsdHZh81ENRoUyyKvBKE6XJ63dCFhPrdTiXnjBl6ahP/IZa415DaOsOoq9F9etPyJw0BrLYOCSv/Vz0/kt3eOycEZM2WvRsFg1S4tZY1xwg0QEKHaSQSCsdwlF2Lw+OAEeAI+CLCHByxAd2lepOqf504FMB6PWY99c3CGRPSi0plg52/qmID9wCdi+BSDXCmx54Fg5UWv3wLAw4fZcW+/80sHbz+itxSy3XPKjZvWAvbJhx3YRxazS4XmSukNlDLgUvr7M4Czhq40jQ5G7dgGuLZiMg+RYkLVlnM1qCOGjspHcR0uxZm9vzBo4hQC/eREoUfPs16AVXiNCWbRDRZxD84+o4NoCVrSnrIa1ba5b9UHfVVpCbDg8LAoKdLLn5kKuPTWE2F2eY5FnKcwrysOu7bPx9QYPAAAla3ytDYpTlM1ji54dzqhAsOKpAoX8onro/EoPbR0PiZ53QueDEEj1sDMI797Bpmp50MbknpfXsAElAAFK27nWa5S5lbmn/OSOaE05lGBLRNWCxCpdzzej2sD9efMa1h0eCYD7pjRFBEiTnBIkn3et8LhwBjoA4CHByRBwc3dYLnfh3nlXETv43jw5EVLBv/LHqPEuFXJUZG0cFspNyHuIjsOoHHVb/oGfivUSMkH6IPSEQLPGRFjKrvIirPX2K3YYIIKrDP5Vhglpnxv31/EDlKJ7++1KoMWPoMjVIZ6Sq8iXKKhmyRM00YJYMVjKhXHtDfzkT5/s8z5rbKsaoS09D+qDurG29XQed9hJi79pqWjtd2jkAZvjXTnC5iwZhfW3RHORuXc+cj8gBiYelxOn8gBcYFEmL1rLsHkdi3j4ddvyiR4xMjU86aBEjKWCECSvLUalY139lmvD1HxYHsk73+6NeSmiZshzSM5EqKh5CFOz7Alc+ngLFnXchYc5SR6bp1rY5m9Yge+lnCHnmWcS+9q7T5lJiqx2fiLortzhlHCGrlspblr/oeuF9ImfI5vdEuhF31pEyFxuF95/HOWWveKccAY6A9yLAyRHv3Ts28y9/N2DGl1o8frsf3u2s8PLV3Jj+tF1afPunAeNby9HmXutOunxm8S5YCOnTkE4NBdWjU126vUFaGIOWqEEv8p0f9MeI5q49zbrZvP+8YMSHe3TIzDFVelmLu2R4qWUAQkSyQLQXw6raUfo0pVHTgyhl5lQVAtHVJMWSPu9IEMFBRIet7gv0AkIvIiHNWiF20juOTIG39QEEyKI2rUc7poeRsmmP29xXPAnKixNHQv37L4jo1gdRg19yaGqltaIq0xoz63UlZTmb9l/DH6dzEOdXgBebVvysJwtai46JRcOE/oOfDOc6PMPm6M2lNelDeoKIwjrTZiHwgcpLmBzaiFKN04f2hu7cv4ibPAXBTVuI1S3r51KuGb3nWwivT3oqcF+yOELctk5SqwdeXq/G6YsmPHSLH6Z1c+zvja3j8+s5AhwBjoCzEeDkiLMRdnL/dKpMKfUfdFcw3QFfCSrVoJKNJ26X4Z3O1utg+Mr6nb2OUassDzf31vVjdryOxqG/DJiywyLq6gmiwCyL4oDlVJWCso8evU2GRolSGE3AxqN6pF61ECZ1IqT4oJvc42wKBdvkYIWEie5F3ySDirJhes1XI09lxoc9FLg/xf7Pguxl85GzcTUUdzREwtxlVt8aqV2fY+4b8TMWQHn3fVa34xf6LgKCi46tRJsvIpK7YxOuzf8U/rXjkbRkvUPZPPSC2meBCuRaQqUVVGJxsyBdot7Fnw8jH1GjbX2VhTgpoPKcPFA5VoWQSpH/xefQnD2NiK69mGsNkScSmf1Euqv3lYgKIizILjlly1dOH77w+wO4PGUyApLrsT0WM17bpMHP/xmrzCAUc6zq+qJyThLOp/Kerg/5Y1gzzzkQqW7u/OccAY4AR6A6BDg5Uh1CHvxzermll9za4RKsHeH9QqyloaaXvOdnqRAol2D3BN9am7tvqd3HDZj1tZa5m6waGogYkaz53t+pxYFTBkY2rBnuPq0YEi2dsE4DEpuloGwW0uMpn/578LQBH+/RsnIUyhwhUuH22vaXpIi5rzlFZgxYpAY9hE7uIEezhtVnTwkCuSS+SASVvaE5fRIZY4aw5smb9kAWGV1tV2T7SfafslpxSF7nXEHCaifDL/AYBLT//Y0Lw/oyQc/kdTsAiWf8frkaIMIhY+QgwGxC/KwlUNzRwKEpLD6gY2KrpPG02Epdrp2/6jFnrw4hSgnWjVCW0YswqVUwFVsMWwiTfOagozlzCvlf74Z/dC1E9B7I5iwNCqpYlqP0zL/RJA5NItHhXXogeugYhzC3qrHZzMqm9BcvIO7tDxD8+NNWNavuoqP/GkF6H8oACfvbGuEBbjFpWRYjAPr7OaG1nOnd8OAIcAQ4Ar6AACdHvHgXp+3U4ttTBgxvHoAuD3rPaY61kA9frsbfl034tLcCdyfZfxJu7Xg14ToinfoutJTAjG0lR7vG4j3QFGnNGLRYzRxV3OU0RA4uY9daTrTIbpCyjhomVH3vnLtqwuRNFhcYevCc3k3uEVbYH+zS4ps/DXikvh+mdrWO6MhXm9HpU0va9dIhSqTE2P8ier5vZ+gvXWSp/1QCUF1kvj4Oqp+PIGrISES80Lu6y/nPaxACGWOHQHPqJGq/8wGCHhPnZdGb4DNrNUgf2oe9MEf2GoDI/kMdmj5pDPVdYCmJXDBQidvirP89H7BYjfRrJibcToTxzcJs0MN4LQvnB3VnmSUxL02wZLuYKpYokthp6bIc0jHxCwkFJO7VC0vr2R6GrKtInL8S8vp3OIS7tY0LDuzFlelvl9g0W9vuZtdROQ2V1YxsGcB0YzwlfjhrwDvbLBmjM3spcE9d/pzmKXvD58ER4AjYjwAnR+zHzq0tc4vM6DxbxcQ0t4wJ9EnV8GWHdFj/P27pK+aN9ulXWuz5zYAG8VLM7Sd+dsdvaUa8vN5iM0jirOQ45Kq4kmfGmNUWcoZsrWf0UoKE66oLEv59c4uGlRlRBgmJ01rTrrp+7f35qQwjRq/WsMyeNcNtE1n+aI8We08YKrja2DoXQcTQ3wpxQSE7QBoYiOR1OyENDrF1OH69DyNAzjlXPngHynvvR/zH83x4pZUv7eqn05H/5U74JySh7orNDq9fsFQlYpsIblviu78MeG+HJWtw86hAUMledUF7R3soEDuCpXCZshyt5QW5TEgk8AsNhTTEomEi6JlI/F1TgkHWvWTh618nHnVXbatumaL+/Hz/rowMq/P+TAQ++KhDfa/7UY/l3+mY0DYJbntaCCKxdSS5+GBYbcRHuO5vvqdhwefDEeAI+AYCnBzx0n1celCHDUf0UyGmmAAAIABJREFU7BSBThN8MchdZOwaDSt1mD/A8x4KvA3zfy6bWJ0whaOZBTdb+/z9Omz7WY/6cRZ7YFcEZU1Qii+driXHSJkoqS1ONJQaTMQKYUTt5/VTsEwSd8SQpWpQRos1WgLl5yeU2tHLz5bR9pOmxrxcpHZtbSkDmLkQykb3VgkF1dhTrX1Ej/6IGjjMHZDxMT0YAbNej9QurWBSFSFp6QYE1E3x4NmKOzXVz/8DWeJSOVHCHCqnaejQACW/3zJg/UuBCLejvILK9dKzTRjwVAB6P1Z9FkJJyRyVRq3fWen8TRp1xbKcUlbSpRsRiVqeMJEGBjmES2WNr86chvyvdiGiZ39EDXDt51L+3j24+slUBKTcgqTFtluiC+shl7IBi1Qglxg6zKBDDU8Lyhj8Y/YSGAsLYZi2Fk839M3nUU/Dnc+HI8ARcB4CnBxxHrZO65l0CHrMUzNL0o0jxdOMcNqEHei4zccWm+LPxwd6rKOIA8tzaVNBhJXE++jF21lBD3KDl6qZ5oe1D+COzIXuj7FrLMRGYpQUs/soEBZoO7FBrjsvLrOImj58qx/ef8G6chZH5l6+LWX1UHYPrWPlUPuIJSEF21Gnp8vvTkLh4UMIadkGsRPfrHSZgjUppdUnr98Fv7BwMeHgffkIAoL2Q1jbTogZ86qPrOrmy6ByDnJKIe2OyH5DENl7kMPrHrNagz8zjKwkhkpj7Akq16OyPSJWto2xTiuEyC0iTBM+XQTFXfdYNazZaLhBmJCeSbHFsNlorNBe4u9fTJhY3HJKynKk9pMB5zo2Z9gnLduIgKRkq+Ys5kVMeyQjHbGT30NI05Z2dU0Zjf/7x4iWjWR4tZ1tWUJ2DWhDo8IfDiJn3QpQ5iCL0AjUnbsE/nUSbOiFX8oR4AhwBDwPAU6OeN6eVDsjodzEE/9gVjt5Gy8gETISI3urkxxP3SmePoaN0/D6y0mbhjRqwgMl7MSRMgucGX9lmjBypRp+Ukt5TVK0/Q+5N5snOc9M3KDBH+eNTFj2s/5KmzJGyvd9JtPEiBa9Eej3RAD6PuFkoEpNgBwles6ziLCSPSLZJNoTq3/Qg6x9SaeH9HrsDdWvPyFzkkXEMHnjHsiiKgqzZr46Cqrjx5iTRfTQ0fYOxdv5OAL6zIs4368z06xI2binRpReUUkHlXYoGt6NhFmLHd7h388bmdA0Eb8bRgayklp7wmwGesxTsfLDl9vI8dw91Xd0bdFs5G7dgNDWHVBr3Gv2DFvSxlRYwBxymACs4JajsZRilo9Ky3ICqicJin78DpfeedXhzA1HFlp05Adcemsi/GNro+7aHTZ3Rc405FATGECC+0q7CH+bB7WiQdGPh5C9cgl0af+xq2UxtZguVViHrla05pdwBDgCHAHPR4CTI56/R2VmWKA244W5KhiMwJoRgUxbwZeDrFjn7dOhzb0y0Ek4D9sRKG37SKdPRKq5ImZ/rcOu4xZHBRIOJKJEzDADeG+7Ft+fMbBT0Hn9lMy5ydEQ3HxIS5BSme+sI/LEq5jgwm912PKTHvck+WGmA6QGlRZR9gghQS9RjrgRZYwaCM2Z0wht0xG1xk4qM3PBmpQejil1nGuNOHrn+Xb7zMljoTp2FNHDxiC8cw+fXmzOhpXIXr4QUqWSlRKRi5OjIWT+DWkagO6POEbabj6qx6IDOibmSp/N1YXufCrSB/eANCgYKZu/BGWKiRkkWss0TPLzigkTshnOr3QIwtRSlhNqyTChTJOg4DLXCqV+VOZH5X7uiovjh0F98ndEjxiH8E7drJ4GkfNk1UwC454iwkpCs2TxrkstJkWiYxDZZzAjzHhwBDgCHAFfQoCTI162m598ocVXfxjQvrE/xrQS9wHFE6G4kG1C/0Vq9oJHJUQ8bEeAsggom8DV2i1U9kXuCPSARxkYlIkhZpAtJdlTBsklmN1X4ZA7S/l5vb1Ng8NnjagVKsGyIUpmKe3MEAgNGkMMPRjK2qHsHXt0S0qvU/v3X7jw0gD2rbqrt8G/djz7/9Lfj//4MyjvbeJMeHjfPoCAoF1B9xDdS74amr/+RMbowWx5ca9PRfDTzR1eKmXGjV+nQaiSMv+UDushkbNY19kqZsNK2XZ3WEEAkyUzlVDEvvIWQlq0dnhN1XZgMrEMk9JZJkSemA2GCk0lMlkJYULETcln1prt8I+rU+1QzrpA+JwkAofu+fIkTlXjCiKnt8ZKsWhQ9eSVs+Zv1mpB+im529aDsr8oKBOGdFw4KeIs1Hm/HAGOgLsR4OSIu3fAhvEFgVJKp133UqBHeN3bMH27L+1OKcD5ZqweruRK6DaiyIiJhe4TdDueZsTEYvcaesijhz0xglyMqLyMwtqHe1vGJatjEka9mm/GMw1leL2Dc7OW3tqqwY9/G9H6XhkmiJAhtemoHosP6Bjejj5cX/14CvL3fYGAxLqIfmk89BfSkb1iAUwqFUunJrtfHhwBaxA437sT9Fcuoc60WQh84GFrmnjVNVQykv5iL2YfG9qyDWpVodVj66Je2aDBr6lGDHo6gNmkixGffaPD9mN6q/Us8nZuQda8GUxzhLRH3BWkI1I6y4TKc0xqi4U5BZFT9EJPpEjUkJeKLYYtmSZkNyxR2F9qaM+ar0x7CwUH9yGie19EDRpRbRdMLHeRRTjdXSKshuvXkPf5VuTt3ga6pylIS4SRIs+2rXYN/AKOAEeAI+DNCHByxEt2j17SKK2WRCPFSKv1kmWzaQrZMqOfDUCHJuI8GHrT+h2ZK9k2kn2jK17wq5rnzC+1+OJ3A+IjpVg00HEXGEG0lMab2lWBR+rbp81RHa6CMwRdR+QIYeiMELQEqO+tY8QhPS/nmtFrvuWFgYRdSeDV3iAniktvvgz177+W6UKw9rS3X96u5iGQu2Udri2ei6CHHkPtqTN8DgChdIhO15OWbYBE7viL+L9XTBi6TM0y5DaNcjxrRAC9dLaaNYLnREqkdn0O5D5ElsRkTewpYdZpSwiTqzOmQvP3GYQ83aLSjDYiR4gkKVOW40T7cSID0/uTHocEiQtXV+vWRK5rZy+ZYI9Vs6P7of33b+RuXY/C7/aXZOiQU1l45+4IevQpgGpNeXAEOAIcAR9HgJMjXrDBuSozRq/S4GKOyeWlEZ4Az8HTBkz9XIvHbvPDe10cf9j0hDW5Yg4n0o0Yt1bDhPtIn8YWa1sx50dCo5SFQS/sj9b3w5Su9u8h6Yu8u13LpucKsmzdj3os/07HymqWDFY6ReNn0BI10rJM6PO4P/o/KV7pEdk2k4OPo6U1wr1AGgqaU38gIPkWBD/5DJT3NBbzNvGpvuizulADJEZJmKAiDwsCdAqd2q0NzDod6q7a6lPOFgLxQ+tMXLAa8ltvE2Xb6W8f/Q0knRE6GBEzXt2gwS+pRrzUIgDPP1D9wYOQRUaaMaQd42nBLMi7tGLTStnyFXuZt+iYFOuZUFmOXl9x2n5+5QiTUFamQ+U6YsT1tctxfdViyG9vgMR5y6vscutPeiz4VofoEAkjtV1hJ08ZgIUH9yH/693QnDlVMreQZs8ivEsv0e5jMXDkfXAEOAIcAVcgwMmRSlCmk1wKqUQCcpKTSsDEJOlryb/Z/0tKvudX6md0Dft3qWuE9rYS7yqtmb3g0ukROX7M6aNAiLJmPWwTOdR5loq9oO6ewHVHrP1geHGpGv9dNYmaim3t2OWvE9xr6Pv22vseOm3AlM8txEiXB/0xvLm4LwpVrY1q/anm31rxQlsw+vwXPebu0yEyiBwJxHUREkqP7kr0Y/bGPJyHANlXkyPU3hMG/H3JyLQchGiU6IcuD8rw+O3ivGg5bxWu6fnqzGnI/2oXwjp2RcxLE1wzqJNH0Z49jYwxQ0A2teTaRO5NYkTpDLAtYwLZ54SYQaV8VNKXEiNlWkfVhebUCWSMfRHSwECLMKsImTHVjWnLz3O3b8S1BbMQ2ORB1PlgTqVNTaqiEothi71wPuh7lYU0OLhMWQ4RJiQIa2vQfZExoj+05/5BVSKxmTkmEFFOnyUf9VCgSYpzMiLZ3M1mqP84zgiRwsMHQdoiFH4hoUx8O6zjC5W6k9m6bn49R4AjwBHwRgQ4OVLJrn39hwEGk3O2k8iRMmTLTQgYprPxgx5ZBSamL0K2e/RVIGluEDKW71UgcMoQOhILYVP8PVtJGuegYX2vlHlw7qqJCW/eleDEhwbrp+TRV5JLDLnFxIVLsG6EZxBKpXVCpndT4EEbrGpJeJUEWCkevtUP77/gupd9srwcvEQN0iGh01U6ZRUj8tXkKqMGiSOSzgjpjYgZF6+b0HehpXZ9x7hAJubIQ1wEyAlqwxHSbjCwfRSCsrTos5pIbSHIWvnt5+XMTrsmh+B8Qi/W9IJNL9reHMbcHFwY1geG7GtQ3vcA4j+aK9pyBNFpsbSIKpvYC3NUyC40W61vIQizxoyc4HH2rReG9wWVhsS++jZCmj9n9T6Y9boKOiYkBEskQvkgO2oqy5GShgk55ZBjTkhotWPp0tNwYWgfwGxC4qK1FcprBBFtslamZz2xg7K2VL/+DNWxI8w1inRFWEikCGx8P0JatkHwE89A4l99BpHYc+P9cQQ4AhwBT0KAkyOV7Aad1hA5YjKbYWJfAWPx15J/mwGTycx+Rt8zFn8t8+9S1wjtK/lbW+n98Ee6EQdOWY4f5f4S9HzEn9mVihUVSJriLJhKM2BKSJZigqV0Bk15Akb4d/E1Ffu7kY1DRI21KxJsTp3heiIWpp7SD73E91mgBr18UxkSlSN5SkzaqMGxc0Yo/IFpLyhwT93q57biOx3W/mhJhW6c4sd0RqhUyJVx+KwBb2+znK6Jhanw4kNWx4sH234aac36yS0o/ZoJr7WXo/ldLgbNmgl68TV/Zhjx/udaJtpLQafvHe/3x0O3+JXYJ5Nj07enjKw0K09lRr1aUnzaW4FghbWffF4M0E2mnvnqKKiOH0P00DEI7+Ldtr4Z44ZC8+cf7KQ9cfE69sIsRhSozeg21+Ios3qYkmk2OSPWHNaD3FGsfSkv+OZLXPnoPfjXiUfdVZ7jOkTkQ/qg7iyzI2XrXlHshi1OOeXKcnQWkr5MSKWMIBGshZmeCZXllCMacjatQfbSz5jrV/yM+ZDFxLJulhzUYeMRPTvMoPJNsUrxKFNFdfRHkFOU5vTJMlMmXZyQ59oj7Ln28IuMcsatxfvkCHAEOAJeiQAnR1y8bUSOlCFbigkYgVyhMpoF3+px5B8LMVI/zo9pBkQGVUHACCROZQROGULHfIPgMVd6IOJiJCzDEUlTlkApm+EiZMT8fdkEekmuGy3FuOfklZQ43Sh78iuVjVOhLKqEtLGPpHELSDYO+ulXWpBoKaXlUnquJ4VGD4xbowbtZ4AMeLdz1RkkVE5FYq6U+k1BwqtEjLgrBGFZEkakB9jYMPtfcCkLirKhKJyZDbXogA6bj+oZMUIECQ9xEChNltWJoM+kADROrproI6LytU0anMk0ses+7um++1gcBBzrpcTWN7Y26q7d4Vhnbmx9bf6nyN2xic0gfuZCkHilWCFk2jmq01TdfChrhLJHiHDeOjbQqhdzEmaljJm4N99H8JPNqhvCJT8n0oHIh9BW7VBrwutOG5OccagUhxEnBWQ1nA8Sq60spEFBFcpysuZ8iIJv9zK9nTofzsEf6liQ9gvF/AFKpivnSKh+OYqiI4eh+ulH5gxVOshpKOjBRxH44COQ3yKOJo4jc+VtOQIcAY6AJyLAyREP2ZWcIjOodGD3cQPopZDCma40FUia4iyYSjNgSkgWc9kMmQqETCkCRsi4qZBRcyMbhzJuKiatVr4heiMwb5/l5J7KGgJk9r+YVvoQU1ozhpUo3ShfKlsGZSlNshA6VVwj6NSUI2kqzaIpl4Xj6O14KsOI0astD1prhitBL26eFnSCPmq1BlT2QUEORP2f9C9T9kGEyIwvtey0neLJO2SsJMGdQSe45CRA4qkN4qUsDd3eeGmlmr0oP91Ahjc7Om9dlIE2fq2GZZ1tG+Pd5Qv2Yi12O7I/JRtUCip3GNVSzoi+6oKEiceu1jAdoN6P+TPtnZoc6QO7QXfhvEe9YNuyHwUH9uLK9LdZE7JoJatWMUMod6FMIyrJcmYIGX3jW8vRxoryPkF8NiC5HpKWrHfm1Kzum4R+jdezRSeprJmA2WCwZJgwwsRCnLCyHHrIKReSgADkf/E51KdOsJ/8mtASm5MGonvreHR9yPaSFiJmCn/8DkU/fgfVrz+V6IdQ3wH1boWy4d1Q3t0Ygfc/BKkTXXmswYlfwxHgCHAEvAEBjyBHTCYTjh49ioMHDyIiIgIDBw6EopQXvdlsxuHDh/HNN99Ap9OhYcOG6NKlC5RKJdRqNbZu3YpTp04hICAALVq0wOOPP86wp/727duHhIQE9OnTB2Fh4qS7irmx9DJLp/z7Tt5Q8CPh1Tc6ykHp9r4eRNKUJWTKETBCyZIZmLJDizOZRvYyck9dacWSp5ISp7IETJn+GaFzoxxKKIOylqRx9n6UEf1lJEvVor8W0qb458Uky9QdWlzOM7H0frICLEPiVKlLU0p4uLgfZ68zt8gMshmml3cKKjOgh/Ir+WaczjCWlCrQ90l4tdXdVrx9OnvSANKzTRi2TM1S3Vs2kuHVdrYTG6QjtOoHHeT+lC4fyJwJnBntZqhAGWkLBypRP873P1OciSURdl/+bvmsHtUygP2e2RIZ100goWS6fyh75GbZJrb0643X5u/dg6ufTGVuGOTu4k2h/ecMqJyGhCyDHnkCtd/7WNTpk7jvtJ1a3BorxaJB9pOw1k5KcIS7o44Un/WvfjyzVoO0Xh1B7jAxY15BWNvnrR3KKdeRhgbZKFO5St3VnlPqU0KUlLjl5IOwoyj46QgKfv4JMqPl34FNHkZomw4ISEiy6JlQWU5ARQJVl/oftP+ehfa/f9hXElYVgsgPygwJeuwpBD7wiF3isU7ZIN4pR4AjwBHwIgTcTo4Q8fHtt9/i7NmzeOGFFxAdHQ1JObXQzMxMrF+/Ht26dUNcXBy2bNmC8PBwtG7dGt9//z1rS+RHfn4+1q5di06dOiEyMhLbt29H165d8csvv0Amk+H+++/Hrl270LJlS9beHUHlBL+lGUGOOCcvmEA16UI0TPBDh8YyNOPaAJVujZBmTJkGZOMqZggkCftaCYFSUXPmJgRMCaFTtWaNRaemLElDYzgSR/81snKsyCAp+j1p20tb+XErFf0tyYi5IexbWRbNDaem8k5P5YSDJWCkIO1raTFLYS6P3+6Hca3komrtOIKv0PabPw34YJcli6nbw/6s7M3aOHvJxLJPKIY+E4AXHnZsn6wZl0jFQ38ZPMK1yJr5euI15CDxxhYNfk01svKDt55XMGFge4KyA2d9rWXW2uQQUpOFctO6t2VCpnU+nIvAxg/YA6fL2xiyruLCyAEsS4FKIxIXrII0MEjUeQg23K7SCqL7mzJVCjRmLH9RycpXq4v8L3fi6qfTmaBu0rJNkEXHVNfEaT+//O4kFB4+hKgBwxDRs7/TxhGjY5NGDVV2HmZuzkJOxlU8k7MfDa78D2ad5W8KK8UJDYdfcAj8omLYv6mNMec6dKn/wqS2/P0QQlYrjlmrBz36BJSN7hNjirwPjgBHgCNQoxFwOzmSm5uLdevWMWIkJqbyP67Hjh3DmTNn0Lt3b0acUJYIZZL07dsXmzZtwr333sv+o9i4cSNiY2PRuHHjCuSIsNNCZomYO0+p9mSxSw+89P+Xcs3slJnEXekkn/59Ibvyt186ge78oD87JeJRNQKCHWxSlBQrhlZ/uuWNWJYmaSyETDWiv8VZMJk5ZvbyRkGp0SQOeYPQKe6jSl2aiiSOK7EzGIHz10y4mm+Cwl+CmBAJIoMlzLq5oguTJculTIlSmYyYKpybylhtl9O1KWO9fcPCu/QY5fEQdF3o+5TZQtbC1QU5m5DOyMUck1NsgasaXyBz7knyw8zeNVvroro9quznlOXxxmYNjqcZ2T35QTc5iMh2JF7frAGRmUSET67BWjC5Wzfg2qLZUN7TGPGfzHcEUpe0pVP/C6MHQ3fuX0gVSiR8tgIBScmijk1Cv2NWa9izxObRriuFEwSibXHkyhg7BJpTJ926f5S9ktqlFduD5E17IIuMFnU/xO6Mnglf36Jhz4lxYRLM7a9EmKkAOZvWIn/XVpCmSVUhlSsgDQmBf604yBs0Yu5IitvvtLjl0B9GHhwBjgBHgCPgMAJuJ0eI9KDSF4qLFy+WlMCUzuzYv38/rly5gl69erHr0tPTQd/r3LkzI1aeeOIJNGrUiP2Mvk/RrFmzMmU1rVq1wvHjx1lWib8TrMrIHYR86quLsEAJ0ytoEO+HhglS3FHHz+XOG9XN0ZN/LpQI0EMjPTzysCAg2AC2vU/GBGsdjYouTBYChZUoldKRqUDAWHFN5c5PN9yhSpdBOboOsdqXEDIlJIsEW3/WMd0Q9nnT0B8tGvlZhIKL9WjKa8ws2K/DiXQj/P2AdzorkBglLSdGXJ70kVSw57ZnPVTC1Hm25YF7z8uBUAbw3xtrcSRC67XNGvxx3ogQhQSf9FKIQmLTngxcomaaOjW5vIZOwc/37sj0GRJmLYai4d3Wbo1brrv0ziQU/XiIjV37nQ9Z+YLY8fY2DQ6fNbo80+ufyyZQxgrd55+Pt46UIcHP9EE9WKlI1OCXENGtj9hwVNtfzua1yF4yD0GPPona735U7fXuvIAyz6iclBzlqHx6+gsK5lBTOgxXL4Oyk/RXL0Ofkc7EX/2iouAfFw8YjSyLpLKQhlishS32wsVlOXLHnwXciRcfmyPAEeAIuAMBt5MjJ0+exLZt21hZTEpKCtMVEYgQPz/L6Zw95Ejz5s1L8DQajdi9ezeaNGmCxMREp+D88noNUq+amJgqpUnTA0awAogNk+KWWCmr9afT/Fqh/MXEkQ14a6uGuZeQ1gNl3PAAlh7UYcMRPXNPoTR9sWwAPQHbijbaFUV/y15jyZKpQMAIosLF9to3FR42VxyjKiy++sPAdHAobq/th5Z3yyCr5ADvyz8MOFt83XP3+INq++0JvzLW2RU1Z6oS/f34Cy1I7+KlFnLckyRlh4w3SqeqERYuJzxM7WpCUIkBCVUSAUZZgZ/2UiBFRB0osmp/f6cWtcMlWP5ioFWirr6Ie86GVchevoCV1VB5jadG1uyPkLdnO5te9LAxCO8svgUxZZX1XaBmByZ0AOBqy+fBS9RIzTIxkWgSi7YmBGtfiZ8fEuYuh7z+7dY0E+casxlpvTowMqH21BkIeugxcfp1Qi+bjuqx+IBFyPnBW/zwZie5XX+riYhiDjnMYrjYLacgv9IZk60xWQoza2EiTkLCIA0OdsLqeJccAY4AR8B3EPAIcuTEiRMlWSEZGRnYvHkzBg0aVCKg6ig58vvvvyMnJ4eJvZJeSUhICCNj4uPjK91J0ji5dKmsBZrvbLl3r+R/6RH4/K9YNK6Th+6N+B79ez0Qi48lsU0d9XAaEsMspTU8xEXAZJbA4vAkAeWKlPy/Gfjq71o4dtEi9hwXrEWXuy5BITPBTNeagW/+i8afV0LYz++rnY+HE3PZ94Wfm3Cj79L9mmFpf2Ns+9d06moIzl4Lwq2RKtwdV/mDtLW9kyQUESQSmC1fJZavUomZWXNLq/x+JddSW2bpXa6PavuyjOWsKNT5sd+ry4VyBAUYMfSBdLa3Ysf8n+siLUeJZ2/NQrNbssXu3iv6k+i0CJn+OiRqNQqHT4Cxbj2Pm7f8wNdQ7NvN5qV74FGoO1uyWMUO+ttGf+MeTcpBxzuviN19tf39cD4Su8/Uwm1RRRh8/4VqrxcuCFy3DP4nj8MUGY3Csa/DXImQqNWdlbtQpffDkf+3dx5gUhX52v/PDBMxYEIwY1YwrGJac1yzqCgqJsS4hrs5ut/evbvqhuvqXVfXiIpijgjqmt0155wWxQyKKAhMnunv+VVTcKbpCd0ndE/3W88zD2G6T536VZ06VW/9wyeD7M0vlrZZC2qYeGyZ2nZbrq7Ndm76t42c+hfrXHaQzfvFH5hI8q0m1u/d+Noq9vKMZVwde6zzle217lfR1tfZaRWNC6yycYFVNDa6v/NjHYsD/S+qsKrKUg0DF/10Lvx7Idxyhg4daqusskq0LHQ1ERABEQhJoODiCPFDnnrqKTv++OOduwviCJYk48aNs2WWSb9M8ok5suuuu7rvEtNk6tSpts8++7g/ca/BMgXXHAK6qvQvAsRxGXdZU+L+2MVI6eOvOu2s65ptXlMqcRPsYuRRyHt66I12w2ffB5bdYliVrb1SpT09raNLyuKwgYSXtIhZHE9mkdvTotTbC4P+dpq99XmnnT+1xYYuV2m/Pqg2kOkpIyjwEqm3yUbZNe4NAk4xFC/SLI5LE8i6lGFh05fP+MxOM+d02p+mtNjX81Nunvnd6FqXEntxoOGucW3C7MewNjzxyrSlwHXfL19XwW9uuMZmX32p1Y3YzFa74LJiGF6L7uHbB6bal3/5vft3w1bb2irn/NWsIj/Lr54axjw+5qJGl8moUGnYsXw99MK0C95NZza4+E99KZ2NC+zjE4+y9llf2FI77GJDfvvHvnyt189MerLNJjyetrbIVs569Rc2/Ovn7ZmtTrNhxx9t268fLhZQrzeU4wdmzUvZb25tNlyWyE529qg6++56yd0jaX6dlYmzMJnrXHS6i2lCppu0S07a0sRlywlkjcyx6fq4CIiACPRbAgUXR+bNm2cTJkxwcUM23XRT50Lz5Zdf2lFHHWUtLS0uPe+sWbPsuuuuc5lncIvJzFaDwHLcccfZ/PnzF2WrwUWH8thjj7kMN2uttZb7nhdHpk2bZqNGjeq3HVfON05U/dnzU3b1yfXOb7ccy8y5KTvzmib7ekHKNl+zys4fq0CbhR4H9MVtz7YZrjbfNi3gxAAtAAAgAElEQVRWEDCNJ6MNqYoLWfb58wIjK8Wt/9Vgyw/s26Yn2/3SMoSYxXFpsmRuWiIuTZbMTYtSby8pwCy6fg+fiUOkwfXo7hfbrbU9ZcsvVWmjtx5gA2t7ZuVFmkUuT6Tf9pmdlnCDWujOtPAzCC43PdPqYkywsTth55qF380eWLhrMOLoRJpCjkvqJo7CR8ccYh1zvrFVzrnAGrbertC35Op3LiMII6mU1W8+0gkj2dKrRnGzPhvbjhsMsP8+tHCxIv779hb797vtNm7nGjt6+94DTfu2N7/9hn36XyebpTptxVPOskGjjwqF5bzJLYboXDPA7IAtqu2o71bboIYKJ0DP+jZln777qQ353RhrrxxgP97hDmuuarBVl6+0w7epdi63fK+Q5a4X2uzqf7W5+CKIq+ccXmsEky90SbW2LhRKcMtZ6J7z7dyst4U4gkjSxS1n6bQVpIoIiIAIlCqBgosjgMVa5MYbb7SvvvrK1lhjDediU1dXt0g0GTFihLMemTJlirW2ttrw4cNt9OjRVl9f7wSUO++803CdQUjZc889jWw0memAqYfP9MWtplQ7u1TaRRpVMnCcsVeNHTyy74u3Umk/PuFku/hibsrWGVzphBFiIqgUD4GXpncY2ZUItrflsCq3qC908RlSfnFgre1ZAunC0y5IPvX24oC+WWPOLBJrAoGFuwg8Zs+/32HXP5k+pV57cKUdvUO11VQtdG3ygYYDGaS8FU9YkaaxJWVXPd5qZG0au31N3nGpEGm6xpxZKJ50ydS05Ge6T72dkbkpcJ2usW8CgYOdm1V+I514HsT1qFl9TVv98klWMaCwu9skhRGIHfZ/jU7s/tuxdaGzIeXXA+lvkUWJuYL4aDee0bfArL6+b26+zmZfebGzrFn1/IvzSi2LsEz9b33W6eJo/emIdPDqzDLr//5kc6fcabV7HWRP7PATm/xim335bVqUXnHpCjt2x8II0mQbuvD+VheDjrLV2un4Ir2JrGH6LPR3ibPlLEu6CiaptrYlL11V5bLjBK1MiGtS6Oc1NANdQAREQAQWEigKcSRbbzQ2NtrEiROd6wuCiYoIeAKcJnGqtN16VfaHw8rLYuLxt9vtj/e0OAsAgvyS6YLgvyoi0BsBTjIveqDVnaoS0FhlMYGLH2y1O55PbwS+t+kA+9n+fefjRZpFLk+k3+4ipqQtbboGAV4YOHihaDP5pTa795V223BolZ2ye006hXePmZ/SYtDiOtNxcIqhLM7Y1H3mpiUFmQqrTHVazdljrWLGR2ZHnmGV+x+1KGhwZcWSmZuyBh8OWOqEmRXn3nOHzfpbOvMJrj6r/umi2CxGqIO+P//elkRTfPc0VrxQc96YOhc8NJcy85yzbf5jD7kN9OqXTrQBg4f0+esEQT7r2mbDfRaLSCxosr3fSN/74REHWKqjw9a8+marXjUdaJ9sMDc93ebSblOwJDlp12rDGifuQgaqKx9rdZaDlEEDK+zEXWpsn83irzuutuEuhStOOvDrQrccYplkKZUDl1pCMCEgrIoIiIAI9DcCRSuOfPTRR87SY//99zeftaa/wdX9xkOA9JeHXNhoddVmU386MJ5KiuyqLBovebDVHng9vfDaZaP0Bg4/ZhUR6AsBH6+HU9Wbz8ztRLgv1++PnyG1Mqe8H32VPuUlDTbpsJMuTa0pO+riJueOdeExdbbJ6rltSLlfxJFMAabLv7u4KHm3qFTX7yyR6WnJzE091tFpFkajqf/wdVvzktMsVV1rH/xkkrUt1/eNdWaf+WxMXqypysi6tETmp4UpuGtuuciq7r8xfbnvbG+V/3WOVdak3Z2qAi5TXV2c0kJQtjr6MpaO+UeTff5Np/3P6LqiiJvhM6ARH+P3OR5AYG3w6VnjrWXae1YzbB1b/aKrrKK2b4cYZ01stjc/7XDWdn8+svvvfHX5RTbn1km21M6725Czz1kCMRntLnu41cj+Q+F5OvN7Nc7SMo5y+3Ntdu2/2xbFnDp822o7Zvtqa+jFJS+Oe4n7mvRvNiuTbOpsRW1tOkMOMUyIZ7LQRSfue9T1RUAERCAMgaIVR8I0St8tfQKnXNVk077odC4lnDCVcsFS5pKHWg1RiHL6njV2yFZSRUq5z+Nqmz8RnnhqvTtVLcdCwMsn3m138Qyeez99woz5PpvAuDZPfeF8yzNtdtkjrc6lAteK/lq8q9PiuDQZAswSFjFdBZjUpb83e+I+S62/mbX88h8LLWiyxLUJpOfuCAQN9m5VufKraG+1obeeZ8u8/KD76tc7H2Vf7vf9XC+zxOeDIk1akFmcOhvrF9wwSPM6eJlK+9n+iDALf7/QjWlJC5nF7k6LAw1bRpybJdNz59IQhBoEG8pNZzTYSsvkZofT/tUs++TUYwwLj4Ytt7ZV/vi3Xqv/f7c1G6LGBkMr7a9H17vDj2yl/euv7MMx+7tfrXHFJKtZa51ur41occ2/2wzXNcremw6wk3atcVYdYcuMOSm779U2e+C1diPwKgUXGtx9VyvDudVblmBl4txzvv3WUq1ZMnxVVjqronTg12WtZq3iy04Vdmzo+yIgAv2bgMSR/t1/ZXv3/mRrzLbVLthlKRaCzv3v1BZ7YXp6A7f+kEr78X61tu7K5bmpLcU+TrpN597dYg+/2W4/2LvWDtgieQuJpNvr62Nz9NonnfbIW+1OGGlZ6EpPsNwjt6u2g7eqdhljCllwlRt7cTruxB+PqHMbrXIsnfPn2cenHGPtX8605cYcYyuceHpeGHzA4MVxaTIyMwVizrRP/4+1XPBrS81Ip6+tOOHn1rHrQRmBh3uJa+Pj0Sy8rrew6e3mJz7RZrPnddo+m1XbhqvEN7d7kWax2JIOHJzp4uT/79KH22zaFx3ODe+gLasDLk5YyCx2meoi0ATi0nR+PM1m/+xUSzUusPqttrOh51zgrpGtXP5IqxOICFiKMNhTDK0vLzjPvr33bltqlz1syK//0Btel80Nq447X0g/9ARq3Xfzahe4FVE0l4KF12Nvd9g/X2u31z9Jv5cpQwdV2Bl71dq265bnM9sdQzLjeLccL5iQQWdRqaiwZfY9KJcu0GdFQAREIHYCEkdiR6wK4iDw6kcd9qNJze6k9/ITS8uvlROpm55utSkvp11oOEE7cdfyDD4bx9gp52v62AY7bzTA/t/BfY+r0Z+YITK8N6PD3p3RaW9+1unSaHISHixsQtkg7bZxldXX5LZBipPF3S+2uZTQCKH/OKG05rVcuLW897Z9cvo495Vl9trPBv/0N7l8vc+f5bT76+uutLl33ZqeazcaYSud9TOrXXf9Pl+jtw8GRZp0jJjFIs3zH3S4+FmkzL3wmPqFLk6L03Mvmbp7sTtUl8DDS7hMLZkdqrf7zPw9z8+9r7S55+PU3fM7gKj79F1b49LTrbK12eZv9F37dNyflxBk3vq00+56sc1qqyvs9D1qbIWlMzM1Lf531ftvWNXvT3a3WnXh7Va58tCFok1FRjDihW5Oi8SaCpsxp9OueqzVBZz1BbehbdYd4OKXkbY7s+CK+M7n6TkEdx+YBMtuwwe44Na5xmXJtS9K6fOp9vaFliVzrXPet1a3yeal1Dy1RQREoAQISBwpgU4s1ybs/7+NxknOLWc1ZF3Y9DcuxD+4/fk2l9aTwkn2qJHVhnXMskWQ7aS/8dT9Lklg5pyUjb2k0Y2nO35QGnFHcJPhFBfB9JWPOlyWi2xl1eUqbZt1q1xMkTWLOAX4ERc1OjP9cw6vK+uT6MbnnrLPf/2j9Fy4wcY29Hd/tgErrBjJY51qabE5d9xk39x4jXU2NbnrLn/cybbMPgdGcv2+XuTMa5vceE0i1s3i1Ns+FXeWwMFdYs6kjBggxMEh88t261a57FBZAwsHrHC6fiZl1R+8YUMu/YETSBrX2cI+Pe5c66xbyiEiuwwHAYhAWKeQJaq7UtHWYsP+epzVzP7Uvt5xjH15wJl9xdzlc8yBiFJYxQTLCktV2morVNgydRUuVsmnX6dcSu/MsvZgBJUq23qdShtYszhtd9oyZ0mRpotbVJbAwnk1Ql8SAREQARGIjYDEkdjQ6sJxEzj71mZ7+j8dLvMGpr/9tUx9pd3IJPLBwtR/EkX6a0/2j/s+4u+NhssWFleFjLERhtbs+Sl79M12+/d7HfZGwLzdXxMhZL2hlc4CgxgG6w+ttIYishDpqe1ku8CdrhSt4nLt85b/vGMzzv6JEWeicqmlbYVxp9qyBxzsUsXmU3DZmXPXLTb37tusY843Vtkw0LnuDDr0SCN4ZJIFd8mf39jshH0E/mIsEx5vtUlPttlaK1XaVSflb8nU8sF/bMbZP7b2WV9a9Wpr2OBz/2bzBq5sZ17TZF/NT9noravtyO9WL3JjCmZh6uxMx6zpuOBXlnruMbPlVrT28260jtqBi1J5+88sjnOTIeIEMzstFHLmNKbs/S86XWacT7/udKm0Mwvpd3G9GTKoMv3nshVWVx2dpRlXwo2pa1ya3mLOdBVkMgMLLwoc3G3q7UDg4MBninH86Z5EQAREoBAEJI4UgrrqjISAN0HHtPXXByW7sA3bABZk+C3j5sDJHIUAmQdtMcClEiUWgooIxEHgz1Na3Ng7bY8atynpL6WxNWUPv9HhYqYE/f3ZXCJ+bLRKlW20SqVtuGr/EUK6Y3/0JY2Ge12xZC8p5Bjp+OZrm/G7n1vzm6+72yAA54onnWENW2/X59tqfuNVm/fw/fbtA1Mt1drqvrfsqMNs+aPHW9Wyg/p8nSg/eOqEJueucdb3apzVRDEWLJiwZKKQNn6LtfKPqUFw1pm/+6U1vf6yY/7PjU6yW+v3dtfk2t0VBJXZV15s8x75p/sIwV0J8hq2ZLosEeCd/iDmz5orVtjaK1W69/Bit6huAgsHrGY6Ai5TXdyefBwaHzh4oRsUnymGkinSZM3KtITYEhBpssSuWSJzU+D7izM9ITYVAwHdgwiIgAgsJiBxRKOh3xL4Yi7pLxvdAubuHxXnyVsQLidVD73e7jZ3781cbPq/04YDnKk/6QtVRCBuAow/ArMSPBDXjWIvPDe3Pdtmd7/UvijrBIIIoihC4rCV8rMiKOZ2P/xGu507WdYjXebP22+0r6+fYFh/UCrr661+sy1dzILadTewmrWG2YDl0243WCq0Tv/AWt59y+Y99qAhsLjvNDS4AJCDRo+NzEUnn3H0r3fa7Xd3tDhLhEmnF/e7i/vkfntLr9tXDrP+fr7NvTsd42XWUmvYuj88y1baaYclvt72xQz7dvLt9s0t16f7buBSNuRXv89JFOvrPRXqc2gjQWuXtKCyOOYMv+vqxsS/A5mblki9Hfh+RmDgrm5Vi+PecH3SgBeiVFSY7bd5/7X6LQQz1SkCIhA/AYkj8TNWDTESGH9Fk304q9MuPKbONlm9OMUFTrnvebnd2PD4sspylW5jt89mA0oiXkqMXaxLR0yAk1FS+nJiN/WnAyO+enSXw1Lk6sfb7I7nF6aWMTMCKB40stpGloGQePxlTfbJ7E5ZjwSGFNYHX19zmc175AHrbFzQ58E2cJvtbeCOu9pSO+3uRJVCl+MubXKuHL88sNb2GFHcm0Mf/Bxml55Qb+sNCSdGIrRced07Nur9K23T2c+khY+llrbaYeta9Rprup160ysvWNvnny3qJoLyrnDSGVY1aLlCd11J1p8p0nQRYJZIvY0A00vmJmcZ01WAWcLlyYkyKdt9eHGP/5LscDVKBESgRwISRzRA+jWBYk7p++R7HTbpydYuEe6xECE+yvDVilPI6deDQTffZwJeVCRtZjGORQImEnfjq3npI01EEYJCht2Y9RlQEXzwwTfa7Y+TW1yb2ZSqdCWAdUjTqy9b6/Rp1vbpx9b60XQj+wylZu11reE7W1n95lu6P5OOJ9JTX93+XJtd8lCrs3i6MkQcjyTHg3cBCpvlavqsTjvjmiZrbjOXAeeAgW/Z1zdcbU2vvWwEyc0s9ZuPtBXGn2Z1Gw5PsrmqSwREQAREoIwJSBwp484vhaaTXo+I+mEDxkXJ4o1PO+yif7YaPswU0jQeunW1sxJRLJEoSeta+RL4+wOtducLbXb8TjV2zA7F5fT913tbjCDFFIKp/mCfWhdYtRwLmYXIrnHumDrbZh0Jqv19DMycm7ITLms0MiydP7bONl+zf/Tps+932K9ubnb4rzyx3ob1kFWmuz6a15yy0yY0uVg6O24wwP770K5xwlo/mGbN0961zgULrH7jES5DkYoIiIAIiIAIJE1A4kjSxFVf5AQOvqDRBTXFdxsf7kIVTsP+9s90sEsKcRGO2K7aDtmquDafheKjeouHwBPvtttvb2+xzdaosr8eXTxxR/4ypcXuf63dGmor7Pgdq52oWM6FgM3n39viRKJLxsl6pL+PhZ/c0Gwvf9hhu248wM4e1b+CiH//6iZnBbnV2lX2xyNynzN+emOzvTS9w6XRvvj4OqvvJ9mj+vuY0/2LgAiIgAjkRkDiSG689OkiJHDe5BZ76I12O2OvGjt4ZGE2U6RG/eXNzYbZMKn12NSN26nGauROW4QjRrc0ryllB1/Y6FJITvnJwKIYpxc/2Orii5By96Lj6pw1WLkXfPvJXPPltyn7w2F1tt16/cPSoNz7LVv7GduMccb3tafV2/IDCyfk59M/uLr94qa09ch5Y+ps6xwsmXCRI0X10nUVzkVsyKD+1fZ8eOk7IiACIiAC/ZOAxJH+2W+66wCBx99ut/+5syWyaPq5wiVrzpnXNtns+Sm34D3viDpbd2Vt7HLlqM8nS8CfBP/pyLqCBzj1zzBi4vlj623jVfX8+NGAJQ0WNYo9kuzzEWVtBA0nzg/lJ/vVOhfL/lh+fUuzPTOtw7mKXntag9X2oRnXPdFm1/wrnT75ouP0bPfHftc9i4AIiEA5EZA4Uk69XaJtbWpN2f7/2+had9ePGtzpVFKFNKNnXttsn3/TaWSg+ctRdQV17Umq3aqn/xO4/JFWu/mZNhuzbbWdvFtNwRqESxzZO/jzh/vUurTWKl0JHHtpk332tTLX9MdxQXyRk69MZ6chbftvD+lf7jRB5rPmpWzcZU3GO5fA4j8/oOe2XPVYq93wVDrb1G8OrrVdNtKz3R/HsO5ZBERABMqJgMSRcurtEm6rP9FiscaiLaniT9+JdfK34+qVljcp8KonNIEXpnfYz29sdlZOl40vXDyLc+5usUfebC+Y5VdokAlc4OE32+3cu1v6VYaTBLD0iyouvL/F7nmp3VlbkJ2mvwflJiX9uZPTmWVO26PGRmeJC4Qb2PlTW4w5hvLjfWtt382Tey/3i4GhmxQBERABEShKAhJHirJbdFO5EvCm59uvX2X/Mzr3YHG51sfn/3RPiz3wenrRe+Gx9bIYyQeivlMwApxo7/vnBa7+O37QYMs2JGdx5RtNcEqCVBKHYcIp9e5ZUslO4MQrm2z6l5320/1rbe9NtdHsD+Pkqf902G9uTcfp+L9j6mzE6qURM+aC+1psysvpwOOn7FZjB21ZbbXV5mLj3Pdqm7NIa2kzW6a+wn55YG1O8Un6Q7/qHkVABERABEqXgMSR0u3bsmoZaQJH/bXRBZa884cDrS7muKykQSUdKj7XF4+rdye6KiLQ3wj89IZme+nDDreB2WNE8htuTPQ/nt1pZ30vvcFS6Z7Ai9M77Gc3NjvrtOu/31AUQXTVX90T+GpeysUZmd+ccumySZtdSsVba/o2kd4X8c6XHTaocm5ygwogupYSZ7VFBERABEQgWQISR5LlrdpiJOA3evh049sdV3n14w770fXp00DSMZKWUUUE+iMB4gEQF2D3EQPsVwcmGwvBZ+9YY8VKu/rkwrn19Kd+86lg2Wiz4VYpXgI/vL7ZXvu4wzZapdL+fnxpjm/c4W5/vs3e+TwtinAoQXpwXFt30XuxeAen7kwEREAERKBbAhJHNDhKhsDdL7bZ3/7Z6oK+EfwtjjK3MX0a+M2ClI0aWW1n7lVap4FxMNM1i5fAezM77bQJTc6lBteapArP0TH/aLIFLSn769g622zN0nA3iJsfqcJPvKLJWaxNPK3BVpQbUtzI87q+Fx3rayrsqpPqbeVlS9tdDOuYz75J2QZDZUGZ14DRl0RABERABIqGgMSRoukK3UhYAggWh/+t0aqrzG77QYOLYxB1+emNzfbS9A7nRnPpCfU2QHu6qBHregkSSJk5dzQ2N/84od7WH5LM5sbHLEgyRlCCWGOt6qIHWu2uF9pst+ED7NcHxSMCx9qAEr/4tC86jUDdHZ1mvzu01nbYQJaFJd7lap4IiIAIiEAJEZA4UkKdqaaY/eKmZnv+gw6XYjDqrDXeDYC4JlecWG+rLZ/MRlL9KgJxEvjdHS32r3fabfwuNXbUd+N31fhkdqeNu7zJqirMxc5YaZnoRcw4eRX62sRXOuaSJuPPC46us03XkEJb6D7x9ROE9ITLG23m3L6lui2W+9Z9iIAIiIAIiIAIpAlIHNFIKCkCPs3glsOq7M9HRpe15sNZnc6dhqK0hCU1ZMq+Mfe+0m7n39viMmmQUSPu8j93ttjjb7fboVtX2/f3kFtaPrzJkkW2rCGDKuzqk+MLztrYmnIuhHMbzQbWmg0ZVOlcelSyE/BCI6ndrzq5IfbA4OoHERABERABERCBaAlIHImWp65WYAKkJz34rwuMP2//rwYbNDD8qXRru9lpVzcZAgkR+H93aPwbyAJjVPVlRGDWvJQdcVGja/FdP2qwpevCPzPd4Xv/y047+coml2nlxjMalMkixDjzLn5k+SHbT1SFLCsPvdFuD77R7ua8zLLhKpX2vU0H2N6bVitjTgDOLc+02WWPtDomBGBdZ7AsC6Mak7qOCIiACIiACCRFQOJIUqRVT2IEzpvc4hb3J+9WY2O2De8mcPGDrYZLDSk0rzq5PtbNY2KQVJEIBAhgFcVGOO6Uvj7952HbVNupu0e3oS/HzkTUOuGyJsO6I4rYFsTKIJAoVj2ZhYxCNVVmfMaXdVeutHPH1Ll5sdzLqx912I8mpTOYxf0MlTtrtV8EREAEREAE4iQgcSROurp2QQi88lGH/XhSsw0dVOFiGoQpxC8hjglFWTXCkNR3i5nApQ+32q3Ptrn0m78ZFU+Qz7c/77QzrklnWrlBViORDAfvXkMK1cvH19uqecRBYo67+Zk2e/nDjkX3tMVaVbbdelUungkiSLA8+V6HXf14q5E5Z1BDhZ1zeJ1hTVKuBZHqpCvSMWCituIpV6ZqtwiIgAiIgAgUioDEkUKRV72xEjj+siYj8OOfjqyzkcPyC1g4e37KTrqyyUg7euR21XbirjrpjrXTdPGCESADE24aA2srbPKPwwmK3TWCk3VO2I/YrtpO0rMUWV/7OBdYdxAzZpn6vlly4DZz6zNthqsTBXcqAvLus9kAW7qXazS3mf1lSos99na7GzPUO6xM3UjITPPujE7beNVKu+i4+sj6VRcSAREQAREQARFInoDEkeSZq8YECNz+XJtd8lCrhUkV+l/XNdsbn3TYBkMr7ZJxWvQm0G2qooAE9v3LAiPbxvlj62zzNfMTFLu7fW/NVVttdvMZDb1uvguIod9VTXylH16X3qCvsUKl/eLAWjdnZSv0790vttkdL7TZrG9J5Gy2bENaFDlgi+qcg61e/kirszpZfmCFXXR8vRGItJyKT0mNBc3lJ9bLxaicOl9tFQEREAERKEkCEkdKslvVKEycD/9boxFM9dpTc0+7e8WjrXbT023uVBRzdbJCqIhAKRPw8UAO2araTt8zWiupsyY225ufdtjY7avthJ2jvXYp90lf27agJWW/ua3FWeZQtlq7ykauXWWDl6mwZRdagbz8UYfd/ny7NbakRZEVl66ww7dJiyIEEc23eMsVXHouOrbOiS3lULxLE21VSuVy6HG1UQREQAREoBwISBwph14u0zb+/YFWu/OFNtt9xAD71YF9j6NAQELSjVIIOLjNOtGeopdpd6jZRU5g8ktt9n/3t7rT71vOis615oXpHfbzG5sNq5Gbzmjos9tHkeMqyttjwz7pyTb79Osls8z4G8b943ubVtv+3wmhiGS0/sxrm+ytzzrtO2tV2f8eVfrZvAhMe8pV6dTup+1RY6O3Dh/4uygHlG5KBERABERABMqMgMSRMuvwcmouMUOwHqFcc0q9rb5C70EDWeCz0KfolLucRovaipvFEX9PPy8XH18fWZBNH5PhmB2q7fidZDWSxEh76cMOe29GpwuaSr8OrDXbZPUq23XjAbbSMtFbdny9IGUnXpGOzzR+lxrnplOqZV5Tyk6Z0GRfzE3FGsC4VPmpXSIgAiIgAiJQzAQkjhRz7+jeQhP4x0OtdttzbUb2hb/0cqLJRuKH1zcbi98wsUpC37QuIAIFInDilU02/ctOlwKbVNhhy7Pvd9ivbm62htoKu+mMeuemplKaBIKZvQhMioVKqRXcNH88KW0lQwDcS8fVO4soFREQAREQAREQgdIgIHGkNPpRreiGAP714y5vsq/mpdypNafX2QqZbQjAysknaSkvOLo+lB++OkQE+iOB659sc2laCaw56fTwrjVebOnp2euPnHTP2Qn4lNArL1thV55Ubw01pSWG/fb2Znvi3Q4XUBhhRLGo9CSIgAiIgAiIQGkRkDhSWv2p1mQh8PKHHfaTG5rdb7IFm7zlmTZjU0hQwxGrVdm5Y2p1wq2RVJYEPv+m0475R9qtLKxrzSNvtts5d7e4GCM3nF5v9SW2US7LAdKHRhOLg5gcO280wP7fwX2P9dSHSxf0I3/7Z6vL9FNXbXbhMfW23pDSs4wpKGBVLgIiIAIiIAJFQEDiSBF0gm4hfgKvfdzhsjnMb04ZaRe3XqfKZbJ57oOORdkbCFD4w31KZzEfP1XVUIoEfIyQUSOr7cy98netGXtJo82ck7Iz9qqxg0fK93MnjeEAACAASURBVKAUx0q2Ns2Yk7LxVzS6tNBnj6p1cU76eyFdMWmLKX86ss5GDlOQ7v7ep7p/ERABERABEchGQOKIxkXZEJg5N2W/vKnZPp7dNZPDmitW2o/3rbHhq2nBWzaDQQ3tlsCtz7YZ7hFL11XYHT9ssMo8PCPueL7NLn6w1aWLxT1ngA7Zy2rETX2l3f56b9pqiFTq/NlfSzB72S8PrLU9RvR/sae/9oXuWwREQAREQATiJiBxJG7Cun7REfjPzE5767MOq6uusPWHVNqwwdq5FV0n6YYKRoD4PGMuSmetOefwOtt23dxEQ6yzjr00nbnkVwfV2u7DtZksWGcWsOIfT2q2Vz7qsD1HDLBf5JBKvYC3vETVPg01vzh2x2o7bsf8LamKqV26FxEQAREQAREQgewEJI5oZIiACIiACHQh8Iubmo3sIzttOMB+e0hurmYXPdBqd73QZmsPrrQrTqwX2TIlgKXeCZc1Wku72Z+PrLMt+5krCtnLzrimyZrbzFmLYDWiIgIiIAIiIAIiUNoEJI6Udv+qdSIgAiKQMwGfgreq0uzmMxtsuYF9c4vAZW385U3WmTK7ZFy9bTBUVlk5wy+hLwTdq645pf8E5f3gy07D8uXbppR9Z60qJ+7k415WQl2ppoiACIiACIhAWRCQOFIW3axGioAIiEDfCaRwI/hHk5G9Zuz21XbCzr27E/AdTtrf+byzX7tS9J2SPtkbAcbEmdc02dufd9pBW1bbWd/rfRz1ds24f//WZ53285uaXaDuzdcke1md1cozLG7sur4IiIAIiIAIFAUBiSNF0Q26CREQAREoLgL+1H/p+gq79awGq+4l9Ij/fG212XWnNdgKS/XN2qS4Wq27iZrAZ1932glXNFl7h9nfj6+3jVYpXmuilz7ssLNvaXauQMTa+d3oOgUTjnpA6HoiIAIiIAIiUMQEJI4Ucefo1kRABESgUARIdX30JY02e37KTt6txsZs23063k+/7rSTrmxy6bFJh01abBUR8AR8KtxVl6u0iacVZxyaJ9/rsP93W7O75b02GWA/P0AxRjSCRUAEREAERKDcCEgcKbceV3tFQAREoI8E7n+t3f4ypcXqayps0vfrbdmGJa1BvlmQstOvabIv5qZs+/Wr7H9G1/Xx6vpYORE4bUKTvTez0476brWN36W43GsefqPdzp3c4rrjkK2q7fQ9i+v+ymmcqK0iIAIiIAIiUEgCEkcKSV91i4AIiEARE0ilzFmEkLlji2FVdt6Yrm4Gja0pO+vaZvf7dQZX2kXH1RtuNSoikEngw1lp6yIKWYzWWqk43GsmPdlmVz/easRHIVUvKXtVREAEREAEREAEypOAxJHy7He1WgREQAT6RIBN7ZkT0wEqEUjG7VRjG69aaY+91W5XPNpqpGxdfYVKu+jYOiM+iYoIdEcAEeL6J9tcFiOyGRW6YC2C1QiFYLEEjVURAREQAREQAREoXwISR8q379VyERABEegTgRend9jPbkzHY8gsI4dV2dmjaiWM9ImkPnT8ZU32yexOO3X3Gjtsm8KIEQh9Z9/aYq9+3GF11Wb/fWidbbV2LxGH1XUiIAIiIAIiIAIlT0DiSMl3sRooAiIgAuEJkOL0j5Nb7LNvOt3FiD9y6FbVLtWvigj0lQDj6Mxrm6xmgNk/xiXvXjNzTsp+dlOzkUWHjEp/OrLOhhWJi09fGepzIiACIiACIiAC8RCQOBIPV11VBERABERABEQgC4GLHmi1u15os9WWr3TxRxBKkijvzui0n9/YbPOaU04QQRhRyukkyKsOERABERABEegfBCSO9I9+0l2KgAiIgAiIQEkQaGkzO+3qJvvoq07bd/MB9uN940+b+/jb6Yw07R3mYuf8YXSdggeXxGhSI0RABERABEQgOgISR6JjqSuJgAiIgAiIgAj0gQDuWWSvQSj57SG1ttOG8ZiPkHHp8kdb7ZZn2txdkar3+3vUWIViB/ehl/QRERABERABESgvAhJHyqu/1VoREAEREAERKAoCj73dbr+/s8Uaaiqce82QQdEqFvOaUvbb29OBVwdUmf1kv1rbc0Q8IkxRANVNiIAIiIAIiIAIhCIgcSQUPn1ZBERABERABEQgXwL/O7XF7nu13aWD/vtxdbZUXTQCCYFf//v2Zps9P+Xiivzh8Dpbf0hlvrep74mACIiACIiACJQBAYkjZdDJaqIIiIAIiIAIFCOB1nazUyek449suEqlXXB0+ACtNz3dZhMeb7WOTrONV6203x9WZ4MaohFdipGh7kkEREAEREAERCAaAhJHouGoq4iACIiACIiACORBYNa3KTtzYpPx51ZrV9m5Y+qsMg8t4+sFKTvv7hZ76cMOdxfEFzl19xqrksFIHr2ir4iACIiACIhA+RGQOFJ+fa4Wi4AIiIAIiEBREZg5J2U/uK7JZs1L2YjVq+zXB9Xa4GX6rpDc+0q7Xfpwqy1oSdnA2gr7yX41sQV5LSpwuhkREAEREAEREIHICEgciQylLiQCIiACIiACIpAvAQSSsyY2uTghDbUV9rP9a2zHDboPoDqvOWWTX2y3u15oM6xGKJutmRZWiDOiIgIiIAIiIAIiIAK5ECgqceSll16ye+65x8aNG2drrLHGonakUil74okn7MEHH7TW1lYbPny4jR492urr662pqcluu+02e/PNN62mpsb23HNP22GHHdx3H330UXvggQdstdVWs2OOOcaWXXbZXNjosyIgAiIgAiIgAgkSQBj50z0t9uL0tGvMWitV2jbrVLk/lxtYYZ9/02kz5qTsk9mdzn2GmCWUYYMr7ajtqm234cpGk2B3qSoREAEREAERKCkCRSOOzJs3z6644gqbO3eujR8/vos48vnnn9sNN9xgY8aMsSFDhtitt95qgwYNsn333df+9a9/2bvvvuvEj2+//dauv/56O/jgg2355Ze3O+64ww477DB74YUXbMCAATZy5EibPHmy7bXXXu77KiIgAiIgAiIgAsVH4I7n2+yKR1sXiR/d3eF31qqyMdtWu1glKiIgAiIgAiIgAiIQhkBRiCNYhtx3333W3NxsH374obMKCVqOPP/88/bOO+/Y0UcfbRUVFc5KBEuSY4891m6++WbbfPPN3Q/lpptuspVXXtm22GKLJcQRD8pbloQBp++KgAiIgAiIgAjER4D4Ia993Glvf95hn3+TsvnNKVtx6QobOqjSBi9bYeutXOksSlREQAREQAREQAREIAoCRSGOfPzxx04cOeCAA5y4kSmOPPTQQ/bFF1/Y2LFjXZv5PP936KGH2qRJk2zHHXe0TTbZxP2O/6fsvvvuXdxq9t57b8NtB6uS6urqKNjpGiIgAiIgAiIgAiIgAiIgAiIgAiIgAiVAoODiSFtbmxM4tt12Wxs6dKhdddVVkYgje+yxx6Lu6ejocLFMttxyS1t99dVLoNvUBBEQAREQAREQAREQAREQAREQAREQgagIFFwcee655+z999+3ww8/3ObPnx+LOPLKK6/YN998Y8stt5yLV7L00ku7GCWrrrpqVo7EOJkxY0ZUjHUdERABERABERABERABERCBhQQ4EF1llVXEQwREQASKikBBxREyz0yYMME++OCDJaAgXnhXmXxijuy6667umnPmzLGpU6faPvvs4/7EvQYXHVxzCOiqIgIiIAIiIAIiIAIiIAIiIAIiIAIiUN4ECiqOZKInU413q8H9pbGx0aXnnTVrll133XUu8wz/n5mthgCtxx13nLM88dlqhg0b5i7/2GOPuQw3a621lvueF0emTZtmo0aNKu/eV+tFQAREQAREQAREQAREQAREQAREQASsaMWRwYMHO6sSgq2OGDHCsB6ZMmWKYW0yfPhwF5ekvr7eWlpa7M477zRcZxBS9txzTyMbDVltMguf6YtbjcaFCIiACIiACIiACIiACIiACIiACIhA+RAoKnEkiB2rkYkTJzrXl2Ba3/LpGrVUBERABERABERABERABERABERABEQgCQJFK4589NFHzhpk//33t6qqqiRYqA4REAEREAEREAEREAEREAEREAEREIEyJFC04kgZ9oWaLA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gQQIdHR0WEVFhVVWVsZaW1L1dHZ2WiqVsqqqqljbk1Q9tAV2AwYMiLU9SdVDI9rb213/MO7iLEmNuaTqSWrMJVVPkmMuznGma4uACIiACIhAqRKQOBJBzzY1NVlNTU3sm5Ok6mlubnZtqa6ujoBO95dIqh7ugLoodXV1sbWJDUNra6vV19fHVgcXZoG9YMECW2qppWKth4snNeaSqufbb7+16667zrbYYgvbbrvtYuOXVD2MuX/+85/2xRdf2NFHHx3bM5tUPYztZ5991p577jkbP368DRw4MJY+Sqoebn7mzJluzI0aNcrWW2+9WNrDRZMac0nVk9SYS6qeJMdcW1ubE+TifhchKjF3U0+cYjPsqKe2tjbWdVZS9SS1JkmynqTGXGwTqC4sAiIgAgsJSBwJORTmzZtnEyZMsD322MOGDx8e8mrdfz2penjBTZw40dZdd13beeedY2tPkvXceeed9sYbb7jT6O9973u24447xnKC+8QTT9jbb79txx13nBPL4irvvPOO3XfffXbCCSfYsssuG1c1ltSYS6oeNnU33nijLbPMMtbS0mJjx46NRUxIqh6/qfv888+dKMfme5VVVol8PCRVj988vvTSS26jtdNOO9nGG28ceXuSqscLI7fccouttNJKbk445JBDYpl7khpzSdWT1JhLqp6kxhxixSOPPGKPPfaY8fett97aDjjggFgEhenTp9ukSZPcwQPjm/feoEGDIn9eZ82a5dYkc+fOdYcbxx57rK222mr9th7WPkmsSZKqJ8kxF3mn64IiIAIikIWAxJGQw4INMSeDhx56qFv0xmU+nVQ9bLypi4UOliNxmU8nVc9DDz3kTpz2228/mzFjhrFROeaYY2zFFVcM2fNdvz5//ny79tpr7eCDD3Yb1LjMtFnwcAq97bbbuo1jnGbaSY25JOrxm7rNNtvMNt98c8cQQXPYsGGRjoOk6vGbum+++cZGjx5t//73v51Asu+++0banqTq8ZvHV1991Y488kj76KOP7JVXXrGjjjoq0o1dUvUEhZG99trLhgwZ4jaSRxxxhK2wwgqR9lFSYy6pepIac0nVk+SY45l57bXX3DOEdSHzHHPCOuusE+mYY9656aab3PsOYWTy5MluvbD//vtHWg/CC23goAarK94VH3zwgbOSi9KNMKl6gJPUmiSpepIac5EOLF1MBERABHogIHEk5PDgBUThhOaGG25wL+6Ghga3YcGSJCof86Tqef31193iivu//fbbjc0Kvv8s8LG4iMp0Nol6ECi8C8Umm2ziTriwHMAqZs0113SnT1G1h1MtNj9s5t599123WEQoQ8A47LDD3JiIotAGxhkbe/7OAhVhZvXVV3d1R7nxSmrMxV0PfOgbhJFtttnGPZP/+te/nBtClIv5pOphUwezr776yj2nmJpjPTJlyhS3aYhqrCVVD88FbjQvv/yy29Rh2UPfMM5pX5RCZlL1fPnll+7ZZN7ccMMNnYjJfMq8s9VWW0UxFbhrJDXmkqonqTGXVD1Jjm3quvfee52FEu8HCu87xIu11lrLCcFRCQqscx5++GF30IA1B+/zF154wa2DqCsqd7jZs2e7NlAPVpIff/yx3X///a4enqXlllsukmcpqXqSWpMkVU+SYy6SjtZFREAERKAPBCSO9AFSTx95/vnn3SknAgIb0+23394wN7355pvt8MMPdxvxKEpS9bz//vtu47j22msbp0OY5LIJw6yV0xsWJVGUpOrBxBhXFyx7pk2bZk8++aStscYa9tlnnzlBgc1XFAvGxsZGu/76623kyJH24osvOkEEP+w77rjDnehHddLFop6NPhsuNpNs7jmVZqGKNU6UcRqSGnNx1wMzNqtw8mIl1l70Df3CZjyKklQ93CvtYbOAMELJtCiKoj1J1jNnzhw3hwbj6CAmsLHDvSaqklQ9uG0hmA4ePHjRrWday0XRpqTGXFL1JDnmknqGkhpzsEOkQDzg/YOgNXXqVHcIwLuc5wuL0CjikNAm3IlZD7DGYS5FlKEO3q3Mq4gXYQsHAFhk0gbqIr4SdSOKINCwPsESMGxJqh7uM6k1SVL1JDXmwvaxvi8CIiACfSUgcaSvpBZ+jkVicDNNvITLL7/cbU5OO+20RTEgnnnmGfvwww+dGXU+Jal6OGFgw+g3jT4WyCeffOJiWiAkUN577z0nmuDvm088jSTrYdGLIMGCihNbBBEEC5hy/2xYMDlG8MHdxrcxl37KbA/fxeSXk7vddttt0cmdN21GxMjHT5r75ydo4cImC4sYLJOwFqHQNtrDAjKf2DfZ6im1sR3sX3hhmcDCGquiMCXbWPDXS6oe6mOM85wy54SxWOupPVHWk23MBfsBkRkLGX86nW8fJVWPfw67E1tx7+O53XvvvfOac4LtL4Yxp7Hd/YhMasxl1sO/sfbkXY1gT4yb9ddf370fEBmwWsp3vstckxAE+p577nEiIC4vCBXMO6x9OPwgplM+JbMerMh4r3766adOLPUHDcx1jz/+eN7zQ+YzlFQ9tC+JNUlc9SQ55vIZP/qOCIiACIQlIHEkB4Isbm+77Tbbc8893Sm0L1iOsOhlA+xPMfDDZBObjziSVD3c/wMPPOBOzr27Af/39ddf21VXXWXf+c53bPfdd3cLHtrISQQLnnzEkSTq4bSW/uH+ESW4T+535ZVXdgs44o2MGTPGtZeTIiwwCNCaj2hB0EgWh5jN+80QixHq55TOn9CFrQdzXxaGBx100CILBxYnWIpgOYKlyPLLL+8EFL/Zz0ccyVYPY6HUxnbwcUdMeOutt0LHtcg2tuOoJ9uYC9bjTcNxTQnjXpVUPd2NOd8m5kE2dDyjYWLDJFVPd/N2sI94lilhY8MkNeaSqiepMZdUPUmNue7q8S6kPDvEwAr7fuhpbCNg8q71Fl5xrH14ZrBQwGXVx3eLY00SRz3djbkk1iS0J+p6khpzOSzN9VEREAERiJSAxJEccLKZwnx06aWXtuOPP76LQEI2FDbGnKCwGOGFiMtGPqalSdXDSw6rF06YsKAICiSc0iD4sPHeaKONXHt22WWXvExYk6rn6aefdrEXOC1jMcjpGWlBvUCC2wtm+7gHceKE6ENAuVzdalgoIh5R1w477OA2b/4a/A6XKn5HqlgscPDJZkGXaz0MTTZTnDIxpjhB9y4gCDGc2rEQpR5MqBGFOFXLx2y6u3q4h1Ib2/6RxzybzTcm6PlmeelpbEdZT09jztfDmMc/H7EvX1eUpOrpaWwHp2Q2XvST3xDlMF0v+mhPY9t/KIp6epq3fT3ETLj77rudeJqvO1dSYy6pepIac0nVUyxj+6677jL6EEslRGDEBN4P+aSz72ls/+c//3HrIixHKLi+sPbBbTXX0lM9HEYwX/P+Hjp0qNG+XXfdNS9LmJ7GdpT19DTmsNJNYk0SZT29je0ox1yuY0efFwEREIGoCEgc6SNJXjBYGrDpwNeV4GOZAgnWCgQzRalnw5pPmtWk6qHZiAdsqrE08Nk7ggIJlhgsqvAhxhwXC4x8SlL1sMHBVBZrDgqbRbJ4IJCwGWFRyMubeBNkeyE+TD6CBUyw2qCea665xvELCiTcA5sgRAWC0xGUNZ/Ar5j5EtQRqxFSMxL7JSiQ0D5ciFhQ4ipEwFEyBuRaequH65Xa2Pbjg43zpptumtdCvi/PUFT19DbmfJ8TX4cxkW8a7qTq6cuYo02IjAiz++yzT17PalL19GXepj18DlET17t80572Np9GNeaSqiepMZdUPUmNud7q4f3N/Ia1Be8o3lc+RlEu74jexjbvId6HvH85TEEkyWet0Fs93DNCDG3ivc2ckG8Wnt7GdlT19Dbm6MMk1iRR1ZPUmMtlfOqzIiACIhA1AYkjfSTKST0LADagBB3DrSGbQNLHy3X7saTq4QZYNLFAZyHj3SeIch8USMK2J+56WJghVhE3hFS9nGAhIHi3Au+Cgg+0F0jCtgmrGjLRIHx4F6RMgSRsHXyfU6c333zTttxySyf6YJmUKZD0p3qKcWxn+rfnyrOvz1DYevo65nqLF9Jb+5Kqp69ju7fYDb21J6l6chnbYcdCUmMuqXqSGnNJ1ZPUmOtrPb09I739Ppex3du1evp9UvXEvSYJtrGvYy4MN76bVD1JjbmwPPR9ERABEQhDQOJInvT8pjsOgSR4S0nVQ51xCiTBNkVZDwsqYolg2cIpUmYsDi8yYOHByVm+J009DZM4BZJgvT6mSRwCSSHq0djOc/IJxAWKQ5QL3pXGdn59pLGdHze+ldSYS6oezdv5jYVSfIaSGnNJ1ZPU2M5vBOlbIiACIpAfAYkj+XFz30rq5Z1UPf1VIPGmqz5LBwIJsThweyK6vTfXxdUgTGBHCSQhHpZuvqqxnT/TpBbASdWT1EI7qXo0tjW2PYGkxlxS9SQ1tqOop6+WWlEe2hTDWqHU5u38ZxN9UwREQARyIyBxJAdevGTxuVxuueUWfcv72+Jigb9tLoVYHgTbPPDAA5cIkkbGEwL2+ZgYYerp6Z4y6+GzmGiSxpVArFEVuOHvHPR5jqoexA9ic5BZh8CauBbgU0ycDvqFeBm4DuUTfLW79uPPzU8wqCKLEdI3k+UnTCrVYJ3Zxhz/99xzz7nguPkEX83WpqTqoW6N7fyeqmzPUBxjLuqxTdauadOmLRE3JFs9Gtt9GxulMG8HW9pfx3Yu7weN7fzGdpi1D+nAielBBq9ghkHuJMo1CX1LZieC0I4YMaJLQzW2+9bv+pQIiIAIFAsBiSN97AlefnfeeacTKwg4RtyRsIWXJvEyyHBDKjwfTBOrB0QTXui5Ci653FNS9RCclAUKgUXzyd6TKRa0trYuIQoQlJQo8wRp88IEGwj4ImDgTpNPUNRsPPG7JSvI2muv7QL0RnXdzLriGHPdCSNRj+3uxmFSYy6peqIc2z09u0nVE8fY5rkkOwRCJeIoc2gc9ZTa2CawN88lcwxCOkGkeUdobOfyllv82aTGXFL1JPV+gGBSYy7qehBWHn30UXv++eddzDEvkEQ9n1IPwbCJdTZw4ECXFY8SdT3djfw4xhzB7MlkuOqqq1pDQ4Nb78RRT35Ps74lAiIgAvERkDjSDVsCbrKI9xvt+++/31kK7L///nllTeiuC7FyIGYG9ZFSlOwMpMLDRSTfbAbdbRIQXDjBxb2EDX1U9bBwJzXuqFGj3Es0WIiPQfuwjiHFaNjyxBNPuEUICx0EJV+wdMF6hDS+Phhr2LqyfZ9+IjAqFio77rhjZBYi2eqKa8xlmhnHVU9mmzjFi2rMBa+dGYQ0znqo14thUY9t36Zg9gdOItkck/41qmcoyA6rKy/Kxjm2m5ubXRpO2oOFF5v+OJ4hhJj77rvPWYqREYaNURTzNs8Mzwn3jMVWpmVYHGPOuxQ8+OCDLmUpGbGwTIvjGcp8VuMa20nVkxnIN86xHWxTnPUkNW9nrn3iGNswC2bTYY5DuMD6Ioq1D/PNhKNtnwAAIABJREFUlClTnKDI5j4okHCwFeWaJNj/n3zyid1www3uIGjFFVeMpR7G9quvvuqsRwmeTza822+/PfL5FKvEK664whh3J598sluPJrX2iWPtpmuKgAiIQF8JSBzJQmrOnDl29dVXu8UoLx5K2CwQPXUIajypdBEWRo8e7Tb9UVsjPPLII86KgtNbRBKsX8i8k08q28y2eD9nXqaIFpkCSV99fnsbtKQdZoOFe4x3n2Gh4NuAKw2FhVbYwiKHVMxsHOmPIKcox0JS9XgeCFksFMeMGbNoUxxle3riHjbzSLZrc+9YJW244YaLntU46mEMswBlYY0I6J/PqMZ2sG0IgO+9956bf0g/jdgXRz2MPQTFsWPHuucp7nmO+YF5FXe9Pffc07GMyv2Me2fenjhxohsHbOjY5JG5ipPcKOrxMQn23XffJVzn4hhzWMiRfWvWrFnuBJe5FdGHuqJ4PzCm4MQ7gc2kP+32YzGqMZdUPcFniDTqpGPlWfV9n9Q8F0c9Sc3b2dY+cYxtHwcM4YJ1CGMPF9Eox/brr7/usthxXebRoEBCLLIo1j7Z3klYv0ydOtUOPfRQZxUcdT20i7bA7amnnrKRI0c68TR4mBd2/cP3fTpj5h7q4n3Es+R/oqhD1xABERCBYiQgcSSjV1jAc0qLOwsntVEsqrN1PCecnACy8WaxzSbcCyRYkARjc+Q6cNgUcN+8LFlsvPbaa+6kgYUiLiY9LfJzqQu3IOIJkGqWwqlCdwJJLtft7rOYmU+aNMmOOuool4Z48uTJbgPEZghmiEz33HOP+zsbonyLP7Fl4cHCipMsTryjLknVE7xvf4KP1YsX/qJuF2ObfqAu3JziyBAUvGcWo2SNYvPorSCibJO3GiBGDq5uwTgzUdbDtdgQM8axemDM0TZi5yA4RnGi6u8Xc28sLBAqohATu+NACm0W8mzqyRZF/B8vkLDYDrNxgBUCC0IBmzrMwDndZGz3Jtjm0m+MZyz6sBiBG/N0NoEkl2tm+yybkVtvvdVt6BCvcQtEtKKNjIFM14Cw9TFfIjYzryLAHX300UvEvgpbB99Pqp7gvcLu+uuvdxtUL/xF0ZbgNRjbPENsvOkvxnhcJYl5O6m1D4yYS1n/IMxSsBghsDrxOnhnhJkXgn3A2geLr2OPPdb1TzYXm7B9xlzDWgHR4rvf/a4TElhveYEE4T7fwhoBIclbyWI5xlzAXMq49kFXmZuwyItCNPX3ishH/cwPUc3Z+XLQ90RABEQgSQISRwK0eRmwCOH0kQUPL26/2eIFyOkNJx1hX9wzZsxwi+Dtt9/eLRI4JR4/frzbiIcVSNgw8CLjhYz7jN8ksKg/5ZRTFm3sohBI4MGC3Z9wwy+bQMILnBI2fgonGCx4OSkhxggiCMw4XaXd9BebcjYXXrDJ92FiQ3TVVVe5vj7ppJO63DsWLLjxDB06NN/LL/peT/VEOeaC7hMsQp999lm3GWJ8R1kPp9w8P4wJFnRLL730Ik4stBjvgwcPDiX+AY+xRmExSNt4bliYMu6jrIdrUReLapjxnAYD+0U1tqkHVwY298SzYUHKmOaZYSHM4ptA0HvssUfoMUd/c31MphHI9ttvv0WL6ijHNsIpmx4W7YhXbJIRsPgz7GKb5+/SSy91904bmM+4JqKSF3uiEkhoB9enHcwH2QSSKMYcmyvKJpts4qxFJkyYYFtssYWrF7Hbb+z23ntvw+qHcRF0Lcx1YHDPzN/MnwSRxmox+G6LcmwnVQ997uOBYUnIM4WlIfyiHNu4p3KIgvjCdXEZ9W6wUdaT1Lzd09onirHtxyauNDz/9BPzD64nvAO33nprN3d790He4WGKjwFCvzD3eGExaoGEerBcZK5mHkIQYX3CMxuFQMK7mmueeuqpzrqGTHxY/rIm8aJflAIJ7XnzzTddP1CwSME1yVsU0Ucc3NE/66+/fpgu0ndFQAREoGgJSBxZ2DW8tPFD5aXGJoQTNRY7LH7YQPICx5cUq4WwJ0T4wnINXqKcdvKyY0HnBRL88RFO8g1eysKD9vByZtHBwgeXAF5wbE58hhMW+fywqcz3xIFrc7+cpsOOl2umQMLigYLlStiCy8G9997rNkF+o8hpNJtjHw+G03Y25/m2iXtE+KGwOOF69I0Xd55++mlnMePFhTBt6qmeqMYcGy2EHsQcGNFXWCfssMMOtu666+Y9thlnWO4ErZzYwLGgZ+PmC4thNuMIJdwHJ4OYG+dbGHPEYcDnmo0iG0gsiRDMeD4ROKOoh/vz5vn4kOOa9vLLLy9KEc3voxrbWA2wIOX5hBP/RkTih8KcwUZiu+22yxeb+17QPB+BAU7BU8eoxjZjA5cdFta4bXD/bP5pgxdI+D/GY76iKWOPcYVwweYeFxHmaK5JmyjchzdBx5Q+38LmB2GW61JXpkCCcBt2zNE3zM2eR+amhw0+8x8iHc/Q8OHD822O+x7PEc8NY4x3H/UGBZKoxnZS9SBYICyySWVeoO/5N3Go6Pt8xzbjjDYEhSjGNhtFP87giSUln4VpFO+HuObtzEETdE0k1X3m2of3a9ix7etkTPE+4GAD656ZM2e6QJ9YelIP/RXWCoc1CHMCByVY2zHnBC1GWHsRI43nCSuzMOsExDfmbSwKmSOYf7788kv3bvUCCXMFlmb5BPGnLYxj3ge8FxBEEEgy1yTMFbz/dtlll1DWkz6A7OGHH+7e48x5rEURnFk/Mu65D56pqDLlhZrE9GUREAERiIGAxJEA1Iceesi9ABBEvBlrUCCJij8nAbywMZXHagT3Hf6PjTiLhjAbR3+PLNQQDFgU0p7uBJIo2pS5iM8mkORTD2y8v6t3b/KnwSysvNBDX7HZRxAJE/TVuyCxsEUgY0HAgji4GEF0ou/Cum9kup6wKI2jHs+dhQ4naNSBuwauLiyEiD2SryUUYxYBL5i6kEUomUkYc77PGNfUjWVPvnVlGz8wRChjU4lYxqaExSEsoypB83zEJfhlCiRh6+Kkjk0DgtJWW2216HJY2RB8GJ6cRsMv7II00zw/ylPHIAcvjhAwECsH5h82IsxJCBq0JazITH1srtjMwY1TzmwCSdj+8d/PtLaL2sXGCzmIfd0JJGE2cr4d1IPAQr8wXyKgMz/A0buT8v5ANAnjVko9CP+ImBtssIEb3/xf1PUE+5fxzcb3mWeecfMSm27mdcSkfApiB5Y1iHxBawY2iWxUgy5pWKrADXEuqhLHvJ3t3oKuibQ5UyAJ2x6ef9xg2eSPGzfOvUMp9A3jg37DBQbBj+c4zLjjucTqij5DJPP1xOFSgzjC3I1YgNiLtS6HBVdeeaUTzxB6wrhI+3vneeXdQwwlntlsAkmufcQ8zD3zXHrhGEY8owg71ME7FsGU9Y5ijeRKWJ8XARHorwTKXhzhRcCkz6KThQ1KOWa4bIS8rzQvcl5+USxMGSgsFDhluPnmm11gQhZZnITzomURFyZLDe3hhGzTTTd1YzJOgYQFFRs47pkXbfAUmkUP1iqIC4g/ubLzi3WCyPJy5rTWL5joF9gRB4CTdBb5uEGxIQ+z+faBztjQYTHAyd3xxx/vNgksFPD1ZfPA4i7f0276pDvXE8ZFlPV4n3gEJtqEhRB8aBv+3vQZFjH5igmcYhO0lk0IohGLQDaruDdwUuZPVRFHqJPTqDCFfscqiQ0wIginc4wr2sHz89JLL7kFaT4iDIx8IGF/WpfNPJ/79wtTTJtpf9jiAzIzhhGr/GKahSnm4LjywTiMINeTeb4XSNgks7iPqjAXcRqMVQJ9z4kjf6edLMjDCD3MO8yX+PfDKS6BhL7x6XTZlGQTSBiTWCyFdbODF2MLi7+gpRon0Zdffrl7hqOIK+CDc+O+g4jAOGfTxZ9wxO2T8RZmPuUZQrhkbCFaM1dTH/MPz1pU9XgBhnbw/LIZRvhlg48gy7xAnbgl5JvFDBGYe6f/eW8zfhHQ6Xe4eQtPxBHuh819mMLYRnyhcFjC9Xk3hJ23My39enJNjGPt48VEhGyEC97n3APvB2JpsGZBuM9XGOFaPDtYQyJgsw7iXeAPTBiTUVmM+P71wWoRsRkTrBN5H2EBg2CLe2++7aEOrstzSZuiFkh8zLOg2I/1CeMM11HmV9ZeCFeMdaxwwsRyC/NM6LsiIAIikCSBshZHWED5TTYKPz6UbPgwN2dzx0uNTQWLChZE+RY2jIgUnACzQcVPnhc5C0QW1Ly8ca/BTSOMMML9cb8s5tmAs3DLJpCw+GLBlatgkdl+rGxoA9eCX6ZAwufzPW1gA8xChkUUL+bMAIjwY7HFixyzfUypw7QHgYVTExbXiCF+4cDCjY0KC28W9Yg9YTapMOnJ9YTT9CjqQRjBrBhXJhZXmP6ysGHzzaYUfix+sJDJtz30P5sfRDCeGTb1LOa5NptgnifawyaFesP6kdMG2kIQUerklDEY1JONOJsX2pRLgRULRBaClN7M8xkb1JWZ3SOXOmGEZRTPIotoxlXYeEPd1d+beT7fYwHMJjLfscA1aA+bOoQyniPEKzgRW8BbxHh3gzDzKXV5CxHEAkSDTIEEQQGmuY6FTIb0NXNzcKOVKZDQl2FE2WCdXiANms3znDLe2VSGsSqkLcxnnNAjWDMfeEs8+p/3D4WNMfNdmPmUgwas+XA3CL7TEF78nBO2HtpDQFTmIN4PbLD5NxZKPs067WP8M6fn2x6+zw8WJHDi/tl0Ux/BPnGPpSDkwzCMcM7zQswm7h+GvCsQqXxQzzDzdtDSrzfXRMZzFGsfeDG3Mq8gZNL/zHP+uQ0jHGQ+q/Q1bi2I/biCZD63uczP3X2WOrAwpl8Y1/Q36zfmNd63HKwh1HHgxfMapjC+mQcQGRkDWF9lCiTMRdSfy7wdtBjh4C9oDclzj9UL1zvhhBPcupdDB0QaxJGo5rkwXPRdERABEYibQFmLI8AN+qeyqMdMlhcSL6N8T5qCncYCgw0DCwNORXh580JiI+YXvXye+qIwM+davMBZTHcnkIR5wWWeqmcTSFj8cDLMJjbfghUH7cD6gEUn3OLIEOHHAAsEFjUnn3zyojgPLOwwz+U0Pax/f5BDEq4n9D8nqN56w58EMg7Dxq3wbWFsc0LGiR/XZTGKpQMWFYwTTqEonJ6FsbBgHLAJYQPMAo0FXDAtbNisJ4iX9D1CEuKK3xhEaZ4f7H/agyk2YinxXxBnEDIxbY5LIInbPJ9NHc8olnA+85YPTIjYxAKfTaXPmJXvvBD8nj+J7k4gCbPxCloUdieQRGEx4q2hcK1CzMEiio0xVmqIighMzIWwxLInTPFCCFYczHP+FJg5/JprrnHvpDBuicF7Y2Pvr+kDR/oYBrxjo8hghasZYw6rJC/AsFkk2DnPU1TvUy9Y8P7hHY5IAjMyoLDRZM5jbGPdGEb089li4MWcRgmmhQ2T9YRrZbP0Q0SMyzURRsxnCFO0jXmVfmFdEpdA4rNwIVrwnohaIMEtCFcxnhWey6CrC+8LnlmeVdYMYdZZwWcpOAYyBZJ8DhwyLUYyBRLum3WPtwZlXmKshz24CzN36bsiIAIikCSBshRH2JRgMcJmi4W1N8/3MQyIXcACjsVQmMJiEIsEXqacqLNw8ibFmcHvcq2HjTsLaxZlfrPFiYl3P8kmkPD5XBeM/qQEs04WtJyQcALFyZnP2pEpkNCWqBYGnkvcAkm2E1va7rPjRCmOcHoWl+uJ54U4wmY76BPPIotNmE+fmOuYC7pR0b8+tTLX45likY2FCBYVbEzDbBSC9+YXc5nZYqISSHiWGMO4GzC+6Xe4EfCXcRGVeb5vEwt4BDJcMfx8QP24cNFnjDmCFDI35VuCWQdY3LKBjMo8P/OemFcQQJg3vfUNGyA2x8xHPttKPm0h5guWTowlNr5woy3eBSpTIEFwxrooV4sR4tZwws2mFHZYPTBXeuEtm0DCOAkzz3mxgncBjLh3xEbcqAgAzOYL0c6nBw0j9gQFzczg3IxBNqtYNEYljsALC0Y23z42lBdTOVGPoh7EESwXOa33Agz1+sC5uMLkWugTLAB43/lYSowxrAV4Xn38JG9lQ/+HjSnh79EL2JmZ8qISSLqz9MPCLwrXxEzWMGPuYS6FG9aE9JMXSFiDIXYjOOVbmJ8RfRBkESWwDkK0pP8Q5RkP/J6xEiZIO9dB8MN1CktVxhb/x5zBey/oXpVrW7gO708OEGgH/c18yhzgLUIyBRLGJCxzsRjhvqiH8YowGrQYyRRIOBjk2aWEsbrKlYU+LwIiIALFQKDsxBF/wsmCk0WpX0gFfblZKPCSxUc+3+L9+Fl4Utj4eN9kvyFiI5RvLBPMvDHrZTPKvWZLzcumDxNJNgso/35DkUubvGkni1k2HCwGswU2YyHPhoL2hD3h7O7+ohRIgptH6sNPnPumbSxE4MpmD8YshMPER0CQYEPC2IMjmzs2fVG7nrBQxFWMBSmLK66PcBH0iWeRmK/olymCedcwFla4h8CMMU36VsZKMLhoLmMu22ez+UfzOe6JHxasuRTMhLl/L3rxPCFkYsGFJQkbezZduGtRojDP9/eHAMOmFyGBcYE4y0IUcYb6cZ3gmQ6zGab/GctYajA3YHnD5g7RhRLGPD/I2c87jDuekWDaay+Q5BvLhM00cwoCC5ZJXkxgbmXD7ecznlfGOgI0n82nMIaYX9gQM1/61JVYv3mBxFuScR/EHQrjVsU9stnC8gHXE29ZxeYFoYJ5NJ9T4cy2+80jY4H+QQBhfGH9wBzEGOd0necrbIwRNqHE+MD6Cm7UxbhjbsDNgVN3LKWoM4yoxPXpI54PNqY8t0EBhjHDyX2+sZRw1cSFj80p44F+QoShPzhA8e8DNvfMcVFYwfh+8wJJZiB43kP8Xy6n9z7YKWIb752eLP3oF0q+ronZnjnmNjbw/DD+4InwxPqHdwV1hhkHvs5gYG7WcT5GGIJFmPe2v75/9/CcMM9hKemzOnmBBHcu1niwzrXAnPHF88K7ursxwHuV9xRjPdf3Hffk+x8xDHfl3ixIwmT3ypWBPi8CIiACxUSg7MQRNib4ULIgJXgXVh0sfrwJeL5+ycFO9ZHZeYGxqA/6ifoFLwttzBbDuhuwGGUBly1YIHEgOL3jBDyfl3awTZxUsOhkg0UbggIJixEWqdRBe6Ng2N1DwgaGxSsLiTALq+5S1rFR5USFhRBxVMgcEUU9jDfEOE6ennrqqUUpW6NyPWHDiCksG1L6gM0Vm0Y2J2xU6BMsVsL6xGcKJGx4cBsjQwMndZx+s1Gl/jABKllAs7jm+jybBP1lQxRFthgW0z7AnHedY2yz6GWj462F+DcL1zDPaLZxzCKVH+YfeNI2/3zh8sRJa9hnyLtVccLJHMD4QIAJCiRhX0TMYV7cYf4hyC+iUzBgMXMQz08+wqy/P+6deZp5DOEvM1U4zxQbZtxRwpziM28zlrlfNj+I5Fh4eYGEZ4sNCiJCFIEJGeOIcLggctLtix+L+Vg+ZPYpcwDZQNiMIiIwFrwAR98hovkMaWHGnK+H+QV+WBeyoWcs8LwRj4ZNGT/51sNmjvcOfcB4wuqAzSRuNDw/uBAixDDPhhVgMgUS5mzq5ZABgZH3EHMrG/AwhyjZrFhZF0SRLYa5E8GVe0YkSMrSz49BfzCEEIc4hliFNQnzHu+HfMUrrg8j2oY4iysf8zZiH+8HDjUorBGCqZbzme8Yc7w3uW+eE+btYJB7xjqfYY5CuAq7VmB9isDDfBYcA7z7yPaD0BR2TcK90h7WN1gpZbMgYa7gYCWYvjoffvqOCIiACPRHAmUnjjDp83LmpckLgkUjmwY2lvhzsigO80Jggc2JEi/t0047zW2seHlmE0jCDpjufOF5qfISZeOFhQw/YUumCakXSHixsiFBCMIiIipXirD329v3e0pZR1tZeAWDIvZ2ve5+7+thY0fh2ow7NloIJmGsA3ydXJMNAhssxjDiBNdlbLOBZWPCZoKNSZjNIwtDNgQs4LBA4ZSeBRb/ZqNFXWwaWURSV76Fk3k2qSyesdzA1QBLFDZ1XiChb/LNFsMGivtl8cc9I5AQN4DYHyxKOQ2mbWy42BQxrsMsev3pPdeif7DcoR8YG2wcCY7JiSrPVFTxYPB/Z5PIhoiTSMYfQir/T30EMQ1TvBUFG11OTHnu6bdsAkmYeviuz07F3xnTXiChv3DtQ8DiHsJsUoMbOp9q1gskvBuog7byf2FiKWUGqOS9wGmwd6nylo1s7LyrSBh+PEdYR/EcMeaxdvHxLKJM7+7r8YIOY4H3IMK5n/vCtIPv8jzyvuF5RJxgs4g1Am3jmUaM4T2EUJevAEM9CBawYrNNfzHvwNBbxtA2nq2ga2k+bevJitULJGEy5WGxyPPO2GKNw7OC8BuXpR9iCEIIMW3oc+ZQn3UO4Zx+QdgMG1/NW5Th9sbcjWiFOO+FELgyt/K7sPOpTwuM8OrdHDlMyxRI8un/zO9kHjx4gYR3LVY2zHuMuVxdaTLrgV/QtS6bQMKaIswzFAUPXUMEREAECkWg7MQRD5oNKgtFzAvZPBJXgE1LLmar3XVa5kvOny6wEGYThlmkN2MN2/HZBBIfJI7NMidrUWzA/cY+08eWBSSLERby/ell2lvKOk7aWIjjK80mPN+Tb/qba/gTVb/I9z7sYcUkFlCcNGPuyykm18vcTEZhWsx9Yx2EJQAbRP4MZiqi730At1zHG4tNNjZsQHhWcGvBTBnxiEU9myA2KSyuvUASJluMd89A1MG6hb7h/3BB49+catIGFvpYQ2FNFKb4U3U2DF4so6/gxSKbeBc+i1UYESbzHmHGBhXLFEyk6T8EBISRMCKZr4cNKWOPDUgwOwgCCaJPlCePmWOa++e54hQUt52wz1GQXWZcKH6HqA7DMBYj2QJUwghxhHHB5pXnivHmeYYZd/6ZZTPEWKDvEUYYb1jGITTx/vDCJs+BT1+da71Tpkxxz4zP8sb3cbUkM06+MY6C98BGnyDGQWuATOuOXO852+cZZ1gL8Tyy2c6sA0HJp/PNtT6eCcarF9d6s2JlTgqTKc+7Z2DNhysV8xqCYhyWfj7GGWOMGCKIvcwzuKvynCLeUxDOw8bvog24JWI5hFUHhwG8Q3AhDGspktmn2dZXfIb6EJqwLgz7fgjWmc11lcM8ChahYYQRxh4WXRxoMI9lE0hkMZLrU63Pi4AIlCKBshVH2Bxz4oDJPgsgFg4+NkMUHd2dQMIiIt8FaHf31d0LPIp2ZFssRBGELI576+maLGpZqGNqjFkqG5HeUtbRVyyEw4gLbHYuv/xyt4jycW0wc2cR4jfhYVmw+WZzgnDgF95+M8lY46Q1jDWUv79Mc/9sYzyftrDJRpxk48Pij+ti5UDmDhbZnA4jGlx88cXOggQz8bDxHnCtY3GI4OLjV1AvbWTziNjDBhVBI4xgwbhjU8fJKfMLgggbBTbgUfnEd8ec8Ut7qJMTfISmsPFzMuvKJpDQZuakMNy627gi9lB8Sup8xltfvhNV4OxgXT0FqERYwGKB0+4wQg9CCPMLAqMPNH7ZZZc5qzIfJ4H74HM+9lAUKVt9kGlSOPu4L16MCwaF7gv77voeIRE29L0X93h3I55616B8r++/F3Q98e50UYkwXAdOzCn0d9xWrN5KEStINta8H5hffQysqCz9YMfcycabOugjxh/iOVZ4CCS5CuY99aMXR3BH8+nqmduwMGTOpr4o557u1lfBjFZhx11PAklUbfHBhrFq5p2XTSCRxUiUPalriYAI9FcCZSuO+M0yL1pOicLER+iu86PaPPZlcEkg6Z6Sz+bDwhfxAPcFLF2wekkiZR0uNCwU2aR60/+oU+Nly2hAffxEZaXEZocxzebEL9ioFwsLTvF88NK+jNfMz3gRAcstv5jm5BnzecQRn3IS//Kw8XOom5M/BBBEJcZBMMCnT+cbZlEajI/AxoDNG6IcJUmBhA0QMTkobFLDbLy769dsAkk+Y6Av34nLKipb3VELJL0FqMw1w07mPdPXiGFsenBJQxBBbME1gNgmXiDlXYdgGkb0zcZr+vTpzhKKMcazhaVNlPXQ99lSXfP8RhXckzp4J2AN5Z9XnmUC5zIHnXDCCaFiEDG3cC0sHLyVQ5xWrLBhHmNceNdEBBLalK+lX7DvfZ8QuwZXI6wsfRynuAQS7p0fXIZoG/MaG37mcgQTrGSiLkmur7zYFLTMDPMuwqqU7/Me6k4gwXWHNUkUhyhRs9f1REAERCBpAmUrjiQFms0kJ8eYM8chwATb4V/guHIEgyLG0VYfgwQ/7PHjx4cyN4/j/oLXZJHGCRPm3SzcMfMlcCRxMQhmi3hBiTNlHZt/FqoUFqlxuCBFlfKxu/5gLLNx2HDDDV0QPApjm00EQQrDng5mLqZxtWFRj9sEJugsgqM2m/b+15kCSdgxyUYRtyxcg4LxEXx6UDYmtIl/h1n4hr3PqL6PQEJ7sYaKIvZHT/flBRI2994aIqp2ZF4HgWTixInu5D1s/II4A1Ry34wnrEaY55hvMMdnHPJ8EouDWBC4B7KJDfusdsebzZdPF4pgEXU93QkkUfY/oizWKIxl5jreD7iK8e8wblX+Hn2MJu8iFLcVK/V6oS8okETBDPdHrBOZmxHPEeIQmr17Mq5EbLyjzOjj75u1B2Mct0EsDTnkiiKIcXdcWPNEkRa4r9z94RpuSLmkQ2d8Yf1IymzYI4xiwYObU3cCSRj3rb62R58TAREQgf5CQOJIf+mpPt4ni2J8YTFtjnOhwO2weeW0hoBvYd0c+ti8vD7GppsTR1wbMG1mgcvpEhsJLB5wrSiVgkCCGTUnnFHEz8nkgsUF5suYhLMoZuMVNnNQsI6gQIJbDcICC2A2pyywo95sUXdmgLqwJ+qYrbO5IkigfwajMs0vlXEath34z3MCj2tS1NmEgvfmA4tibRZFbAEfZDHKAJWtfrRVAAAF10lEQVTBTTciMK6iCOTcM9YbPnhxVBZkYfsu7PcRSHjHIcj6IJlhr5n5feKQ4f7G3IB4iTASNlZGsI6gQILLJS6fcVqxBgUSxLGwoiLrDN79WIxwOMIzmGmVEMf7J8gQgRlBBldZHwA2jvdD1GMrl+t5kR13yL5a/SGMIKwQ/Juxy7ua9Q/PihdIsKLFTZW1DxnMonb1zqWN+qwIiIAIFBsBiSPF1iMh74fTQRbIuD7EvTjhJczikVPJYi6c+LD4ZCEXjP2AVQIWPaUkjtAPLFLjtkZgg0IJKyRkGzdxmWP3NEYZx2yIOCkOy6670+2o4yMU8zMX970RUBQ3B4Iwhu2v3sYFYhfueFEEsaUurhdlgEp//zz3BP0mACebILJ5sElCzMSapFTEEdrL5pyNcJybYeog8DOb0jCBMLsbX5kWJHE/M14gwQWFeS4sO6xEMjfdXiBhbYAFSTEfmiTBO0wdjD9EdtZxHBTkUnw2MaxjEUUyBRIEJURTRD8JI7mQ1WdFQATKgYDEkXLoZbVxEQEWCSwKyRDBnwcffHCsmyuhz49AIQSS/O40+7eSiI8Q5f3qWqVDADEYKwQ29QQdR7zGxF6l+AgUQiCJkkJ3AgkWhmFj6ER5n+V4LdzBcKnBitgLJPybgtCLNUoU8bvKka3aLAIiUNoEJI6Udv+qdQECBCbDd5xTEyxI8FGO89RZ8MMR8O5QZMCI20Us3J3mJpDEUZeuKQKeANYOZA7h+dl5551dpqywVgKiGx8BBJK7777buTeQBre/lWwCSX9rQ6neb6ZAglsf1sUEpI/KEq5U2aldIiAC5UtA4kj59r1aLgJFTYATcFzECPBJBpv+WJKIj9AfueieRUAE0gRwRSHoL4Gno4xrkiRfBBLSbBPDqz8KPEmySrquTIFEQmnSPaD6REAE+hsBiSP9rcd0vyJQJgQ4AScLAf7WccfPiRNpEvER4rx/XVsERCA+AmxecfMkA1gcMZziu/OuV04i1lVSbSm1eiSQlFqPqj0iIAJxEpA4EiddXVsEREAEREAEREAEREAECkgAgQQLpQMPPNBl61MRAREQARHITkDiiEaGCIiACIiACIiACIiACJQoAVw8r732WmeJSbYiFREQAREQAYkjGgMiIAIiIAIiIAIiIAIiUFYEGhsbbdq0aS6ujQLRl1XXq7EiIAI5EpDlSI7A9HEREAEREAEREAEREAEREAEREAEREIHSIiBxpLT6U60RAREQAREQAREQAREQAREQAREQARHIkYDEkRyB6eMiIAIiIAIiIAIiIAIiIAIiIAIiIAKlRUDiSGn1p1ojAiIgAiIgAiIgAiIgAiIgAiIgAiKQIwGJIzkC08dFQAREQAREQAREQAREQAREQAREQARKi4DEkdLqT7VGBERABERABERABERABERABERABEQgRwISR3IEpo+LgAiIgAiIgAiIgAiIgAiIgAiIgAiUFgGJI6XVn2qNCIiACIiACIiACIiACIiACIiACIhAjgQkjuQITB8XAREQAREQAREQAREQAREQAREQAREoLQISR0qrP9UaERABERABERABERABERABERABERCBHAlIHMkRmD4uAiIgAiIgAiIgAiIgAiIgAiIgAiJQWgQkjpRWf6o1IiACIiACIiACIiACIiACIiACIiACORKQOJIjMH1cBERABERABERABERABERABERABESgtAhIHCmt/lRrREAEREAEREAEREAEREAEREAEREAEciQgcSRHYPq4CIiACIiACIiACIiACIiACIiACIhAaRGQOFJa/anWiIAIiIAIiIAIiIAIiIAIiIAIiIAI5EhA4kiOwPRxERABERABERABERABERABERABERCB0iIgcaS0+lOtEQEREAEREAEREAEREAEREAEREAERyJGAxJEcgenjIiACIiACIiACIiACIiACIiACIiACpUVA4khp9adaIwIiIAIiIAIiIAIiIAIiIAIiIAIikCOB/w/Oa215bok98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AutoShape 12" descr="data:image/png;base64,iVBORw0KGgoAAAANSUhEUgAABEcAAAHzCAYAAADCRXNKAAAgAElEQVR4XuzdCXhU1fnH8Td7AiRh33d3ARfEpYoiooiIsosIiALu2lqt/Vut1taltlVba90FZFMQBGURBRRcWq27UhWrsu/7no0k/+d3wk2HYZJMkpnJTPK9z8ODJPeee+7n3KQ977znPXGFhYWFxoEAAggggAACCCCAAAIIIIAAAgjUUIE4giM1dOR5bAQQQAABBBBAAAEEEEAAAQQQcAIER3gR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IAAAggggAACCCCAAAIER3gHEEAAAQQQQAABBBBAAAEEEECgRgsQHKnRw8/DI4AAAggggAACCCCAAAIIIIAAwRHeAQQQQAABBBBAAAEEEEAAAQQQqNECBEdq9PDz8AgggAACCCCAAAIIIIAAAgggQHCEdwABBBBAAAEEEEAAAQQQQAABBGq0AMGRGj38PDwCCCCAAAIIIIAAAggggAACCBAc4R1AAAEEEEAAAQQQQAABBBBAAIEaLUBwpEYPPw+PAAIIIBBtAoWFhfb222/bwoUL7eSTT7aBAwdaUlJStHWT/iBQKYHt27fb888/b3rfr7rqKmvatGml2uNiBBBAAAEEKitAcKSyglyPAAIIIFAugUWLFtmCBQtsxIgR1qlTJ1u9erW98MILNnjwYPfvYI/s7GwbN26c7dy502666SbLzMwM9tKoPm/lypXuuZo3b24jR460tLS04v6+8847zq5v3772s5/9LKqfI1o6t2bNGhs7dqy1bt3avXMKNPm/g9HS15rSDy8wUqdOHdOfdevW2ZVXXmktW7asKQQ8JwIIIIBAFAoQHInCQaFLCCCAgDd5C0aiZ8+edv755wdzalScU1ODI7t27bInn3zS6tata6NGjbLU1NTDxiM3N9fmzp1rW7duteHDh1utWrUOOedf//qXzZs3zy6//PJyBZKiYuADdGL9+vX23HPPWf369e2aa645JBAUqj5v3LjRBd+OPvpol4WTkJBQruDIjh077K233rKlS5daXl6eC660a9fOLrnkEmvSpMkh3SwoKLAvv/zStb9t2zaLi4uzxo0bW58+feyoo45y//Y/dI0CYsoWysjIsCFDhpT46Lr/559/bh988IFrX8GEkt6lUPiFY3wOHDhg8+fPtx9//LE4+Dd58mRr0KCBc0pOTi7uuhc4PeaYY2zYsGFlPlK0jJV/PxTgVOC3V69eLhjEgQACCCAQnQIER6JzXOgVAgjUcIFvvvnG/vOf/xQraNL8/fffu4nDkUce6SZ43tGxY0fr0KFDzIgFCo5MmjTJBQPatGkT9HPEWuZIMMGRoB++mpz4xhtv2JIlS9z7rKyO448/PiJPFmzmyNq1a10Wj941BTf0fiqQ8d///tcFt66++upD3lll9iiQoiymE044wbxgia6/7LLL7KSTTip+vt27d9vHH39sCnjt3bvXff3EE08sMQigbAv1ZfPmzS5opgCNgiPnnHNO2JZdVdX4eEjlCY5Ey1h5WTEKkCgg17ZtW1u2bJmtWrXKGjZs6IKACpByIIAAAghEnwDBkegbE3qEAAIIHCZQnSbWgYIj+uRYwREtfQj2IDgSrFR0nrd//35Xc0J/5+TkuInk0KFDA2ZXhPoJggmO5Ofn25QpU9zEVu+mb+BGQY1XX33VBTO8PiuT45lnnnGZAWPGjLHatWu7buvrek4FNLzsGO/d1YRZy6f07B9++KGVlCGRlZVlEyZMcEvQlCmmgEh8fHyoWQ5pryrHp7zBkWgaK2V+vf/++y5L6bTTTnOPoroqeudUR+jSSy+1rl27hnXsaBwBBBBAoGICBEcq5sZVCCCAQEQFggmOaOKkT61XrFhhSl1PT0+3M88885BPlksLKGjZgDI4vGU6Wh7wyiuvuAmbJodetorS4V988UVr1qyZS+n3rYnhi6IJwRdffOFS6NV/fdJ+6qmnukndu+++e0jNEf/gSHmfRfVKVItD9SV0tGrVygYNGnTYsocNGzbYzJkzXY0DGekT/rPPPtvOOuusQ7Jx1MZPP/1k+uRc5+po0aKF9e7d24444gj3b19LZT0oa0DZPZqoNWrUyNVQUaaBd54yDnwPfaLsuyRi06ZNNnv2bDd+akPLDDQWmoB7yzECTerl/MMPP7jlOMoq0L8DXeuN7wUXXGApKSluAqdx0aRdk+1u3bq56+VTlqOCGfL+7LPPXHBDbZxyyimuv2o7mOPbb79179tFF13ksjF0z+uvv9713ZtQvvzyyy44oWCDb+DMM923b59dd911ru6Mls542R1yUp9uvPHG4u/5Bh6CCY6U9jOn+2mJVL169YrHUNleEydONPn6L3NTIOWrr76y0aNHu3dCy2P0ruiZtJSmrAwJOetnUe3qT6DlOcGYl+ecssbH/2ddPy/6WdfPS0nvYGnPqUCUTDTW+rmUr5x9j5Iya6JprPQc+hnWu6xMEe8oa4zLMzaciwACCCAQHgGCI+FxpVUEEEAgpAJlBUe8QIY+te7SpYsLjCgwoU+mNWn1ai2UJziiCfq0adPc8h4VSzz22GPdpE6fYGsyqx0mtMSnpEPLBTTZ11IgBRT0tyYNe/bscZN/ryCr//XlfRY9owIuCl4oKKFP6jUR0aTz2muvLZ6g6Lzx48e722nJg6y+/vprFxCQmWek73t9UC0MnatlDzpXy5uUKaD6AZ6l0vlVh0ITOvVBz6cAksZAEySl0C9fvty2bNniAgqatJ977rluYt2+fXsXlPH6JiPdT4fup3G/8MIL7bzzznNfCzSp9/Uq7VovOKL7qW9alqFlHwqsKDPhuOOOc/1QcMLXUf/2XQrgZTEomKFsCmU+KDCgf+t5VEQ2UD0V33H2PunXOMlIQSsFyC6++GIXqPEOb4Leo0ePQwIO3kRTz6tx070VHFG7mpjr/ho79UXLG/S98gZHFPTROOo9UiDL9/CCIxpvvcdl1TFRjRD9LJT0zpc2cdbPnIKRek99g0ch/QXj11iw4+NdpkCbAiNy19Ih/Tx676+CRRo/BXSCDY4o8KqlS3ovFi9e7N4xBXr1M+M/FupDtIyV+jJ16lTTe+sFwvzfZQViVVuFAwEEEEAg+gQIjkTfmNAjBBBA4DCB0oIjmrAriKG17ipa6H1aqQmOAhmaOOrTdW2VWZ7giDqhCf2zzz7rJtP6RFeTYH0Kfvrpp1v//v1L/ATbW2KgSaMm1l42gDexVrAg0ESxIs+iCb3vBEyT43//+982a9Ysl6miybMmZpq0KECgCbOWMehQf1THQQVQPSPvmTXRV/aHt42u//IItalrdX99mq8JoCaFur8yTpQdo+vVBx0ljaGyHzR5l5UySbwirF7fNBH3JsX+wRF5eXUodI6Kf+rw+pqYmOiuVSDIC44oc8E348cruqkJppf1oGcL9Bze1+QrRy+Lxls2oP6ptoYCcqUd8tYSFGVO6J2Vgd4zLUXxzaZRXQ59XYEn1ffwxuK9995zk3GvTok36Za/AnkaO+8INCEPJnOktP5rWY0ybDS+3rOW1qZnX9KSitKCBt57o59f1RbSffQ1WSiTQhNt/8K9lf0VGuz46D4KYGjZkN4xjZ1XT8P7WVfwUIECBeOCDY54WUKhyLaI5FjJwwt0KsCowsn63afAlrKgNG76fajgDwcCCCCAQPQJEByJvjGhRwgggEC5giOlcWkipYmktyyhvMERta1PvbVkQ5/o6xNRTYTLKiqoyaAyAbRkxf9T0opOTMvzLMr00ORbhxcc8E3b912ioUmcPp3XxFwBCj2vJt6a6HmTf89YbSibQIEUTQIVmFBmgrYS9i2y6L9EqbTgiJaNKIg1YMCA4kCKdz89s3YxUSBCmTv+dt54atJ1ww03FPdBY6RghzJD9FwKGgTqk+7jtaHgmv9SAP9rPFcF4LyMCf8ghCbsCkiVduid1K47Wq6lLBz1V0E3ZcF4E2ld731dQTkveOVlUuiZvbH1JtFaVqM2fZedhDo44k1+NcH1zZIJJjhS0s5SpQUBvO8pEKZx1DupQISCeAp8Kujgv+VzZX+FBjs+uo9XSyNQUMzL/PEysyIdHIn0WHnuynpRMNYrtKuv62dG4+S/w1Flx4rrEUAAAQRCJ0BwJHSWtIQAAgiETaCsZTWaRGoioImKlq5oAukdSnWvTHBEk2dN3lVTQJkI/rtuBHro0iaKZQVHQvEsakPBGWWoeJNqTfT16a2eQan/+sRf6fpeNoJvAET1IUo6PE9laSg4oswOBUeU3eAd5QmOBLNts5dlE8jO2yFFQRBl9Gipifrmu6OR+lVWcCSY5/Amt3onSjpK23FF1ygYpUwD1S3R2GjZig4vSOQtA/MCHN7XteRGhSy1Na+ySbRLkxeECSa4UN5lNYGez9uJRFlZvku2vCCBlk0Fyogqyd67RzD9V2DEd3ccBb6UHaUsnpIyUgLVu1EQz/999X3W8o6PAoYKBihgqt1zfA/v95aWOCnY6G2rHKjwbKDgZWUyR6pirPTsynZ66aWXXOBKy85U/0gBVS1f09I1ZRuVVKcpbP8DQsMIIIAAAkEJEBwJiomTEEAAgaoVKCs44tWd0KeTP/vZz1zRR02WlQWhyVNlgiN6cn1yr+KZqrGgtsr6P/eVCY6E4lnU50CTLS0BmDNnjguaaHKpQIkyFzTx9ibpuk4TGS2V8XYc8R19BR1Ua0WT1VAFRxTgUB0SpeIHOpQdoEltSQVZFbhSJoaWyHg1N7Scx7dAaiiDI8pe8Oqb+Pe3pLoQ3nnqq9xOPvnk4iVPpQVNvGwVBZ9U50bvh5a0eNk0ujaY4EJlgyOa9OpnQBkb/lv4BhscqciymmCeLVDGjPqkII7edd8MBtW10bIy/6BgRcanrB2j/H9vaXmJf/0X776hDI5U1VjJe/r06S7DTsEg3/oo3u811RxRYedIFNWt2v/V4u4IIIBA7AkQHIm9MaPHCCBQAwVKC454k0dNdny3EPUmbJVdVuPVxNAuFPo/9JdcckmZW1FWNDgSqmfRJEUTWWXRBPpEW9/XRE11QTRpUVBJWQyqrVLS8hv/1668S5RKGsOyMml871vWucoY0ifWKmKpT/M1aVYQQe9GKIMjJW05W9aPprdMRnUgSjr0jvkv0dCyLo2TxlI7Mmkpk/7bq7URTAChMsERr36GMh9UR0JLnPyP0samMgVZg6lHosCZb62WssahpO9XZHxKyxzx39UnEsGRqhwr/0wZBaK8w9saWT+j3nKwio4T1yGAAAIIhEeA4Eh4XGkVAQQQCKlAacERFTzUMgV9Gqzilr6HJpWaiFY0c8S30KY+7dTONZqYKpBQUpaD7u/VHNH2sLou2Al+qJ7Fv+aIsj2U2q5MEGVheJ/a6vmUSfLPf/7TFfJUwUuZKaCkWim+O6eEKzjyySefuE+bTzvttEMyKQK9QP4TcH1CrswAjYWyerzDK8arpVZecCgUwRGvUKe26/VdEhPsy+4V6lX/lH3jv/RHE1sFdfSJu28BVi/bRNk1n376qcv28a1lE87giPqkgsfKJtKSCC3JCnR4W/mqMK8ydnwP/618/a8vrf/eu6yJtsbSN2urMstOAj1DRcYnmmqOVPVYeb+n9fOoLCff7BwFU5U1o/HUFtNeplqwPzuchwACCCAQfgGCI+E35g4IIIBApQVKC47o09mnn37aTTQ1YfVqX2jSPHHiRLd8xAuOqCMqFKiaGt5OH/qaJqszZsywzz77zE3stKREh7IQxo4d63ZXUAaCtvBVm6r3MGTIkMMmt96DeruMqN3y7FZTnmfxMjcC7VajrUW1zMTbrUbZLyrQeuDAgUP6431Sruf2lml4E05lJejTeG8HGJ2r7ZE1gdTWuvoEuCLLajQp0nh4290q2PTcc8+5HVt8d4CRpcZQGRNa9qOAhH9wxKu/ocwX3x1o1DdtW6xlRL41V5RN418UtDwZMN6ygc8//9ztzqPdbbS8SIc+Gdd2tQpgaGeVQIecX3nlFQsUNNP5Xr+1PEg1PVQTRodXB0PP69Xe8C2WG67giPdzoZ+XsmrteO+u+qd3XnU2dPjvchRoSVpp/fd2CFL2iWqsqCaLgnv6udY7rq8Hs0NQML+EKjI+3m41+r2jYroqFuuNmWoV+e5Wo98LTz31VPHvKi9A4NUH0c+A7++q0grt+j9PNIyV97Ok99R/WY2Cfvrd6QWx/QODwYwP5yCAAAIIhFeA4Eh4fWkdAQQQCIlAacERTZ5UmPGjjz5yExNNGnW+AhuaRCkg4FskUgUu9X/S9Um0ll1oMqcAgyYoOrzJs1eIVe3oU1B90u9NjjVZ1KfonTt3LvH5vDX23n10ojIAVIhTk+BAhSvL8yy+wRE9gzIn9ImtJqOaVKn2he8k1bc/6rfOVbBDz66tX72dR9QHLUtRcU0FMFRbQ9txKvNCFl6tDFmUJzji7bIiA1kqg0WZKfp0WX1T9ogO3yKOmlCpfoz6pmCNf3BEfdVuNgsXLnRBMe0Kosm36sxoCYO3S4gmYqHIHFH/9J7ouVV7Q8UmlcUh86+//tr1338rXe8FKSnw4f8ClTRB1/bIS5YscUU/y5NBUdHdajS+yvhQpoqyRVRMM9ChwKEXDPKK43pjoR1m5KJsgdKCK2VlgHhLRRSc1Luj5V+h3q2mMuOjYKR2eNLvH/286Gdebvo95L/Ntve7SkFHvT/6OdbPhP72LR4tay9rRgFE/a7S0ijVVAoUGImWsdLPmQLQ3s+yfrcoyKk6JPpZD1SvJiT/I0EjCCCAAAKVFiA4UmlCGkAAAQTCL1BWQVZN5FQ/Q8tB9Am+Jmfdu3d3wQwtG/HNFvAyIDSZUbv6P+ya4CobRJ/qa8KurAAv+0I7oPTv3794KYomZdotRNf5Bh/8FXQfBVHefPNNN6HWxEeZHJpM6j6BgiNqI9hn8YIjukZLd/QpuoIXOjTpGjRo0CHbZqo/moSpP8pMUNBIk0xNfH0Ll+p671wZqdaK/q26DproKbCiYEx5Mi48G32Krh1zZKhJroJOXl0CfQKvJT2qk+L17cwzzywOoKiNQHUtlEGg4Iom5lr24vVVhR/1x/uEOlTBEfVDz67gkTJI9L7pXdDEVfVoFJQKdOi5lIWk5/bfBtj3fC/rSF/zXbrjXS8T/6Va4cgcCbTTS6Dn8v/Z0jsvGwWMFJxUEEBLgDS5L6kIZ1nBEc9cASIFjxTIULBMWST+725FfxtVZnwC/bwo+NirVy+3VM33uRUc1XMoeKLn0O8qbfmtAJCWt/lmjuhZtFxJgQ8FShTsU5DJ/4i2sdLPsn4feTuHeb9jL7zwwhJ/Pio6blyHAAIIIBA6AYIjobOkJQQQQAABBBBAAAEEEEAAAQQQiEEBgiMxOGh0GQEEEEAAAQQQQAABBBBAAAEEQidAcCR0lrSEAAIIIIAAAggggAACCCCAAAIxKEBwJAYHjS4jgAACCCCAAAIIIIAAAggggEDoBAiOhM6SlhBAAAEEEEAAAQQQQAABBBBAIAYFCI7E4KDRZQQQQAABBBBAAAEEEEAAAQQQCJ0AwZHQWdISAggggAACCCCAAAIIIIAAAgjEoADBkRgcNLqMAAIIIIAAAggggAACCCCAAAKhEyA4EjpLWkIAAQQQQAABBBBAAAEEEEAAgRgUIDgSg4NGlxFAAAEEEEAAAQQQQAABBBBAIHQCBEdCZ0lLCCCAAAIIIIAAAggggAACCCAQgwIER2Jw0OgyAggggAACCCCAAAIIIIAAAgiEToDgSOgsaQkBBBBAAAEEEEAAAQQQQAABBGJQgOBIDA4aXUYAAQQQQAABBBBAAAEEEEAAgdAJEBwJnSUtIYAAAggggAACCCCAAAIIIIBADAoQHInBQaPLCCCAAAIIIIAAAggggAACCCAQOgGCI6GzpCUEEEAAAQQQQAABBBBAAAEEEIhBAYIjMThodBkBBBBAAAEEEEAAAQQQQAABBEInQHAkdJa0hAACCCCAAAIIIIAAAggggAACMShAcCQGB40uI4AAAggggAACCCCAAAIIIIBA6AQIjoTOkpYQQAABBBBAAAEEEEAAAQQQQCAGBSIWHNm9e7d9+umn7k/v3r2tY8eOh3F9/vnnNmfOHLv66qutdevWxd8vLCy0Dz74wBYuXGi5ubnWoUMHGzRokKWlpVlWVpbNmDHDvvnmG0tOTrYLLrjAunbt6q5dvHixLViwwFq2bGkjRoywzMzMGBwiuowAAggggAACCCCAAALRJvDDDz/Ya6+9Zlu2bLHU1FQ799xzrVu3bpaQkGCrV6+2RYsW2RVXXOG+V9IxZcoUO+GEE6xTp05BP15Jbefk5Ni8efPcfKugoMBatWrl5kxNmjRxbWs+NmvWLPv+++/dv7t06WIXX3yxpaSkuH/r+jfeeMNdn5+f7+ZjQ4YMsQYNGrjn0Zxr9OjR7twnn3zSdu7ceUifNd/6+uuv7auvvjrsWdq2bev68sILLwS8rjzPHzQUJyJQToGIBEd27dplU6dOdT9g3333nQtg+P8A7Nmzx55//nnTufqh8w2OrF+/3l566SX3w9m0aVObPn261a1b1wVZ3nvvPfcDrh9G/cBPnjzZ+vfvb/Xr17eZM2fa4MGD3Q94YmKi+wUwe/Zs69mzp7ueAwEEEEAAAQQQQAABBBAor8CaNWvc/KRPnz523HHH2Y4dO9y/Tz75ZPdBbVUERxSo0VxKc6akpCT78MMPXaBi1KhRbi40ceJEN5c6//zz3eNqrqQPoXW+jldffdUFSAYMGOACOm+//babZ40ZM8YFgHyDI2PHjnXBDt85m6+h+uF/TqCvlded8xEIp0BEgiPeA2RnZ9u4cePs7LPPPiQ4oh/K+fPnm76/cuXKw37QPvnkE1u2bJkNHz7c4uLiXJaIMkmuvPJKmzZtmp100knujw4FYRQd7dy582HBEa8fXmZJOGFpGwEEEEAAAQQQQAABBKqngAIJmsMMHDjQzU90rFq1yv3RXGPt2rXFmSPKJNFc56OPPnJBCt8ME2WOKHNDQQh9WHzmmWe6bA5do8wMfV+Bltq1a7t7KYM+UODlwIEDLvihOZA3L1KG/ZIlS+y0005zbakPytBXWzr0NV1z2WWXuX8ruKP5VcOGDd2/9+3b5+Za+mBZmSgER6rnu8xT/U8gKoIj+gHXD+sll1zighv+UUilpG3atMmGDRvmeu79QtAvCP3C8A226FwdPXr0OGRZTa9evUzLdpRVokgqBwIIIIAAAggggAACCFR/gdc/yyv3Q/Y9peT5Ql5enr344ot26qmnFgci/G/gG8DQh7pagjNy5EiXmaFMdwVBTjnlFDeXUfa7vqdghNo977zzXLv6nj70Vda95jHKBFGG/datWwMu2dF93n//fTffOfrooy0+Pr64W/qeAjfefErf8J7jjDPOcOe+++67Lssk0DIg/2U1ZI6U+5XighgQqPLgiH4o9YOvH8pmzZodln4lw4oER7x0MV2vNXOqZaJfQFp7x4EAAggggAACCCCAAAI1Q2D8u7k2+Z/BB0iu7pZsw88qOTjinw2/dOlSmzRpksNUbQ0FGDZv3uzmMFqi8vLLL1v37t3t2GOPdecoK16Z8CoLoA+GfWuO6BoFP7TURZkfyirxzSJRJr2WpwSqZ6JMFrX75ptvuqwQZZGoDIGCHf7zKW/kvZon+rcCK8EGR/xrjnjP7QVWSlpWU9Z1NeON5CmjVaDKgyMff/yx/fTTTy6da+/evWEJjnz55ZduHWC9evVcvZL09HT3y6hFixYBx0U1TjZs2BCtY0a/EEAAAQQQQAABBBCIWQF9INq8efOI9T/UwRF98KpgiO/Sfj2MgiRegMELjqgmiTJFfDPjfc/T8hzf4Ii+p6KmyvBQtsnrr7/u6n0o8KGaiTfddFOJwRFfUGWjvPXWW7Z9+3aXlaIajGSOROyV40YxKlClwRHtPKMaJMuXLz+MT8ELr2hrRWqOKDqrQ1FTVW2+6KKL3N9aXqMlOkoNUySVAwEEEEAAAQQQQAABBKqvQKiDI5LSri779+8/pOZIoOCIMkdUt0NZ7UcccYRDLi1zRDttKqDRt29fGz9+vKsXogwQ1TDxan4EyhzxrS+i3WV0+GZvKFtfmfTKDMnIyCieJ2kupsCNdv0MVHNEmS1a1qODmiPV92eEJysSqNLgiP8g+P4Aa/mLfuHoB1XRUkVntfOMvu6/W43SxxQRVeaJt1tNu3btXPMqQqSqzEr10nVecOTHH3+0fv368R4ggAACCCCAAAIIIIBANRZQcGRPdvAPWL9OXKnLatSSsswVvNAHsqeffrqr36HAhuYt+pBX3/eWvpSn5siECRNcIOXII490HyJr7qL/Vr0RtXP99dcHzBzR/XWtMuWVraIai6pToj5cc801LiAS7G41mnPpenarCf6d4czqIRC1wZHGjRsX72zTsWNHF2GdO3euKdtEVZoV4UxLS3NFjbRft5bOKJCiyKYqRHtVo32HSecEs6ymegwtT4EAAggggAACCBioR+MAACAASURBVCCAAALhElAARNkUyupQXZBjjjnGFUNVIMK3IGtZu9WoGKqW0OiDYd/davQBsOYumv9oCY+WxQwdOtTtHBOo5oiu13xJ2/dq95pGjRq5DJSjjjrKEWipjeZN2hlHR5cuXdzOOKprokPzKmXaawmO7qFtelX7RJko/gVZ/WuH6HrfzP9ga474XxeusaJdBIIRiGhwJJgOeefoh1vRTS19KWn/7PK0x7kIIIAAAggggAACCCCAAAIIIIBAIIGoDY4oMqpMD6WFKdrKgQACCCCAAAIIIIAAAggggAACCIRDIGqDI+F4WNpEAAEEEEAAAQQQQAABBBBAAAEE/AUIjvBOIIAAAggggAACCCCAAAIIIIBAjRYgOFKjh5+HRwABBBBAAAEEEEAAAQQQQAABgiO8AwgggAACCCCAAAIIIIAAAgggUKMFCI7U6OHn4RFAAAEEEEAAAQQQQAABBBBAgOAI7wACCCCAAAIIIIAAAggggAACCNRoAYIjNXr4eXgEEEAAAQQQQAABBBBAAAEEECA4wjuAAAIIIIAAAggggAACCCCAAAI1WoDgSI0efh4eAQQQQAABBBBAAAEEEEAAAQQIjvAOIIAAAggggAACCCCAAAIIIIBAjRYgOFKjh5+HRwABBBBAAAEEEEAAAQQQQAABgiO8AwgggAACCCCAAAIIIIBAOQQWLVpkCxYscFckJibaMcccY/3797eMjAz3tcLCQvviiy9s/vz5tmvXLsvMzLS+fftahw4dLC4u7rDvN2rUyPr162dHHXVUOXrBqQggEEoBgiOh1KQtBBBAAAEEEEAAAQQQqPYCCo5s2rTJhg0bZjk5OaZ///TTTzZ69GirXbu2LV261N58800bOnSoNW/e3FasWGHTpk1z/27Xrp0tW7bM5syZc8j3p0+fbpdffrm1bdu22vvxgAhEowDBkWgcFfqEAAIIIIAAAggggAACUSvgGxxRJ/Py8uzFF1+0zp072wknnOD++6STTrJTTz21+BnmzZtnderUsa5du9qkSZPs2GOPtTPOOKP4+2pTWSYDBw6M2uemYwhUZwGCI9V5dHk2BBBAAAEEEEAAAQRquMCu2TPKLZB56aBSr/EPjuhkfW3r1q3Wu3dvGzdunA0YMMBat259WDt79+51wZNLL730kO8rm+Tdd9+1kSNHWmpqarn7zAUIIFA5AYIjlfPjagQQQAABBBBAAAEEEIhigW0vPms7powPuocNrrrO6g27ukLBES216dOnj40dO9YGDRoUMDii7JBA31+9erULsFxxxRUER4IeLU5EIHQCBEdCZ0lLCCCAAAIIIIAAAgggEGUCkQyOkDkSZYNPdxAohwDBkXJgcSoCCCCAAAIIIIAAAgjElkAkgiPB1hxJS0uzbt26uZoj7du3t3POOacYU1kjmzdvdkVataMNBwIIRFaA4EhkvbkbAggggAACCCCAAAIIRFBAwZGCPXuCvmNi/QblWlZT2m41WiKj3WqWL1/ObjVBjwAnIlA1AgRHqsaduyKAAAIIIIAAAggggECMCijLY8GCBa73iYmJ1qlTJ7v44ostIyPDfa2wsNC++OILmzt3rqkAa2ZmpvXt29c6dOjgskK878+fP9/tUNOoUSPr16+fHXXUUTEqQrcRiH0BgiOxP4Y8AQIIIIAAAggggAACCCCAAAIIVEKA4Egl8LgUAQQQQAABBBBAAAEEEEAAAQRiX4DgSOyPIU+AAAIIIIAAAggggAACCCCAAAKVECA4Ugk8LkUAAQQQQAABBBBAAAEEEEAAgdgXIDgS+2PIEyCAAAIIIIAAAggggAACCCCAQCUECI5UAo9LEUAAAQQQQAABBBBAAAEEEEAg9gUIjsT+GPIECCCAAAIIIIAAAggggAACCCBQCQGCI5XA41IEEEAAAQQQQAABBBBAAAEEEIh9AYIjsT+GPAECCCCAAAIIIIAAAggggAACCFRCgOBIJfC4FAEEEEAAAQQQQAABBBBAAAEEYl+A4EjsjyFPgAACCCCAAAIIIIAAAggggAAClRAgOFIJPC5FAAEEEEAAAQQQQAABBBBAAIHYFyA4EvtjyBMggAACCCCAAAIIIIAAAggggEAlBAiOVAKPSxFAAAEEEEAAAQQQQKBmCvzwww/2+uuv25YtWywtLc3OO+8869q1q8XHx4cEZOnSpfb111/bsGHDqqS97OxsGzdunJ199tnWqVOnKulDSG5ahY3oHXnttdfcO5KammrnnnuudevWzRISEmz16tW2aNEiu+KKK9z3SjqmTJliJ5xwQrnGoKS2CwsL7YsvvrC5c+fa3r17LTMz0y666CI7+eSTLS4uznbv3m2zZs2y77//3nWnS5cudvHFF1tKSor7d05Ojr3xxhv26aefWn5+vrVu3dqGDBliDRo0cM8zY8YMGz16tGtX/f7qq68OeawTTzzR/dv/6/pa27ZtbdSoUfbqq68GvC5UPwelvQ4ER6rwh4VbI4AAAggggAACCCCAQOwJrFmzxl566SXr06ePHXfccW7yO3HiRBcgOeWUU0LyQARHQsJYZY34vyM7duxw74wCEQqiVUVwRMGamTNnuoBbixYtbO3atTZt2jQbOHCgtWzZ0r3DTZs2tfPPP9+56VwFVBQA0aHAhQIkAwYMcAGdt99+2wVSxowZ434G/IMjTZo0KW7LfyB27dplY8eOtUGDBrkgi3coqFLadeEcUIIj4dSlbQQQQAABBBBAAAEEEKh2Apok6tN0BUe84+OPP3aTzf79+1tWVpabKH777bdWq1Ytd54mxZpYaoKsyacmhL4TRP33u+++6yaj9evXd9kC77//vssyWL58uZu8jhgxwurWres+tdcn+B9++KElJyfb4MGDrUOHDoc4q50PPvjA3nzzTUtKSrJjjjnGCgoKijNRvvnmGzfZ3b9/v5155pkuQ0D30qG+PPnkk7Zz50737549e7o+6/lefvll27p1q7uf7quMAz2TJtUyyM3NtQsuuMBlSegoqQ9e/xYuXOiuUXuaKJfV3ieffOIyH3yvUeZOoL7p676HJt7K7FGQwP+59e9AY6Ygh2+Gh4JWGhcvy0HtKUCgAINvho1s9Yz6up5Jx6pVq9wfBUfUX69dvUsaDwUj1A8F3PQeZWRkuAwMfV/32LNnzyFjpfHR9xVoqV27truXHEsKvOh9+fHHH2348OHFfdLXdB8FO+bPn29XX321a0uH2lfA5LLLLnP/1jhfeeWV1rBhQ/fvffv2ueCK3g+9WwRHqt2vOh4IAQQQQAABBBBAAAEEqotA7qoV5X6U5DbtSrxGk3ItNznrrLMCLnVQ4GL69Onuek1WN23aZFOnTnX/3axZs1KDI3PmzHGTTwVCNAnXBFv/btWqlftv3Vuf+iuIooCJJrnr1693k2oFTvSJu3d4y350vZY56BwvOKIJvya13pIITYC15OFnP/tZ8fX+y2o0UZ4wYYJ1797djj32WNeeJtS9evVyHgro6Bk1MddSkquuusq2b9/ulh4F6sOKFSvcEg49Q506dVwbp59+ujMtqT1v2YeWomgph0w0sVdwJ1Df+vXrd1hw5MCBA+65FWh48cUXXbbPSSedVOKYKWBUWnDEa893aUxeXp5r+9RTT3VtBzp8AxibN29274WCEBrrt956y9lprPXu6LlHjhzpghG+ffayLBSM+vzzz12wTMtaFLwKtGRnw4YNNn78eNevc845p3i5jPqnIJYCN77LV7znOOOMM1xQSe+dgkKBlgEFWlZD5ki5f/VwAQIIIIAAAggggAACCCAQHoGc77+znB+LaigEc6Qcc5ylHHlMiaeWVYtDQQRNYC+//HKXTaFDmQ46lH1RWuaIb40R/2U1mnwqIKFggv7W5FZBCmUnTJ482U3CfTMXFixY4IIpXnaLb3uLFy92k28FM3R8+eWXLnPBd2Ls/5z6vibfmqQrE0UTaWV9KHtEQYpA2TDLli0rsQ+aeCuw4GV3qL+agCuroiQj//a8NhQoCtQ3WflO5P2XbOieclCAp6QxUwZPacGRQPVA/O1kP2nSJGft1dZQQMRr97333nPBGm88FNxQXzUeCpT43kPX6PsK8ChDSVklCuB4WSR6ZmX+lFTPRMtf5s2b57Jnmjdv7pbIKGin8xXI86/t4dU8Ud+9jJlggyO+tUV0jZbfeEtoSltWU9p1wfwMV/QcltVUVI7rEEAAAQQQQAABBBBAIOoFQh0cKStzxP8TdAF5E09NfisaHNFkUhPVSy+91C118Ja8eAPgLX3x/u0fCPANjgQqlulN2r2Jr/8EX8+gYILvoSU+mvAq+BMoOKLJtG/2gG8ffIt7KsihQ89QWnDEvz2vLyX17aabbnJZM2WZqOis75IQ3zHT98obHFH2kIIhClj5Zo74LsnxDY4ouOTr5Bs40DP7Bkd8DX2LAitIpvHQM5cWHPEsZK5sk3feeccF3LwlP2SORP2vNDqIAAIIIIAAAggggAACCJRfINTBEfWgpJojCoxomYYyObT0w6vN4Js5ou9pGUSbNm0OqzlSWuaIJq++mSMKRhxxxBElgpSWOeL/vUCN+AdHlF2iP1q+49Um0XU6L9hMD9+J/WeffWaqH6LJeHp6ugv8KEBQWnDkv//9r7uflw3jZY6oHkegvvk/V2mZIwo4BRozBSbk5WWh+NccKWknGdWEUf0Q35ojJQVHlDnim+VTWuaIl+3St29ft0TmtNNOs86dO7saJl6Ap6TgiFdfxLc+jWfSrl0707IuLZvRUiUdCsBpiZNqwai2TaCaI1r2o/dZBzVHyv/7iSsQQAABBBBAAAEEEEAAgYgIKDhSmJcb9L3iUlNLXVajhrydSJTFoaUtygLwdqsprX6FlhQoo0A7hfTo0cNN6BU4UX0OTWj9gyP+NUd0by1j0VIL1RrRZF6BCn36r/tqeYR3+Nb08K85ou+98sorbmmG+qT7KpNDNT+8w8uQUb0Jtb1t2zY3Ub7wwgutY8eOpjZWrlzp6n2oSGugzBFlUHh1Rfz7oBoXKg6q4Ii2lZXL8ccfX2pwxGvPqzmiybyW4ii7I1DfVB/Fd2tlBQJ8a46oTon6reVIJdWJUeBGQQi5a9w0JlqK4xVkLSk44tX3UB/kqkCOAhta1qIAk77vZaSUp+aI1+cjjzzSPbOWBOm/FfiQ6fXXX19i5oi+r6K5CvQ0btzYLaPx3ls9R7C71chCS6vYrSboXyuciAACCCCAAAIIIIAAAghUTwEtaVDhUU12tSONMkaU9aDJeEk7n2jXEmWXKBCgGhOa1CoTQkGWQMERFcD0rvHdrUaBDNWN+PTTTx2uCqn27t37kIyO0nar0fe++OILF5hRkU8FSBSk0LIM3+Nf//qXzZ492wVENMn3feZGjRrZ0KFDXXZMSZkjKi5a0m41qpehgIRqmWiirj+acKuIamntlbRbTaC+ycz3UHBEgQ1tqxvsbjW6fsmSJa6+SmJiotv1R31XgEGBkpKCI7pOARBlUyirQ0EsXevtQuNbkLWs3WpK2mFHdjJUIEsBLGUXaUxUeDdQzRF9/aOPPjLVnNH7pvdWtWu6devm+ucVvFUmjo4uXbq4XYzUPx2+753a0nvjFfUNVJDVt3aIrlfRX2/ZTrA1R/yvC+dvE2qOhFOXthFAAAEEEEAAAQQQQAABBKJCwH9ZTVR0ik5EjQDBkagZCjqCAAIIIIAAAggggAACCCAQLgGCI+GSrR7tEhypHuPIUyCAAAIIIIAAAggggAACCCCAQAUFCI5UEI7LEEAAAQQQQAABBBBAAAEEEECgeggQHKke48hTIIAAAggggAACCCCAAAIIIIBABQUIjlQQjssQQAABBBBAAAEEEEAAAQQQQKB6CBAcqR7jyFMggAACCCCAAAIIIIAAAggggEAFBQiOVBCuOl+29/3Ftu+fSyy9Zx+r1fnU6vyoPBsCCCCAAAIIIIAAAggggAACRnCEl6BYoCAry9bdcZPlfP9t8ddSO3SyFn96wuJSUpFCAAEEEEAAAQQQQAABBBBAoFoKEByplsNasYfacM+vbN9HH1hy2yMss+9A2z5prOVv32Z1zulhTe95sGKNchUCCCCAAAIIIIAAAggggAACUS5AcCTKByhS3ds29inbMXWiJTZpam3GTnWZIgX799naX1xjuSuXW4NrbrZ6lw2PVHe4DwIIIIAAAggggAACCCCAAAIREyA4EjHq6L1R7sqfbPU1w1wHW/71WUvteGJxZ3NX/GRrbrzKrLDA2kx41QVPOBBAAAEEEEAAAQQQQAABBBCoTgIER6rTaFbwWTY9fJ/teftNq31GV2t2/yOHtbJz5lTb+vTfLOOiS63xbXdV8C5chgACCCCAAAIIIIAAAggggEB0CkQsOLJ792779NNP3Z/evXtbx44dnUh+fr7Nnz/fPvzwQ/ffxx13nPXv398yMjKKxQoLC+2DDz6whQsXWm5urnXo0MEGDRpkaWlplpWVZTNmzLBvvvnGkpOT7YILLrCuXbu6axcvXmwLFiywli1b2ogRIywzMzM6R6EKe3Vg21ZbNayvFebnW6snx1vK0ccd3pvCQlt11SA7sGkj2SNVOFbcGgEEEEAAAQQQQAABBBBAIDwCEQmO7Nq1y6ZOnWqtW7e27777zgUwOnXq5J7os88+s48++siuvPJKS01NtenTp1tKSooNHDiw+InXr19vL730kg0ZMsSaNm3qzqlbt64Lsrz33nv2/fffu+CHAjCTJ092wZX69evbzJkzbfDgwS4gk5iYaF26dLHZs2dbz5493fUcZlufesx2znrFLaXRkpqSjuLskd59rfEvfwMdAggggAACCCCAAAIIIIAAAtVGICLBEU8rOzvbxo0bZ2effXZxcOTf//631alTx2WD6Fi6dKl9/fXXNmxYUQ0MHZ988oktW7bMhg8fbnFxcS5LRJkkCqhMmzbNTjrpJPdHh4IwTZo0sc6dOx8WHPHa8zJLqs0oVvBBCnNzbcXAC60gO8ua3nW/1el+QYktqTjrissuNjuQR/ZIBb25DAEEEEAAAQQQQAABBBBAIDoFqjw44sui5TOvvvqqNW7c2M4555ziby1atMg2bdpUHDBZvXq16WvKLpkyZcohwRZ9XUePHj0OWVbTq1cv+/zzz11WSVJSUnSORoR7tXfJItv44G8tPjXN2r36lsUlJ5fagy1P/MV2zX7V6g0daQ1G3RDh3nI7BBBAAAEEEEAAAQQQQAABBMIjEFXBkS+//NL++c9/2lVXXWW1a9euVHDk/PPPL75etUzmzJljp5xyirVq1So8kjHY6oZ7fmX7PvrAMnpdYo1vv7vMJ8j58b+25oYrLbFRE2v70utlns8JCCCAAAIIIIAAAggggAACCMSCQNQER1atWlW8DEYFVH2PimSO+AZHFHTZsWOH1atXz9UrSU9PdzVKWrRoEXCMVONkw4YNsTB+Fe5jXFaWZfzhDrPCQtt37a12oP1RQbWV/pf7LH7bFtt7w+2W36Z9UNdwEgIIIIAAAggggAACnkCzZs2sefPmgCCAAAJRJRAVwZHt27e7gquXXHKJtWnT5jCgitQc6d69u2tn586dNm/ePLvooovc31peoyU6Wpqjgq419dg1e4ZteeIRS2zQ0Nq+PMcsLi4oiu2Tx9n2Cc9Z5iUDrNHPfx3UNZyEAAIIIIAAAggggAACCCCAQDQLVHlwRIGRSZMmWbdu3YqLqgpM9Uf279/vtufdsmWLO0c7z2hZjP9uNSrQOnLkSNu7d2/xbjXt2rVz7kuWLHE73LRt29Zd5wVHfvzxR+vXr180j01Y+7b2ltGWvewbqzt4mDW89pag75W3fq2tGjnI4uukW/tX3zKLjw/6Wk5EAAEEEEAAAQQQQAABBBBAIBoFqjw4oiUzCxYsOMRGW/pqJxp9XTvbdOzY0e1YM3fuXMvNzXU72wwaNMjS0tIsJyfHZs2aZVo6o0CKtgnWbjTa1cb/0DnBLKuJxoEKZZ8ObNlkK6/o65rU9r3axrc8x9qfj7Hs7/5jzR541GqfflZ5LuVcBBBAAAEEEEAAAQQQQAABBKJOIKLBkfI8vbJGJk6c6Ja+tG7dujyXcm4ZArvmzrQtj/+5KPtj1sJye+2c9YptfeoxS+/e05rc9YdyX88FCCCAAAIIIIAAAggggAACCESTQNQGR1SgVZkeffr0sYSEhGgyi/m+bLj3Dtv34fuW0fNia3zHPeV+nvxdO23FoF4WX6u2tX/97XJfzwUIIIAAAggggAACCCCAAAIIRJNA1AZHogmpOvWl8ECeLb/kPNPfTX/3sNXpem6FHs9bWtP84b9brVNOq1AbXIQAAggggAACCCCAAAIIIIBANAgQHImGUYhgH/Z/8pGtv+tWi0tMsvavLbK4lJQK3X3Hyy/atnHPWN3+l1nDG2+rUBtchAACCCCAAAIIIIAAAggggEA0CBAciYZRiGAftj79N9s5c6rVOuV0a/7w4xW+c+7yH231dcMtqXlLazNhRoXb4UIEEEAAAQQQQAABBBBAAAEEqlqA4EhVj0CE77/62mGWu+Ina3jdz63uoCsqdXfVHVH9kTYTXrWk5i0q1RYXI4AAAggggAACCCCAAAIIIFBVAgRHqkq+Cu5bsHePLe9/gbtz6+enWHLbIyrVi82PPWS758+2Rjffbpl9B1eqLS5GAAEEEEAAAQQQQAABBBBAoKoECI5UlXwV3Hfv4oW28aF7LCGzrrWb8Wale7D3vbdt4/13W+0zulqz+x+pdHs0gAACCCCAAAIIIIAAAggggEBVCBAcqQr1Krqnl+lR0S18/bvtMlEG9LT4lFRrp+KubLlcRSPLbRFAAAEEEEAAAQQQQAABBCojQHCkMnoxdu2qEQMsb+N6a3rX/Vane9Hymsoea268ynJ+WGYtHnva0jqdXNnmuB4BBBBAAAEEEEAAAQQQQACBiAsQHIk4edXc8MDmjbZyWD+zuDhrP2uhxdeuE5KObHvhSdsxbZLVHz7K6o+8NiRt0ggCCCCAAAIIIIAAAggggAACkRQgOBJJ7Sq81+4359jmRx+0lCOPtlZPTwxZT/Z//omt/79bLPX4Ttby8edD1i4NIYAAAggggAACCCCAAAIIIBApAYIjkZKu4vts+vMfbM/CN9z2vdrGN1RHYW6uLe9/vhXmHbD2r79t8WlpoWqadhBAAAEEEEAAAQQQQAABBBCIiADBkYgwV/1NVg7vZwc2bbTmDz5mtU47M6QdWnfHzZb15aduxxrtXMOBAAIIIIAAAggggAACCCCAQCwJEByJpdGqYF/zt2+zFUMuLqo3Mvsdi08NbXbHjpdetG3jn7G6A4daw+t/UcFechkCCCCAAAIIIIAAAggggAACVSNAcKRq3CN6Vy2n0bKa1OM6Wsu/vxDye2d/s9TW3nqNpbQ/ylo9Oynk7dMgAggggAACCCCAAAIIIIAAAuEUIDgSTt0oaVuFWFWQtd7Qq6zBqOtD3qvC/Hxbfml3U/2RdjMXWEJ6RsjvQYMIIIAAAggggAACCCCAAAIIhEuA4Ei4ZKOo3VUjB1re+nXW/E9PWK3Op4alZ+t/c6vt//Qja3rvH63O2d3Dcg8aRQABBBBAAAEEEEAAAQQQQCAcAgRHwqEaRW169UbiEhKs/ZwlFpeUFJbe7Zg60baNfcoy+w62RjffHpZ70CgCCCCAAAIIIIAAAggggAAC4RAgOBIO1Shqc+/ihbbxoXss7YSTrcWjT4etZ9nLvrG1t4y25LZHWOvnp4TtPjSMAAIIIIAAAggggAACCCCAQKgFCI6EWjTK2tvyj0dt1+vTrf7wUVZ/5LXh611hgS3v28MKsrKs3atvWUJGZvjuRcsIIIAAAggggAACCCCAAAIIhFCA4EgIMaOxqTXXX2k5P/3Xmj/8d6t1ymlh7eL6u261/Z9QdySsyDSOAAIIIIAAAggggAACCCAQcgGCIyEnjZ4GC/bvt+X9zncdOmLuEotLTg5r53ZMm2TbXnjSMvsNtkY3UXckrNg0jgACCCCAAAIIIIAAAgggEDIBgiMho4y+hvZ/9m9bf+cvLOWoY6zVUxPC3kGv7khK+6Os1bOTwn4/boAAAggggAACCCCAAAIIIIBAKAQIjoRCMUrb2D7hOds+eZzV7X+ZNbzxtrD3sjA/35Zf2t0K8w5Y+9cWWXytWmG/JzdAAAEEEEAAAQQQQAABBBBAoLICBEcqKxjF16+742bL+vJTa3rPg1bnnB4R6en6O39u+z/72Jrd/4jVPqNrRO7JTRBAAAEEEEAAAQQQQAABBBCojADBkcroRfO1hQX2U59zrTA319rNXGAJ6RkR6e32KeNt+4vPWr3LhluDa26OyD25CQIIIIAAAggggAACCCCAAAKVESA4Uhm9KL425/tvbc3NoyypeQtrM+HViPU0a+mXtu626y312A7W8omxEbsvN0IAAQQQQAABBBBAAAEEEECgogIERyoqF+XX7Zw51bY+/TdL73mxNbnjnoj11tUdufgcd7/2sxeHfYeciD0YN0IAAQQQQAABBBBAAAEEEKi2AgRHqunQbnzgbtv77tvW+La7LOOiSyP6lOtuu8Gyln5hLf7ypKWddEpE783NEEAAAQQQQAABBBBAAAEEECivAMGR8orFyPkrBvS0/D27rfXYqZbcum1Ee62aI6o9Uv/KMVZ/xJiI3pubIYAAAggggAACCCCAAAIIIFBeAYIj5RWLgfPz1q+zVSMHuiKsKsYa6UO71WjXmrSTT7UWf34i0rfnfggggAACCCCAAAIIIIAAAgiUS4DgSLm4YuPk3Qvm2ea/3G+1zzzHmv3+zxHvtHbI0U45cUmJdsTcJWZx8RHvAzdEAAEEEEAAAQQQQAABBBBAIFgBgiPBSsXQeZsfe8h2z59tDa/7hdUdNLRKer72ltGWvewbt2ONdq7hQAABBBBAAAEEEEAAAQQQQCBaBQiOTUWgWAAAIABJREFUROvIVKJfq66+zPLWrraWT4yz1GOPr0RLFb9063NP2M7pU6zBmJus3pARFW+IKxFAAAEEEEAAAQQQQAABBBAIswDBkTADR7p5FWFVMda45OSirXQTEiLdBXe/fR++bxvuvcNqn9HVmt3/SJX0gZsigAACCCCAAAIIIIAAAgggEIwAwZFglGLonL0fLLGNv7/T0k7qYi3+8o8q63nB/v22vO95Fl+rlrV//Z0q6wc3RgABBBBAAAEEEEAAAQQQQKAsAYIjZQnF2Pe3PvVX2zlrWlRso7v6missd+Vya/3sZEtuf2SMSdJdBBBAAAEEEEAAAQQQQACBmiJAcKSajfSa60ZYzvIfrMUjT1naiZ2r9Om2PP5n2zV3pjW65VeWeemgKu0LN0cAAQQQQAABBBBAAAEEEECgJAGCI9Xo3SjIyrLll3Z3dUZcvZHk5Cp9uj3vvGWb/vg7q9OthzX97YNV2hdujgACCCCAAAIIIIAAAggggADBkRrwDuz713u24Xe/trROJ1mLx56p8ic+sG2rrby8jyU2aGhtp86t8v7QAQQQQAABBBBAAAEEEEAAAQQCCZA5Uo3ei61P/812zpxq9YddbfWvui4qnmzVyIGWt36dtRn/iiW1bB0VfaITCCCAAAIIIIAAAggggAACCPgKEBypRu/DmhuutJwf/2vN//SE1ep8alQ82eZHH7Tdb86xxr/8jWX07hsVfaITCCCAAAIIIIAAAggggAACCBAcqYbvQMHePbZ8QE+Li4+PinojHvGehW/Ypj//wdJ7XGhN7vx9NZTnkRBAAAEEEEAAAQQQQAABBGJdgMyRWB/Bg/3f988ltuG+Oy21wwnW8m/PRc1TUXckaoaCjiCAAAIIIIAAAggggAACCJQgQHCkmrwaW/7xqO16fbrVHz7a6o+8JqqeatXw/pa3aYO1mfCqJTVvEVV9ozMIIIAAAggggAACCCCAAAIIEBypJu/A6jFDLXfVCmvx2NOW1unkqHqqzX+533YvmGeNb7vLMi66NKr6RmcQQAABBBBAAAEEEEAAAQQQIDhSDd6B/J07bMXgiywuKcnaz1licQkJUfVUexbMs01/ud/Se/SyJnfeF1V9ozMIIIAAAggggAACCCCAAAIIEBypBu/AnsULbNND91qtU0635g8/HnVPlL99m60YcrEl1G9g7abNi7r+0SEEEEAAAQQQQAABBBBAAIGaLUBwpBqMv7ddboMxN1m9ISOi8olWjRhgeRvXW5sJMyypecuo7COdQgABBBBAAAEEEEAAAQQQqJkCBEeqwbivGNTL8nfttFZPTbCUo46Jyifa/MgDtvutudb4l7+xjN59o7KPdAoBBBBAAAEEEEAAAQQQQKBmChAcifFxz1290laPvtzia9ex9q8titqn2fP2m7bp4fusTvcLrOld90dtP+kYAggggAACCCCAAAIIIIBAzRMgOBLjY75z5lTb+vTfLP28C63Jb34ftU9TXHckPcPazVwQtf2kYwgggAACCCCAAAIIIIAAAjVPgOBIjI/5+rt/afs//tCa/PpeS7+gd1Q/jTJclOnS+vkpltz2iKjuK51DAAEEEEAAAQQQQAABBBCoOQIER2J5rAsK7Kc+3awwL8/azXjTEjLrRvXTbHnyUdv12nRreONtVrf/ZVHdVzqHAAIIIIAAAggggAACCCBQcwQIjsTwWO//7GNbf+fPLeXIo63V0xOj/kn2/es92/C7X1vtM7pas/sfifr+0kEEEEAAAQQQQAABBBBAAIGaIUBwJIbHeetTj9nOWa9Y/WFXW/2rrov6JynIzrLll55n8Smp1u61RRaXkBD1faaDCCCAAAIIIIAAAggggAAC1V+A4EgMj/GqEQMsb+N6a/nEWEs9tkNMPMnaX1xj2d8utZZ/fdZSO54YE32mkwgggAACCCCAAAIIIIAAAtVbIGLBkd27d9unn37q/vTu3ds6duzoZAsLC+2DDz6whQsXWm5urnXo0MEGDRpkaWlpxfKlnZOVlWUzZsywb775xpKTk+2CCy6wrl27umsXL15sCxYssJYtW9qIESMsMzOz2oymt4Wv6oy0mz7fLC4uJp5t+4TnbPvkcVZ/+CirP/LamOgznUQAAQQQQAABBBBAAAEEEKjeAhEJjuzatcumTp1qrVu3tu+++84FMDp16uRk169fby+99JINGTLEmjZtatOnT7e6deu6AIp3lHbOe++9Z99//70LfigAM3nyZOvfv7/Vr1/fZs6caYMHD3YBmcTEROvSpYvNnj3bevbs6e4Ry8eOqRNt29inLL3nxdbkjnti5lGyln5h6267wVKPPd5aPjEuZvpNRxFAAAEEEEAAAQQQQAABBKqvQESCIx5fdna2jRs3zs4+++zi4Mgnn3xiy5Yts+HDh1tcXJzLAFEmydVXX+0yQXSUdM6VV15p06ZNs5NOOsn90aEgTJMmTaxz586HBUe8fniZJbE8rGtuvMpyflhmze77k9U+q1vsPEpBgS3v28MKcrKt/ayFFl+7Tuz0nZ4igAACCCCAAAIIIIAAAghUS4EqD44sWrTINm3aZMOGDXPAq1evNn3tiiuusNTUVPe1ks4ZOHCgTZky5ZBgi87V0aNHj0OW1fTq1cs+//xzl1WSlJQU04N5YPNGWzmsn8WlpFh7FTZNjK3n2fj7O23vB0usyW9+b+nnXRjTY0HnEUAAAQQQQAABBBBAAAEEYl+g2gZHzj///OLRyc/Ptzlz5tgpp5xirVq1ivlR2zl9im197gmrc+751vTuB2LueXbPn22bH3vI0s+/yJr83+9irv90GAEEEEAAAQQQQAABBBBAoHoJ1IjgyJdffmk7duywevXquZom6enprkZJixYtAo6mapxs2LAhake6zt8ftoT1a2z/sDGW1+nkqO1nSR2L27fXMu7/PyusXcd2//bhmCkmG3PQdBgBBBBAAAEEEIhCgWbNmlnz5s2jsGd0CQEEarJAlQdHwlVzpHv37m5cd+7cafPmzbOLLrrI/a3lNVrGo+U7vkVfY+UlyFu72lZdfZnFp6ZZu5kLLC5GlwituXmU5Xz/rbX82/OW2qGoOC8HAggggAACCCCAAAIIIIAAAlUhUOXBEWVpTJo0ye0qoyUv3m41Cmbs37/fFWXdsmVLwHMU3NBuNSriOnLkSNu7d2/xbjXt2rVznkuWLHG74LRt29a17QVHfvzxR+vXr19A833vveMKhcZnZFhCRqbF609araoYn8PuufXpv9nOmVMts09/a/SL/4uKPlWkE9snj7XtE563ekNHWoNRN1SkCa5BAAEEEEAAAQQQQAABBBBAICQCVR4cKSwsdLvRzJ0713Jzc61Dhw42aNAgt3ONt7NNx44dA56TlpZmOTk5NmvWLNPSGQVStE2wdqPR9f6HzglmWc2et+Za4YEDh1wel5R8MFDyv4BJQnpGRJeEFOzb6wqx6m9tg6vtcGP1yPnpv7bm+istqXlLazNhRqw+Bv1GAAEEEEAAAQQQQAABBBCoBgIRDY6Ux0tZIxMnTnRLX1q3bl2eSyt9bsHePZa/a6fl795tBXt2Wf7uXVaYk3N4u3FxpgCJMkuKMkwyLCE90+IObkFc6Y74NbB9wnO2ffI4S+1wgrX823Ohbj7i7SnQo513Wj31oqUcdWzE788NEUAAAQQQQAABBBBAAAEEEJBA1AZHVq1a5bJB+vTpYwkJCVU+WgXZWVawe7cLlBQFTHabgiiBDi3BKQqY+AROatWu1DPkbVhnq8cMtcLcXGvxyFOWdmLnSrUXDRdvefJR2/XadKs74HJreMOt0dAl+oAAAggggAACCCCAAAIIIFADBaI2OBILY1GYn28Fu4sySwr2HAycKMskP/+w7sclJhXXMPHqmLhlOfHxQT3quttusKylX1idc3pY03seDOqaaD8pa+mXtu626y2hfgNrN3VuRJcoRbsN/UMAAQQQQAABBBBAAAEEEIicAMGRMFi7ZTkKmCjTxFuWk50d8E7x6UU1TA5ZlpOScsi5u9+cY5sffdAViW0z/hVLqFc/DL2ugiYLC23F5X0sf/s2a/nXZy2144lV0AluiQACCCCAAAIIIIAAAgggUNMFCI5E6A0ozMkuWoqjTBNvWc6e3YEDJqlpxctylFmy7lc3WcH+fdb4trss46JLI9TjyNxmyz8etV2vT7fMfoOt0U23R+am3AUBBBBAAAEEEEAAAQQQQAABHwGCI1X5OhQUuAyTw5blHNwpp7Ag33bOeNny1q+1pGYtrOH1vyjeWlj1TFT81aKgHktlCLVUSEuGEus3tLZT57C0pjKYXIsAAggggAACCCCAAAIIIFAhAYIjFWIL70Xaqjd/1y7b/Mj9proccfEJVv/KMZZQt95hN46vk35YwCQuNTW8HQxl61paM6iXCxC1fPx5Sz2+Uyhbpy0EEEAAAQQQQAABBBBAAAEEyhQgOFImUdWcsPXZx13WiMXFuwKstU8/85BlOd7OOYF6F5eSerCOycHdctIzLT49vWoeJIi7bvn7n23XnJlWd9AV1vC6nwdxBacggAACCCCAAAIIIIAAAgggEDoBgiOhswxZS7tmz7AtTzzi2mt8xz2W0fPiwG0XFh4s/Ko6JgfrmWi3nLy8w8+PT3BbCxfvlKNthtMzLS4xMWT9rmhDWV98Yut+fYslNWlmbSbPqmgzXIcAAggggAACCCCAAAIIIIBAhQQIjlSILUwXFRba9okv2PYp48wKC63BqBus3tCR5b6Zird6mSUq/qr/1tcCHdoBp3innAxlmGRafFpaue9ZqQsKCmzF4ItcoKfVUxMs5ahjKtUcFyOAAAIIIIAAAggggAACCCBQHgGCI+XRCuO5Cl5svP9u2//pR+4udfsPsYY3/jJkd1Q2SdH2wodmmSgI43/EJae4LJN4b4vhdG01nBGyvgRqaPNjD9nu+bOt3hVXWYOrrw/rvWgcAQQQQAABBBBAAAEEEEAAAV8BgiNR8D7krlllG357m+WtX+eWuTQYc5PVHTg0Ij0LFDApzM09/N5x8YcETFzwRMtykpJC0s/9H//L1t99myW3bW+tn38pJG3SCAIIIIAAAggggAACCCCAAALBCBAcCUYpjOfs+/B92/THe60gK8sSGzaypvf+0VKP6xjGO5bddEHW/uJlOQV7tNXwbtMOOoGO+Fq1D2aYHKxnomU5tWqVfZMAZyy/tLtzaDPhVUtq3qJCbXARAiUJ5G1cbwV791rKkUeDhAACCCCAAAIIIIAAAggcIkBwpIpeCGWJbBv7pO197x3Xg1qnnGZN7n7AEtLDu3yloo9beOBA0ZIcLc3Zs9v9rT9WUHBYk3FJyYGX5cTFlXr7jQ/+1vYuWeQyZ+oNGVHRrnIdAk6gMCfHdkybZNnffGU5P3zvihZ7h37eMi8ZaLXP6oYWAggggAACCCCAAAIIIGAERyL8EuTv2mnbxj9ju+e95u6c2KixNRh9k6X3uDDCPQnN7YoCJbutqPBrUZZJYU52wMb/t1NOpsVr5xwty0lOLj5377tv28YH7rbU4ztZy8efD00HaaVGCmT/5yvb9Kffm7JFvCMhs64l1K1nuatWFH8tvUcva/zLO03bX3MggAACCCCAAAIIIIBAzRUgOBKhsdckbc+bc2zHjJdd8EA7wmgnmroDrzgkQBCh7oT1NoXZWUUBE5dlcnBZzt49Ae8Zn1areFmOMk5WXzvMnddu+nw3keVAoLwCW5993HbOeNldltyqjdUdPMzSTjjZklq0cl9TjZ/tLz5ne9972/07tcMJ1vyhv5qWiHEggAACCCCAAAIIIIBAzRQgOBLGcc/fvs32vLPA9r670LKXfVt8p8w+A6z+VdeaPsmuKUdhfv5hy3KUaaKv+x47X3vFclcud0selE3jsk3Si+qZWHx8TeHiOSsgcGD7Vlt/5y8sd8VP7ur6I6+1+sNHldjSvn++axvu+z/3/ZSjj7MWjz5l8akR3sa6As/JJQgggAACCCCAAAIIIBB6AYIjITLd/9nHlrdujR3YtsUObNpoeRvWWfa3S4tb1yfYtc/ubhk9Ly7+BDtEt47pZgr27ikq+OoyTHbZvvfesV1vznG71tTtd9khz+YFSYq3GdaynJSUmH5+Oh8aAf3srbvjZjuwZZOlHHWsNfn1ve4dKuvI+voLW/+bX5h2aKp12pnW/MHHyrqE7yOAAAIIIIAAAggggEA1FCA4EqJBXXl5HzuwbeshrSW3P9LqnHWu1el6rum/OcoW0Kf/K4f0cSe2fPwFK8zNKS4CG+hqfdIfn5H5vwKw2i2nTp2yb8QZ1UYg5/tvbf1dv3TvSUavS6zx7XeX69lUFHnj/Xe5azL7DbZGN91erus5GQEEEEAAAQQQQAABBGJfgOBIiMZw82MPuaUfqmuQ3LqtJbc7ghoGFbRde8toy172jTX97YNWp1uPolYKCop3yPF2y3HLcg4cOOwucQmJRQVftSRHgZP0DPd3XEJCBXvEZdEqsP/zT2zDvXe4Oj6qLdLw2lsq1NUdL79o28Y9465tdt/DVvuscyvUDhchgAACCCCAAAIIIIBAbAoQHInNcavWvfYmqunde1qTu/5Q6rMW7Nt7yLKcAi3Rydof8Jr4OukHAyZFgRO3W04qu5TE6sukOj7rfnWD27I346JLrfFtRdkfFT02/uE3tvf9xRZfq5a1HjvNEhs2qmhTXIcAAggggAACCCCAAAIxJkBwJMYGrCZ0N3flT7b6mmEWX7uOtZ+5oNyFWFU/4pCdctwWw7sC0mkL1+IaJgcDJvHp6TWBOaafMW/taltzy2hTzZo6555vTRVEi6tcwd6C7Cxbc80wt/1v2smnWos/PxHTRnQeAQQQQAABBBBAAAEEghcgOBK8FWdGUGDViAFuktr84b9brVNOq/ydCwuLAibaYniP/i7aYrgwL/fwtuMTXMDksGU5iYmV7wctVFogb9MGW/vzMabdoGqf1c2a3fvHcgfQSupEzo//tbU3X+12UVImijJSOBBAAAEEEEAAAQQQQKD6CxAcqf5jHJNPuPWpv9rOWdMs89KB1uiWO8L2DAX79xUHTLzgib4W6FAmS1HA5GDgRMVf09j6NWyDE6BhBUbW/fI6O7Bls6Wd1MWaP/x4yGvJ7Jg2yba98KQb2zYvzrCE+g0i+YjcCwEEEEAAAQQQQAABBKpAgOBIFaBzy7IFtMXquttvsMQGDa3t1LllXxDCMwrz8gIvyyksPOwucckphyzL8bYbDmF3aOqgwIGtW2zdrdeaAiQpRx9nLR59yrRbUTiOtbdeY9nfLHUFgVUYOBqO3DWrLOe7/1j+rp2WdmJnZ8CBAAIIIIAAAggggAACoREgOBIaR1oJg8Dy/he4mhItnxhnqcceH4Y7lK/JgMtycnMObyQu7n9LcpRlogwT7ZaTlFS+G3J2sYDeAy2lUYAgqWlza/mPcZaQWTdsQqppsurqy1z7zR541GqfflbY7lVWwwc2b7Stz/7dtOWw76HnV1ZV8Y5OZTXE9xFAAAEEEEAAAQQQQKBEAYIjvBxRK7D5kQds91tzrd7QkdZg1A1R2U/tjPO/Oia7izJO9u0N2Nf4WrWLthb2XZZTq1ZUPlc0dUrb9K6742bL/u4/llC3nrX8+wuW1KxF2Lvo7ZqU2KiJtRn/isWlpIT9nv430JbWG+6+rbigcO0zz3HPnvXVZ6b6KDqojRLxYeGGCCCAAAIIIIAAAtVQgOBINRzU6vJI+z583zbce4clt25rrcdOjZnHKjxwoKjgqyv8WhQwcbvlFBQc9gxxScmBl+XExcXM84a7o+vvutX2f/KRqwHS4q/PWsoRR4f7lsXtr752mOWu+MnqXTbcGlxzc8Tuqxvl/LDM1t56rWn3peT2R7rlPcmt2hT3Yc/bb9mmh39HgCSio8LNEEAAAQQQQAABBKqrAMGR6jqy1eC5NClc3v98NzlsM+FVS2oe/myBcLIV7FGgxG+3nJzsgLcs3iknI8Pi05Vtkmlxycnh7F5Utr3xoXts7+KFrm8tHnvG0jqdFNF+5nz/ra25eZS7Z+vnplhyuyMicn+3I89NV7v6IinHHG8tHn7c4uscvsX07vmzbfNjD1l8rVrWZtIs955wIIAAAggggAACCCCAQPkFCI6U34wrIiiw4b47bd8/l1jDa2+xuoOHRfDOkblVYXZ2UWaJT5aJ6msEOuLTah2yU44LoNSuHZmOVsFdNv3p97Zn0Xx352b3P2K1z+haBb0w2/rs47ZzxsuuAGqrJ8eHvQ8F2VkuMJK7eqULxrT82/Mu+FHSoewqZVnVHXC5Nbzh1rD3jxsggAACCCCAAAIIIFAdBQiOVMdRrUbPtGfhG7bpz3+w1I4nWsu/PluNnqzkRynMzz9sWY6W6ejr/kdcYtL/AiaqZ5JetM2wxcfHtJWyIZQVoaPp3Q9YnXPPr7LnKczJsVWjh9iBTRut0U23W2a/wWHti7eMKKlJs6LCs3XrlXq/vI3rbdWIAa4mSrtX5pcaSAlrx2t443nr17l6QylHHVPDJXh8BBBAAAEEEEAgNgUIjsTmuNWYXufv2W0rBvR0z9tu+vwyJ4rVGUYZJVqWU7CnqIaJ6pkoyyDQ4W0prOKvxctyqqCgaEXGwzdjpPGvfmsZF/apSDMhvSbri09s3a9vcXVPWo+dZomNGoe0fa+x7ZNesO0TX3BLqFr9Y3zQy3i87JGGN95mdfsX7bLDEV6BA9u22q7XZ9j+j/9lOT8VFcf1jtQOJ1jaCSdbvctHEqwK7zDQOgIIIIAAAgggEDIBgiMho6ShcAms+9WNlvXV5+zKEQBYWQ0uUOICJgd3y9mzO+BQxKem+S3LyQhYxyJc4xhMu5v++Dvb885b7tRo24XFC9poeY+W+YT6yP7PV7b2l9e5Zpve85DVOee8oG+x/+MPbf3dv7Tktu2t9fMvBX0dJ1ZMYOfMqbb16b8dcrECZtqRKnfViuKvK/tHW0FrXDgQQAABBBBAAAEEoluA4Eh0jw+9M7Ods6bZ1qf+6mpOhGNSWu2QCwoO1jHZXbQ852CWSeGBvMMeNS4h4eD2wplFf6dnuL/19UgeBfv324bf/dqyvvy0KDjw2wetTrcekexCmfdScdTVV19mymZqdt/DVvusc8u8JtgTlBW0+trhdmDLJqt3+ZXWYPSNwV5afN6KwRdZ/s4dES0cW+5OxvgF+du32aY//972f/axexLtpKXxqnXamZaQWdd9TWOoYJWygJRdoqBk49vvrtKlYTHOTvcRQAABBBBAAIGICBAciQgzN6mMwIHNG23lsH6uifavv0OaegUxVQ/hsGU5WfsDtqadUYp2zMmwBG+3nNTUCt659Mu0I8zGh++zvLWrLbFBQxcYUY2ZaDz2vP2mbXr4Pkus39Baj38lZO+iV3g47aQu1uIv/6jQoyuAqEBiRYMrFbppDbpo37/es82PPOCCY8oQaTDmJsu8ZECJAjpv04P32P7P/u3OaXLXHyy9e9ESQQ4EEEAAAQQQQACB6BMgOBJ9Y0KPAgisufEqy/lhWVRmFMTygGmbZN9lOV6mSaBniktJNVfDxGWYaHth1TPJqNTj73jpRds2/hnXRq0uZ1iTO+8r/gS+Ug2H8eL1d/7cZQ6kX9Dbmvz63krfadfsV23LE3+xxIaNrNUzkyr8/NnLvrW1t4yyxMZNre2U1yrdLxr4n4CW0GgpjQ5tJ93krvvdeAVzbHnyUdv12nTTz0/r5yZbUvOWwVzGOQgggAACCCCAAAIRFiA4EmFwblcxge1Txtv2F5+1Ouf0sKb3PFixRrgqOIHCwoMBk4M1TNzSnN1WmJd7+PXx8S7DxDfLxC3LSUws9V4Htm6xjQ/cZdnfLHXFRxuMuTlmColqd5jVY4aa6r00+c3vLf28C4NzDXCWAn5rfz7GCvMLrOVjT1c6Y2blFX3dso6Wf3/BUo/rWOF+cWGRQGFenm184G5T1ojFxRVl5Vx1Xfl2gyossLW33WCqKVPn7O7W9N4/wosAAggggAACCCAQhQIER6JwUOjS4QK5q1fa6tGXu/X77ecshqgKBFQXxGWWHCz+qv8u2L8vYE/ia9c5JMtEARPt9KJj77tv2+a//tFte6pCldqqN9YKVmqbYW03rPexlbIBmrUo94gU1RkZZge2bLb6V46x+iPGlLsN/wu2PveE7Zw+xeoNHWkNRt1Q6fZqcgNaFrPhnttdAE/j3OTu+13do4oceevX2qqRg9ylrf4xzlKOOb4izXANAggggAACCCCAQBgFCI6EEZemQyuwetQQy12zyhVlregkJbQ9ojV9su4fMNEyHSssDIATZ3sWL7Csrz5zn8Jn9u5rDW++3eISk2ISctOf/2B7Fr5hKUcebS3/Mb7cRWzX3/kLV48i9fhO1vJvz5rFxVfaIevrL2zd7TdYcpt21vqFlyvdXk1tQL9nNvzmVsvbtMHVwWn+8OOW3PaISnFo6ZSWUNU69Qxr/tChO91UqmEuRgABBBBAAAEEEAiJAMGRkDDSSCQEto17xna8/KJl9LzYGt9xTyRuyT0qKFBUx+R/y3Kyl33jJob6enxaLcu4sE9Rtkhc3MElOUU1TFTLxC3LSYr+gImW1ay5eZTlrvzJ6g4eZg2vvSVora3PPm47Z7zsdgdSECOhfoOgry3rxOX9LzBlpbSZNNOSmjYv63S+7yew/+N/2cYHf2vKlNLSpGZ/+Isl1K1XaacD27fayiF9XDutnp1kKe2PqnSbNIAAAggggAACCCAQOgGCI6GzpKUwC+T89ztbc9PVbqeI9rMWlm/df5j7RvOBBQoPHLDtE56zHa9MNisosLQTT7b6w8e4/3YBlH17A16oMXY75Rws/uqW5dSqFXXMWi6x5oYr3US68S9/Yxm9+5bZR1lse/4f7v1t8ciTltbp5DKvKc8Jm/74O9vzzlvW8PpfWN2BQ8tzaY3svNLIAAAgAElEQVQ+tzA/37aPf6boXS0stPQeF1rjX/02pJlNWoqlJVl1ul9gTe+6v0Z78/AIIIAAAggggEC0CRAcibYRoT+lCqwceompmGfzPz1htTqfilYUC+Qs/8E2PXSv5a5a4XrZ6KbbLbPf4EN6rOBJ0bKc3UV/Hyz+agX5hz1ZXFKyXx2TouCJsk+q8sj68lNbd8fNrgtN7vy9m1SXdOxeMM82/6VoUtzwxl9a3f5DQt71vYsX2saH7nE/H/o54ShbQEGujQ/eYwrAunf15tsts++h72rZrZR9hm/tkbYvzwl6x5uyW+YMBBBAAAEEEEAAgcoKEByprCDXR1TAW46QcXE/a3zrnRG9NzcLXkDLn7QMSkfK0ce5LXqTW7UJugG3JMdnWY7bLScnO+D1RTvleFsLF+2cox1wInloKcb6u29zt2x6z0NW55zzDru9dlvSrks6lGGiTJNwHFpSo6U1Oo6Y917ELcLxTOFsc+eMl2zrs393t0hs1MSa3fewe2fDdWy49w7b9+H7rgCvCvFyIIAAAggggAACCESHAMGR6BgHehGkgGpXrL1ltKvV0G7mgiCv4rRICeStW2ObHr7PNE46Goy+0W1/GoqjMDu7KLNkzy4r2H2wnsnePQGbVl0Tb1lOfPrBwEntOqHoxv+zdx3QUVVbdM9kkplJrySQQoJiAbGAvSNFpCMgvYMU6YgidkGwgTTpvXekWEAEVPygKCoIgoWEEEIJIX16+evcyQupZMqbmnvWckWSd9u+L5P39j1n7yr7KPrxO1x651X2c7L3jewzCP4JSaDMkuwVi6A5fZL9LKzd84gZ/YpT55IxaiA0Z04zIdHAJg85dSxv7FyfeRFF//sOuTs2w3D1smXPmj/Hsnnos8WZofrlKDJfGwtZZDSSN+1x5lC8b44AR4AjwBHgCHAEOAIcARsQ4OSIDWDxSz0DgbSeHWDIusJf/DxjO0pmQRayZCVLQQ4usa++43SLXtKJKF+WQ8SJ2WiogI5EJivOMAmDNKRYz4TKcqSOu8QIgxEpRJofVD5B4R9bmzmeUEjkCsROeJ3pTTg7skk7Y/1KhHfpieiho509nEf3b9KooT+fypyutP/9AyIndGnnSuYsr38Hw0h5T2OXreN8387QX7qIuLemI/iJpi4blw/EEeAIcAQ4AhwBjgBHgCNQNQKcHOF3h9chQCnwlAof+lx71Bo/2evm72sT1qWngYQmNadOsKVF9h6EyH5D3LpMU2FhcYYJ6ZhY9EzoJbmyuEGUhMKSZRIGiVzu0PxJhPb62uWsDyonojKakBat4RcW7lC/1jYusfRNuQVJi9dZ28zrr9Od+xfa8+egS/0P2r/PQJeeCkPW1Qrrkt/eAIGNH0TQo09AcUdDl69bKOUJvP9h1JnObX1dvgF8QI4AR4AjwBHgCHAEOAKVIMDJEX5beB0CQmmNNDjE4lrDw20ICBkKNAHSaag1YbLHWpSS9a7FYthCmAh2w5USJgplxbKc4BCbcDap1dBfynAbHv+1fZrptFDpBpVw+GKQvgqJ3BZ+921J2VL5ddLnhPzW26G4/U7I72gI5d33WYR83RjGvFykdmnFZpCy6QtRrZzduCw+NEeAI8AR4AhwBDgCHAGvRoCTI169fTV38mm9OjKtgDrTZiHwgYdrLhBuWrn6919x9dPprHyEykWi+g9FeBcvtI0VLIWLxV8ZYUJlOQZ9BWQlfn4VynJICJa+74mR+fo4qH4+wsRwQ5pZXsR9JTR//oHcHZtQ+P2BMksiIkRx2x2MDJETGXLr7fCvk+CRyxaEWaOGjETEC709co58UhwBjgBHgCPAEeAIcARqEgKcHKlJu+1Day1xrXm2LWq9/IYPrcyzl0JCltlL56Hwh4NsokRMkWuQrFacZ0/cxtmZiooqluWoVZX2Qi/kfqE3SnJYWY5CYeOI4l+eu3UD6PfEl8rPDFcuI2vBLBT9eKgEMLIsDm7aEsp7m8A/ro74QDqpR/oduvzeawhISkbSso1OGoV3yxHgCHAEOAIcAY4AR4AjYC0CnByxFil+nUchoP3vb1wY1hfSoGDU+3y/x8yNhB5Vv/0CGPQsVV5WKxbKRvd5zPzsnQiVAVxfswx5O7ewLvzCI5izR0jTlvZ26XXtzDpdSSmOJcPEUp4DmCushbJpGGFCFsOCW46TXVDKT0L4HfGvE4+6q7Z5Hd7lJyyQPez+CwlFRM8BCGn2LPwiIr12bWS5TKVBiQtXQ37LbV67Dj5xjgBHgCPAEeAIcAQ4Ar6AACdHfGEXa+ga0gf3gO58Kmq/9zGCHnnCrSiofzuG6+tXgspNygfpPYS0aouw1h0hi/WuDAsiBKh8gZxPTKoitrTwTi8gst+LjJiq8WE2V0qYmPW6itBIpUzrgv4TRGBZWY5M5jQYz3V4BiaVCskbdkMWHeO0cZzZMRFzZA9NLjMUwU82Q8yolxlB5+2RNfsj5O3ZzspqqLyGB0eAI8AR4AhwBDgCHAGOgPsQ4OSI+7DnIzuIgGAdS9kLsZPfc7A3+5tfX7kI19etYB1IA4MQ9OiTkEVGQX/1MvQXL0D7z9mSzkOaP4eIHv1YKr2nB2WJEOFjvJ5teSlt2gLRQ0ZCFhPr6VN3+/yIkLAIv5Zyyykml8pPjkim0mU5Uso4UQaKsgZB1yL21bdB9563BZXRXJz4ErO9pUwsKuFyNxEqJoaknZIxbij7nUpev1PMrnlfHAGOAEeAI8AR4AhwBDgCNiLAyREbAeOXew4CxtwcpHZ9jtmu1tu2z2H7VVtXRtawV6a9haIjP7CmJEga0aN/BScMEi0t2P818vfuYSKyjGh4oinLvgiom2LrsE6/nomtzv4Q+ox0NpaiQSNEDx/rFstTpy/WhQOY9XpLKU6x+Kvw/zCZKsxCEhBgyTBhZTnF5Tl2OKzkbtuAawtnI7RVO9Sa8LoLV+v4UPR7c3HCcBiuZcE/PhEJMxf6pKtLWs/2zG44fuZCKBvd6zhwvAeOAEeAI8AR4AhwBDgCHAG7EODkiF2w8UaegsClN19G0dHDiH3lLYS0aO3SaWWMfRGaUycgDQxE3FsfILDJg9WOT7oJOetXsBdkiojufRHZe5DLiZ3KJqr560/krFuBop9+ZD+m7JboYWO5G1C1u+rYBaRbImSZkFMOZZuYddqKnUoklRImEn//KidAWUsXRvRjQqV112x3bKIubE2lNBeG94Mh64pPEyMEKZFXRGKFtXseMaNfcSHKfCiOAEeAI8AR4AhwBDgCHIHSCHByhN8PVSJwvciMk+lGXMkzIzRQgvpxUtxSS+pRiNGL/KU3JkBx1z1I+HSRy+Z2ecpkZiNKNqG1p85AQGJdq8emkoucDSuRs3E1a0NOL7XGTULg/e6xJGZ6KWuXQ33iNzYfcl+J7DMI4c93t3pN/EJxETCp1RUIE1NRYaWDUCkXleJYhF8p2ySUlXcJca5jc1Db5I17IIuKFneiTuiNdG6o1ET791/s94t+r6mkxldDc+Y0MkYNZBlCKdv3+eoy+bo4AhwBjgBHgCPAEeAIeDwCnBzx+C1y/QQLNGas+E6Pnb/qKwweESRB90f80a6xP+TO05G0adFpvTqycpWkpRtcUqaSNfcT5O3aygQuEz9bafeLm/bcP7gy/R3o0v5j62VCky+Nt7s/m0ADoPr1Z1xfvQSa0ydZU7+wcER064PQNp1YNgwPz0LAbDCUlOVYnHIsJTowGitMlLJJhLKc7OULof7jV8RNnsJ0Yzw9Lr//BgoP7WfZLlRqIoup5elTdnh+53t3gv7KJdT5YI5VGWgOD8g74AhwBDgCHAGOAEeAI8ARqPgMbTabK/pQcqBqLAIXsk2YvFmLzByLDsI9SX4sY+Rqvhkn0o3IVVlul7BACV5uI8ej9f3cjtX1tctwfdUSlulA2hjOjLzd25E15yOQVWvinKUIqHerw8PR3GkNFCTOGTVwOMLad3a438o6IJ2UwgP7kPv5ZuhSLaQMWaESKRLW9nmPKO9xysJ9uFNTQQGMBTeshVlZjlZTsmJyeSk8fAjKe5ogvEOXkiwTpmdCbjkBAR6DTsH+r3Dlw3cZIZIwe2mNIEYI/Owl85CzeS3C2nZCzJhXPWY/+EQ4AhwBjgBHgCPAEeAI1CQE3J45QtzM4cOH8c0330Cn06Fhw4bo0qULlEplyT7c7Bq1Wo2tW7fi1KlTCAgIQIsWLfD444+ztgcPHsS+ffuQkJCAPn36ICwsrCbtrc1rvZRrxrDlahRqzLg1VoqJbeXsa+k4ds6ITUf1+C3Nclrd6zF/DHzKvS9XhuxrSOvelpWD1Nvxjc3rtrYB6YuQzghF7Xc+QNBjT1vbtNrrKHvk6qcflGRxKO68C7XGvYaAlFuqbWvNBboL55G3cysK9u0BlWxQUKlCRPd+CGvT0aNekK1ZD7/m5giYNRpGmJCeiebEcWTN/xT+MbGI6DWgQkNyxhHKciyESahbbJrpvjzfqwPLhqkzbVaN0ropKa0JC0fK1q/57c0R4AhwBDgCHAGOAEeAI+AGBNxOjmRmZmLNmjXo2rUrEhMTsWXLFoSHh6N16xvimnTN+vXr0a1bN8TFxZW55vvvv8fZs2cZ+ZGfn4+1a9eiU6dOiIyMxPbt21m/v/zyC2QyGe6//37s2rULLVu2ZGPwKIsAESP/XDbhvmQ/vN9VAXnVOo/Ye8KAj/ZYRCPbN/bHmFbuJUhKLEsnvYOQZq1E31rD9Wu4MKwvjDnXEdGzP6IGDBN9DOow/4vPcW3xXJiKbV9Dn22LyL6DmS6JPVH43bfI27Md5EAjhPLu+xDWvguCn2pmT5e8jZchQBoe/7V5ks267qptMBuKXXPy82AqyAeV65QPiUxmccohDZOQUPaV/oPUeZpDpMGTvWw+s+qt/d7HXoay49Mtca2ZsQD0O8qDI8AR4AhwBDgCHAGOAEfAtQi4nRw5efIkfvjhBwwcOBAKhQL07xMnTqBXr14lSBw7dgxnzpxB7969IZFIWJYIZZv07dsXmzZtwr333sv+o9i4cSNiY2PRuHHjCuSI0KGQWeJaqD17tM++0WH7MT0C5RKsHKpEVLCk2gkfTzXija0aaPXAkKYBTIvEXaH6+QgyXx8Hef3bkTh/lejTyBgzhGV1KO9tgviPPxO9/9IdklMHldnkfb6l5NtE+IS2agvlvfffdGw6dVcd+QFFvxyF6thRmAoL2PVUrkN2rqFtOtokHuvUhfLOXYZAxtgh0Jw6iTrTZ1UQ/jUVFpYpyyE9Eyq/qiwsRIlF/FXIMqESM0fDrNUijbJG8nKRtHidaBlTjs7Lle2zPpvBfufDO72A6BHjXTk0H4sjwBHgCHAEOAIcAY4ARwCA28mR7OxsrFq1Ch07dizJHElKSiopjaFd2r9/P65cuVJCmKSnp7Pvde7cGevWrcMTTzyBRo0asQ2l71M0a9asTFlNq1atcPz4cZZV4n8T68uaeFecvWTCiBWWl6FX2srx7N3WK63+ft6ICess+gaT28vR7C7r24qNdfrAbqDykTofzkVg4wdE6z5r3gzk7dzCylCSFq5hGh2uCP2li8hesRCFB2+UCsli46CofwdkteMhlStYCQIRIORGYriezRw+Sof89gZMvyTk6Ra8dMYVm+ahYwiaFpG9BiCy/9BqZ0lkhUXHxGItTP9RlkllIVEoKxAmVOJmSwhaPoEPPoI6739qS1OfuVZ98jdcHD+cCT0nb9jtM+viC+EIcAQ4AhwBjgBHgCPgLQi4nRwhoI4cOYKdO3fCZDLhtttuYxkilEUihD3kSPPmzUvaG41G7N69G02aNGEEDI+yCIxZrcGfGUY0iJdibr8bWi/W4vT1CQM+Li6xmd1HgbsS3SPSWrDvC1z5eAqU9z2A+I/mWjv9m15HQpaX353Erol3U7o7udoUfL0bhd8dAJX33Czk9e+AokEjKO++F4qG93iFdasoG8U7uSkCRUd+AJWeKe9pjPhP5tuHlslUKWFi1ld0tZL4+VUoy6FME/p+ZZE+pCd0aedQ54PZCGzykH3z84FWqc+3ZIRn4rzlIGKTB0fAVgT0mRmsVC4gKdnWpvx6jgBHgCPAEeAI1HgE3E6OpKamMmKEymhIB2Tv3r1MmJUyPKiEhsJRcuT3339HTk4OIiIimF5JSEgI0yiJj4+v9AYgjZNLly7ViJvjdFYwVh5PYGsd80ga4kNvuFzYAsCXf8fgUGoUQuUGTHg8FUpZRXtRW/qz99qQ6W9AmpeDwpGvwJhQ195uWDtpTjaCZ02DRKuB5tn20DZ91qH+xGjsl54KafY1SAvymIWrKSwC5ohImMLCYYqMFmMI3ocPIiBRFSH0vVdg9g9A/hRxMzMkGg2of+E/KenllHLLKQ2nWRkIc2BQmf+klzIQvGAGTLXiUDD+TR9E3/olKbevR8DPP0L7TCtoWrazviG/ssYjEHDke8i/38/+blGYQsOh7tobhvp31nhsOACeiUDt2rVRp04dz5wcnxVHgCNQYxFwOzlCxIder8dzzz3HNkEomenZs2dJ9og9miNNmzZl/eXm5uKLL75g/dNXKq+hEh0ap7Toa029AwYvUSM1y4SmDWR4o6PcbhjIEHr0ajVOXzThkfp+mNrVcR0CeyaTt2srsuZ+guAnmiLuren2dFHSJmP0YGj++pPpfMR/PM+hvnhjjoC7ERDKzhIXrob8ltucOh0SgS1dlkM6JpQRgUqc4wv2fw31n78jomtvhLbpUCIC69QJemjnqp//h8zXxzPNFdJe4cERqA4B0um59PZEpilEIYuMhqx27ZJ/Rw1+iVm18+AIcAQ4AhwBjgBHoHoE3E6O/PrrryDHGRJXpcwRsvSlzA0qrSHShOx5s7KyqnS0obYk0NqvXz8UFhaWuNWkpKSw1R86dIg53CQnJ7OsEYEc+ffff5nOSU0OsuWdtFEDys9ZOkSJ5BjHnCiy8s3ov0gFjR7MBriVDdolYu1DaWFHR1LTry2cjdxtG+AXFo6kJetdpjMiFg68H45AeQSufjwF+fu+QMyoiUyHxuVhNls0cgQNk/x8GLKzGJlJEf3iKEjkxQStVFrikCO45bCyHJn7NI1chde5dk2ZIG7y2s9BGkM8OAJVIUCuZhnjhkJ37l9WQhk98mUEP26xmFf//gsuT32DiRyLbT3Pd4QjwBHgCHAEOAK+ioDbyRHSA/nuu+8YiaHVakFirFRiQ5ojy5cvZ2Krd911Fyh7ZM+ePazkpmHDhujSpQuUSiVrs2PHDlDpDBEpLVq0YGKuQklO6Y2ja6wpq/HVzS6/LhJSJUHVR+v7YYpImR77Thrw4W4tAgMkWDVcicig6l1vxMZbEHeU33YnEj9bYXP3hd8fwOUpk1k7scVdbZ4Mb8AREAkBsom+OusDhDR/DrGvvi1Sr451I/yuBj/2FCJ6DSgRgBWsrMv3Tq5L5JYjDSm2Gab/VwY6NgkPa3152ptMhJkca8i5hgdHoDIEKDvr4qujoPnzD5YJFj9jPnMlKx30MyJPyFEqYc4SyOvV52ByBDgCHAGOAEeAI3ATBNxOjlQ1N5VKhdWrV7PSFyJMeIiLQGmHGrFFVN/bocV3fxkcLtWxe8VmM9KH9WGnabET30RIyzZWd6XPvIj0F3vBrNXAWmcPqzvnF3IE3IiALvU/dm/710lA3VVb3TiTG0NfGDkQ2rOnK5CQJPJqKiCXHItbTklZjslUYd6SgIDiUhwiTEJLhGA9YoF2TKLg4D5cmfYWL+ezA7ua1CRr7sfI27WNZTcmLlgFWUxspcvP2bAK2csXICCZSrXWABLHMkRrEsZ8rRwBjgBHgCNQ8xDwWHLk/PnzLBukbdu28KvC4aDmbZd4K56yQ4tDfxlwa6wUiwbZ7lBzs5nkqczou1CNQo0Zn/RU4L5k17vXaE6fRMaYIawcpu6qbZAqq18jpfxnjBwIUvuvyZai4t1lvCdPQ+Bch2dgUqmQsvVr9lLlztBfvIDz/buycoDkjXusmkr5shzSNaFSuoqMicRCmISGwi+EvloyTSReYONuUqtxrr1FM6vezgOQBvpWZoxVG80vuikCmlMnkDH2RXYNuU+RC9XNIn1ob3ZYUOvlNxD6bFuOLkeAI8AR4AhwBDgCVSDgseQI3zHnIZCvNqPLbBWMJuDVdnK0bCR+Hf/OX/WYs1eH2uESrBwWCJkbDqvI1pfsfYOfbIa4N9+/KaD0gnXxlZEgUiWgbgoS5iyFNDDIeZvAe+YIuAGBzNfGQvXLUdSeOgNBDz3mhhncGPL66qW4vmYpwrv2Ynoj9gaRCUKWSYmeSVFhpd3R77RAmAjkiSf+nl96YwKKfvoRsZPeRUgz97tk2bs3vJ1zEDjfrzMoyzG8S09EDx1d7SCqY0eROXksE2utu2Y7KNuKB0eAI8AR4AhwBDgCFRHg5EgNvCvW/0+PZYd0iAiSYNOoQPg5gbgwAxi2TI1/r5gw4KkA9H7M3+VImwoLkP5ibxiyriCy90BE9rOctJUPU1EhMl8fx9T9/SKjkDhvBWQxtVw+Xz4gR8DZCBAZQaRERM/+iBowzNnD3bR/4QUvcdEa0bUQzAZDBcKEueUYK1qMUzYJyyxhOialynKKreTdAVL+V7twdeY0BD/5DOLenOaOKfAxPRSB3O0bcW3BLAQkJSNp2UarZ3lx4ktQ//4rYl6agLCOXa1uxy/kCHAEOAIcAY5ATUKAkyM1abcBEGnRc54KV/PN6PdEAPo+4TzS4q9ME0auVMPfD1gzPBAxoa4XZ9X+cxYXRvRjuxwzcgLCOpR9KKT05MvT34LhymVIg0OQMHMhs9HkwRHwRQRUv/6EzEljoLzvAcR/NNdtSySdEdIbCUisi6Tlm1w2DyJMSzRMSM+EynI0mkrHr1iWEwpJgP1257Ys0pibg9Suz7FywHq7DtrSlF/rwwiQUPH53p2Y6xPZy5PNvLWhPvkbLo4fzhyQyAmJB0eAI8AR4AhwBDgCFRHg5EgNuyuOpxoxcYMGdCi6fWwgQpXOJSym79Ji/58GPHmHDG8/75oXi/JbKpzC0veDn2qGoEeeBIwGFB35AYWHD7HLSX+hzvTZkNe/vYbdEXy5NQkB0hsh3RF3v3RnL5mHnM1rEdl3MCL7DHbrFhA5QiQJib+WlOUUFlQ6J8JNyDJh5Tmka1LOIUSsxZBmEpX51Xl/JgIffFSsbnk/XoyA8HtjrybWhWF9of3vb8S9NR3BT1h0bXhwBDgCHAGOAEeAI3ADAU6O1LC74YNdWnzzp0FU+96bQZhVYEbfBSroDMD8AUrcXtsJNTxW7GHRj98ha94nMFzLKnu1RIqwNh0QNWgEyxzhwRHwdQTIsYaca5xRzmItdmk9O7ByN3LNIfccjwujkZ3Ol84yIV0TKtcpHxKZrAJhQqQJpI591uVsXI3sZfMR2qYjao2d5HEQ8Qm5FgFjXi7SureD2WhA0pL1TBvL1iANLtLiUtzREAlzl9nanF/PEeAIcAQ4AhwBn0eAkyM+v8U3FqjRA50+LWJExdSuCjxS3zUuMosP6LDpqB53JfqBbIPdFXRqXnj4IKiUhk6IFQ0aIfCBRxCQXM9dU+LjcgRcjkDW7A+Rt2cHe+GmF29Xh+bMaWSMGoiAerciadFaVw/v0HikT1SeMCFB2MpCGkKZJaXdckIhkVv/+afPSMf5AS/Y5Obj0OJ4Y49G4Nriucjdsg4hzVohdtI7ds819YXWMOZcR8KsxVA0vNvufnhDjgBHgCPAEeAI+CICnBzxxV2tYk17Txjw0R4tIoMk2Dw6kJXWuCKKtGb0mKcGff2ohwJNUlxDyrhibXwMjoC3IZC/dw+ufjIVIS3bIHbimy6fvvCSF9l/KCJ7DXD5+GIPSE5XVJZjIg2TfPqax7JOKguJQsFKcSz2wsVlOTfJWDvftzP0ly4iYe5yKO5oIPbUeX9eggDdV2k92sGs0yFp6Qa7skaEpQqizOSCRG5IPDgCHAGOAEeAI8ARuIEAJ0dq0N0wcb0Gx9OM6PmoPwY97Vorv41H9FhyUIeUWlIsHaysQajzpXIEPAsBXXoa0gd1h39CEuqu2OzyyaX16gjD1cuou3IL/OMTXT6+SwY0mRhBImiYMD0TKsvR6ysML/HzKy7LueGUQ7om9P3spZ8hZ9MaRHTrg6jBL7lk6nwQz0Pg+qoluL52GYIffxpxb3/g0AQN2dcY0UIuTSnb9kKq4H+PHQKUN+YIcAQ4AhwBn0KAkyM+tZ1VLya3yIwus1XMrWbdiEDEhbsobaR4SlTK0/MzFXKKzHizkxxP3ymrIcjzZXIEPA+Bcx2agZwv6u38FtLAIJdNkMQgSRTS1S41LltgNQMR5pbskuIsE8o4UakqbUUaSKa8HFyd+wn8o2shccUm/iLrKRvpwnlQZlJq97Ygp6WkJesQkOy4m1rmq6OgOn4MMWNeQVjb5124Gj4UR4AjwBHgCHAEPBsBTo549v6INrttP+sxf78Od9aRYl5/95wUffm7ATO+1CI+UopVQ5UuK+sRDUTeEUfARxAgO1+y9a09dQaCHnrMZau6vmoxrq9djoge/RE1cJjLxvXkgahUotKyHDNR2QA5lBiLChHZeyDLtGEOOSFhFj0T9v+hnrw8PjcHEcj7fAuyPpsB5T2NEf/JfAd7szQvOLAXV6a/zXS3EmYvEaVP3glHgCPAEeAIcAR8AQFOjvjCLlqxhhEr1Dh7yYTRzwagQxN/K1qIf4nRBPRZoMKVPDPe6ChH0wY8e0R8lHmPHIHqEbi+eilIe4A0P0j7w1WRPqQndGnnkPjZCshvu9NVw3rfOGZzSVkOlVQUHPoGwY8+Wbmlr1RaQpIwPRMiTEJDIZG553Pe+8D24BmbTUjr0R5UCiOmpTPLRnnhOZa15LGOUR68LXxqHAGOAEeAI+C7CHByxHf3tmRll3LN6D1fxTI1Ph8XiGCFa0tqSkMsiMImx/pBjAUAACAASURBVEixdIgS7ptJDdh4vkSOQBUIqI4dRebksVDe9wDiP5rrEpz0Vy7hfO9O8IuMQsqmL1wypi8MQu5aGWNfZK5aCXOWFuuYFOuZUFlOUVGly5QGBbPsEkuWiYUwkSoDfQGSGrOGgoP7cGXaW07RByJLX7L2jez3IstK4sER4AhwBDgCHAGOAMDJkRpwF6z+QY9VP+iYdS9Z+LozSmePvNVJjqe49og7t4OPXUMRIO0L0h2RyOW4ZfdBQCJ1OhI5m9eyEpGw9p0RM2qi08fzmQHMZqR1bwfD9WtIWr6J6bWUDhJ5NRVYNExK9EwK8gCTqQIEkoCAMmU5JPxKxAkPz0QgfWhv6M79i9hX3kJIi9aiTlL168/InDQa/nUSWPYID44AR4AjwBHgCHAEODlSI+6BvgvUuJhj8hghVJ49UiNuO75ID0cgfWA36C6cR+LC1ZDfcpvTZ5sxdgg0p06KWh7g9El7yADX5s9E7o7NNp3yV0aYUDlFRcZEUqYsx0KYhELi71pHMw+B2mOmoT75Oy6OHwa/8Agkb9zD3ItEDZOJCb0ac67zMjdRgeWdcQQ4AhwBjoA3I8AzR7x596yYe2qWCYOXqKEMkGD72EAEeIDMR+nskXc7y/H47R4wKSuw5JdwBHwJgaufTEX+3j2IGTkBYR26OnVplNGQ2qUVJH4y1Nt9gOth2Ii25vRJZIwZ4vApv0mjrliWU1hY6WykgYHFFsMWsoRIE1c6G9kIkc9dfvndSSg8fAhRA4Yhomd/p6zv2oJZyN2+EeFdeiB66BinjME75QhwBDgCHAGOgDchwMkRb9otO+a68nsd1hzWo2UjGV5tJ7ejB+c0KZ09smyIe9xznLMy3itHwDsQyP96N67OeB/BTzdH3OtTnTrp/K924erMaQh6+HHUnvKJU8fy1c5Jr4V0WxIXrYG8Xn3Rlmk2GErKckxUmlNg0TMxG40VxpD4+1cgTFhZDgla8RANAf3lTJzvY7HYTdm212mlT5ozp5ExaiBkMbFIXr9TtPl7a0ekwZL7+Rbozp+DLDoGQY88iaiBw0HlaDw4AhwBjgBHoGYgwMkRH9/nAYvUSM824cMeCtyfInJaroPY9fzM4lxDOiikh8KDI8ARcB0CVFJDpTWyyGgkb9rj1IEvvfkyio4eRsyYVxDW1vLSx8M2BLKXzUfOxtWI6N4XUYNG2NbYjqtNhQU3NEwYaZIHs0ZTaU+CpbBF+LW4LCfAc8h4O5bv1ibXFs5G7rYNCGvbCTFjXnXqXNJ6dYTh6mUkzF0OxR0NnDqWJ3d+ceJLUP/+a4UpksYPEbpko82DI8AR4AhwBHwfAU6O+PAeCyU14YESbBvreS4FQvbIXYl+mN3HvUKxPnwb8KVxBKpEIPX5lixToO7qbfCvHe8UpKiU41y7pqzv5PW7IIup5ZRxfL1TEuYkgU5ZrTgkr/vcLcs1azXFwq+l3HIKCiqdi1SpLMkyIaccRpwEBbtl3t40qEmtRlq31qCvlQnwir2Wa4vmIHfreoR36YnooaPF7t4r+rs87U0UHvwGstg4xL3xPhR3NASVsmXN+Rja//5mui/xn8xHQN0Ur1gPnyRHgCPAEeAI2I8AJ0fsx87jWwolNR3v98eolp6XFkraI93mqpBTZMaiQUrcGut8xwyP3zQ+QY6ACxG49MYEFP30I2InvomQlm2cMjLpJpB+ApWCUEkID/sREER042cuhLLRvfZ3ZENLyvgp+PZraE7/CXI5kte/A+HPd2MlUiyMRkawWZxySpXlGAwVRpHIZMWEiUXDhAgTVpYj5Z/9Ali5Ozbh2vxPEfjAw6gzbZYNO2XfpTW9tCZvz3Zkzf4IpLGTuGAN/OuUJYkvT5mMwu8PsPs0ccEqRk7y4AhwBDgCHAHfRYCTI767t+i3UI2M6ybM7adEg3jPfPgki2GyGm57nwzjnuNp2D58O/KleSACORtWInv5QoQ+1x61xk92ygyvfPQeCr75EpG9BzK3FR72I5CzYRWyly9AaKt2qDXhdfs7sqKlLj0NWfNmQP3bsUqvDn7yGWYxK5FXnvVnKiosU5ZjKshj2RCVhTQkFH4hpQmT0Cr7tWLqXn3J+b6dob900aWuTkJpTeK85ZDfXnNKawxZV5E+qBu7L2tPnYGghx6r9N4RygIpoyRh7jKvvr/45DkCHAGOAEfg5ghwcsRH75B/r5gwdJkaMSESbBzleSU1AuzZhWZ0m6OC3B/YMS7II9x0fPSW4MviCFRAQH3yN1wcPxxUV08p/M4IoXQncf4qyOvf7owhakyfhmtZSOvRjp1yp2z+ChK5cwjloh8P4coH74JKogKSkhE1ZCQUtzcAibeqjv+M66sWg14sAx98lL3EWxtmnbYcYWLJOKksJAqFJbMkhHRMistygkOsHcorrys68gMuvTXRqb+PlQFzbfFc5G5Zh4gXerO9rikhZM4FP9EUcW9Nr3LZ9HuQMaI/sz4P79wD0cO4s09NuUf4OjkCHIGahwAnR3x0z5ce1GHDET16POKPwU09r6SmNOyTNmpw7JwRr7WXo/ld3NbXR29JviwPRIA0JP5r+zSbWcrWr+EXFi7qLAXyhbthiAdr5uvjoPr5CGInvYOQZq3E67i4p8JD+3H5/TfYv6rSoTBez0bGuBehz7zoeEaQyVTikENESYlbjl5fYW0SP78KZTlEnJBFtC+EIApaa+wkhLbp6LIlCaU1/rG1UXftDpeN686BVMePIfPVUSxDqe6qrZBFRd90OkSMXBjeD/SZ6U0ZNqcvmnDuqglqnRl1o6VIjJKidjh3l3LnvcfH5ghwBDwbAU6OePb+2D277vNUyMo3Y/FgJW6p5ZklNcLiDp42YOrnWjRJ8cNHPbgwq92bzhtyBOxAgKw86eUo7s33EfxkMzt6qLpJietGu+cRM/oVUfuuqZ0Vfv8tLk95Hcq770P8jAWiwiBkLlCnMaMmIqx95yr71/5zFhdG9GM/T5izFIo77xJ1LqRvwjRM8ov1TKgsR6WqdAxpcHBxhonFKYf0TKQK77KIJ+HPC8P6QhocgpSNe5yWFVTVJqV1awvD9WtIXLAa8ltvE3UvPbGzjDFDmOhqZO9BiOw3xKop5mxag+ylnzHdncT5K61q466LSPB+7Y96ZOaYKkyBMooHNQ1AC34Y5a7t4eNyBDgCHowAJ0c8eHPsndpfmSaMXKlmJwQrh3r+A6LWAHSepWInG9vHBiIskJ9q2Lv3vB1HwFYEspfMQ87mtQhzAoFRop/wwWwENnnI1qnx66tAILVLKxjzckV1M9H+/Rcyxg9nJ+Pk2BH8VPVEGZViUEmGf0IS6q7Y7PT9Mut1jCyxkCZ5MBULwcJsrjA2lRxZLIYthIlgN+z0Sdo5wJUP30XB/q8Q0aMfogYOt7MX+5tlzfkIebu3I6Jnf0QNGGZ/R17QUvXrz8icNBqSgAAkb9zD9G6sjfMDXoA+I92pItbWzqWy6zR6YOZXWnz7p0UQOVAuwf0pfogLl4DKrf+5ZEKBxvL7Qgdnw5sH4L5kP0eG5G05AhwBjoBPIcDJEZ/aTstiPvtGh+3H9Oj/ZAD6PO7vFSukzBHKIBnbSo52jX0jRdorgOeTrPEIkBsJCQ6KrTuiO5+K9ME9mD5GvZ0HajzOYgJAoqwkzhreqRuiR4xzuGv95UxkjBzICBd6MacXdGuDNGuofIpO3+kU3vVhrpQwMet0FacilZaQJIJTDivLkbn37ySVKaV2s7hF0ct6dSUezsBYIAz86ySwMhNfDiFrJKJbH0QNfsmmpQqfl2RJXnflVkaweEqotGa8ulEDKqWhoJJqKq0uH1TGvOSADv9dtVxHGSRjWgVAGcAPpjxlL/k8OAIcAfchwMkR92HvtJEpCyNXZcbqYUrER3p2SY0AwuGzBry9TYt7kvwwszcvrXHazcE75giUQ8BUWIBznVpYXsw27YEs8ua199YCeH3dClxfuYhlIFAmAg/xEDBkXUFazw6sBKPejm8c6pj2/8LIgdBfvICQpi0RO/k9m/oj3ZHz/SzlN8nrd4FeGj0hTGpVSVmOxWI4D6aiokqnJg0KqliWo3SdkLlAdtmDv5hYn+vYHOQylLRkPQKS64nZtcf0pf79F1ycaBGdtffzTiBXol8chfCuvTxibUVaMyas0+CfyyYmbP9xDwXuSrx5Rsih0wYsPKBjJdi1QiV4vYO82jYesVg+CY4AR4Aj4EQEODniRHDd0fWvqUa8skGD2+KkWDDQ80tqBIwMRqD9jCLoDMD2cYEIVfITDHfcP3zMmolA+tDe0J37F7GT3kVIs2dFAeHC8L7Q/vs34iZPQXBTC/nCQzwEBHvRmDGvIKzt83Z3nDF6MDR//QlFw0ZImLXErn4EtxPaZ9pvTw2zQQ9TsYZJmbIcU0VdBsoIEEpx2FdyzgkNE31pREakdW/HnIHcrfdx5YN3UPDt14jsOxiRfQaLvlZP6PDSO5NAbkwkZkyixvYEaZUQQULlOHXX7YRU6d5nLaoqG79OgxPpRkgkwPRuCjxQz7pSGSJVKHP35/8sbSnThLKO/bzjXM2e7eNtOAIcAY7ATRHg5IiP3SAf7tZi30kDRjQPQOcH3ZsqbCu0U3ZocegvA8a3lqPNvby0xlb8+PUcAXsRyJo3A3k7tyD0ufaoNX6yvd2UtNNfuYTzvTuxf9fbddDtLw8OL8gDO1D/cRwXXx4B/zrxqLtqm10zvDLtLRQc3AdyKUlYsMom7YXSA5rUapzv04mV5XijZbOgXcL0TAoseiZmrbYiphJJJYRJKCT+9pdWCCKfgQ88jDrTZtm1j2I1Kjx8CJffncSyRih7xNfCkH0Nad3bsmU5SkRlvj4eqp//Z3MZmjMwXXJQh41HLO5OL7eR47l7bH9+2vazHosP6GAwAY2T/TClqwIK73qEdAa0vE+OAEegBiLAyREf2nTKuqCSGpXOjG1jAhEe5F3ZF0SMEEHySH0/TO3KS2vceWteyDYxK2jKRLpWYEm5bRDvhw5NZLg7yboTKXfOn49tGwKCA4pYVp65W9fj2qI5CHroMdSeOsO2yfCrrUbgwksDQEKqca9PRfDTza1uRxdeX70U19cshTQwiDlv+Mcn2tS+/MV5u7Yia+4nCLz/YdSZ7t6XfIcWUtyYMjkEt5ySspzCwkq7Jl0di/BrKbecwKBqp0GZLJQ1QqRS/CfzobyncbVtnHkBzYdKa4gYSlq+iekQ+VJQmR+V+5GzEjksORKUFUfZcVTaRuVk7soe+d8/Rry5RcOWQhpzlPVhb5CY/7vbNazM5vbaUnzYQ4EQhXc9R9q7dt6OI8AR4AgICHByxIfuBYFcoHTKD7p7H7lArjVUWkOxa0IQ5LYffvjQbrpvKV+fMGDuXi1I9b6yaHaXDK+0kUPGORL3bZLIIxsL8pH6fEvWK2UhUDaCI5Exdgg0p06i1oTXEdqqnSNd8bY3QUCw3mUimuQWI7UuF77w0H5cfv8Ndn38x58xW2BHg16sz/ftAtJDiZ+5AMpGjvfp6JzEbm82GkrKciyEicU5x2w0VhhK4u9vKcUJKXbKKSZOILmxR3m7tiFr7seQ17+dZdx4QlyeMhmF3x9gjjXkXOMzYTYhtWtrRkTFTnwTIS0tAriOhJA9Etl/KCJ7DXCkK7vaZheaMWixmrnPiPXcl1tkEXUlZ5u60VLM7KXwuoM2u8DkjTgCHAGOQDECnBzxoVuBTg/oFGFyeznoBdYb4/XNGhz914i3n5fjyTu8cw3eiLsw54Xf6rDlJwsrkhQlxYCn/PHQrTL8cs6IA6cNIAE3igbxUkzrxk+VvHmvy889fUgv6NL+Q8zICQjr0NXupTHnDUpdl0iQsvVru0s17J5ADWsoaLvEjHoZYe27VLt6cpbJfGUUzAYDE18lEVCxIv/r3bg6430o723CSJeaEiRqyzRMSM9EKMvRWE7zy4egYyINDmYuUYZrWaj93scIeuQJj4CLyqyo3MqTCBsxgFEdO4rMyWNZphR9LhF55WiUzh5J2bgHZB/typi4QYPjqUbEhkmweJASwSJledDByBtbNPgtzYi4MAk+6aVE7XCeQeLKveVjcQQ4Au5DgJMj7sNe1JGJ7e88W8Ws2LaNDfTarIs9vxnw6VdatGwkw6vtXPugIeqGeGFngl4NTZ3wH/ecnKnelw7Ss6HrKOrVkmJGLwUXz/XCva5sylmfzUDe51scLoWhPqivmvaC7K7bgMRUSVSVXvqSVmy6qduQ5swpZL4yEqQREjVoBCK69xV12pRBkd6vC0hzJvGzFZDfdqeo/XtTZ2atpozFMMsyKcgvWYLmzz+Qv/8r+IVHIGbY2BLBV7IWZgRKULBblmtSFSG1cytQJlDdtTuYHo0vBGVKUcaUWPbXAiZEuBDx4mrnmi9+N2Dml5a/xbP7KnBXgvipnO/t0OK7vwyIDJJgVh+F17gf+sL9ytfAEeAIuA8BTo64D3tRRyYxrfn7dUyIiwS5vDVI36LbXBV74d4xznVWit6Kl1jzLp0x0vF+f4xqWXXdMmX2vLddAyqDSoqWYuEAJeSOH8KJtRSf7+dynplpwai1ZtSPk+KeuuI8FJODAzk5SOQK3LLnkN04CiU1jrqo2D2BGthQEFZV3vcA4j+aWykCRUcP48r7bzJXFCJFiBxxRuTt3o6sOR8h8MFHUef9mc4Ywnv7NBkZYUJZJhcnDIcxNwdh7TpDfkv9CmuSyGQlZTmCU45faCggrfr3/WKOCYfPGnHyghHhgRJ0aOLPPiNsjUtvTEDRTz8ieuhohHfpaWtzj7u+tF252FoqVD5In3l+kVFI2fSFS9ZO5TT9F6qZvhy5ywxuar/OSHUTpsMqOrSKCZFgTj8l0x/jwRHgCHAEfBkBTo74yO4OXqJGapaJsfuNqvG29/QlD1uuxj+XTZjbT8nKN3g4F4Hvzxjw7nbLCVTb+ywZI9VFaRG45nfJ8Fr76ttU1yf/+c0RIOJw2SEdc6MqHU0byDCxjdxhgqr0CwS9YNOLtq1huHoZab06smYp2/fxkhpbAbTzetJRuDCiPwj/oIcfR+yrbzOhSAp9RjquLZmHov99z/4d3rUXO+V2ZqR2awMqr3LUEcSZc3Rn37k7NuPa/JmQ33obw4jsfEuX5ZCOCWX3VBbSkBD4hQjWwpYsEyI0t/6sx4L9ugpNiCAZ/axtL8/5e/fg6idToWjQCAmz7bN3die+5cfO/2oXrs6cBkXDu5Ewa7HoU7s4fjioXM1VhLCQ0ZEcI8WyIc63ERaySuPCJey5jDJJeHAEOAIcAV9FgJMjPrCzZy+ZMGKFmtWGrnvJ+7MtVn6vw5rDevR81B+Dnrbtoc4HttOlS7h43YQXl6mZ+CppvJDWi7VB1oFkIUhhr32gtWPV9OvoRHjCWg2yCszsBK9FIxlzFPjxbyM7PRRLjE94yLf3BTpn81pkL5nncGlOTd9ve9avu3Ael96ayMgQioB6t8KsUUOfebGku5gxryKsrcVi2ZmRu2Udri2ei+Ann0Hcm9OcOZTX9W3W6ZDWuyOMOdeZqw+5+1QWZp22TFmOYDdc2bXbT/jht2vBKPIPRaMGEWhyVwT+LQzCpqN6kIsdHZh81ENRoUyyKvBKE6XJ63dCFhPrdTiXnjBl6ahP/IZa415DaOsOoq9F9etPyJw0BrLYOCSv/Vz0/kt3eOycEZM2WvRsFg1S4tZY1xwg0QEKHaSQSCsdwlF2Lw+OAEeAI+CLCHByxAd2lepOqf504FMB6PWY99c3CGRPSi0plg52/qmID9wCdi+BSDXCmx54Fg5UWv3wLAw4fZcW+/80sHbz+itxSy3XPKjZvWAvbJhx3YRxazS4XmSukNlDLgUvr7M4Czhq40jQ5G7dgGuLZiMg+RYkLVlnM1qCOGjspHcR0uxZm9vzBo4hQC/eREoUfPs16AVXiNCWbRDRZxD84+o4NoCVrSnrIa1ba5b9UHfVVpCbDg8LAoKdLLn5kKuPTWE2F2eY5FnKcwrysOu7bPx9QYPAAAla3ytDYpTlM1ji54dzqhAsOKpAoX8onro/EoPbR0PiZ53QueDEEj1sDMI797Bpmp50MbknpfXsAElAAFK27nWa5S5lbmn/OSOaE05lGBLRNWCxCpdzzej2sD9efMa1h0eCYD7pjRFBEiTnBIkn3et8LhwBjoA4CHByRBwc3dYLnfh3nlXETv43jw5EVLBv/LHqPEuFXJUZG0cFspNyHuIjsOoHHVb/oGfivUSMkH6IPSEQLPGRFjKrvIirPX2K3YYIIKrDP5Vhglpnxv31/EDlKJ7++1KoMWPoMjVIZ6Sq8iXKKhmyRM00YJYMVjKhXHtDfzkT5/s8z5rbKsaoS09D+qDurG29XQed9hJi79pqWjtd2jkAZvjXTnC5iwZhfW3RHORuXc+cj8gBiYelxOn8gBcYFEmL1rLsHkdi3j4ddvyiR4xMjU86aBEjKWCECSvLUalY139lmvD1HxYHsk73+6NeSmiZshzSM5EqKh5CFOz7Alc+ngLFnXchYc5SR6bp1rY5m9Yge+lnCHnmWcS+9q7T5lJiqx2fiLortzhlHCGrlspblr/oeuF9ImfI5vdEuhF31pEyFxuF95/HOWWveKccAY6A9yLAyRHv3Ts28y9/N2DGl1o8frsf3u2s8PLV3Jj+tF1afPunAeNby9HmXutOunxm8S5YCOnTkE4NBdWjU126vUFaGIOWqEEv8p0f9MeI5q49zbrZvP+8YMSHe3TIzDFVelmLu2R4qWUAQkSyQLQXw6raUfo0pVHTgyhl5lQVAtHVJMWSPu9IEMFBRIet7gv0AkIvIiHNWiF20juOTIG39QEEyKI2rUc7poeRsmmP29xXPAnKixNHQv37L4jo1gdRg19yaGqltaIq0xoz63UlZTmb9l/DH6dzEOdXgBebVvysJwtai46JRcOE/oOfDOc6PMPm6M2lNelDeoKIwjrTZiHwgcpLmBzaiFKN04f2hu7cv4ibPAXBTVuI1S3r51KuGb3nWwivT3oqcF+yOELctk5SqwdeXq/G6YsmPHSLH6Z1c+zvja3j8+s5AhwBjoCzEeDkiLMRdnL/dKpMKfUfdFcw3QFfCSrVoJKNJ26X4Z3O1utg+Mr6nb2OUassDzf31vVjdryOxqG/DJiywyLq6gmiwCyL4oDlVJWCso8evU2GRolSGE3AxqN6pF61ECZ1IqT4oJvc42wKBdvkYIWEie5F3ySDirJhes1XI09lxoc9FLg/xf7Pguxl85GzcTUUdzREwtxlVt8aqV2fY+4b8TMWQHn3fVa34xf6LgKCi46tRJsvIpK7YxOuzf8U/rXjkbRkvUPZPPSC2meBCuRaQqUVVGJxsyBdot7Fnw8jH1GjbX2VhTgpoPKcPFA5VoWQSpH/xefQnD2NiK69mGsNkScSmf1Euqv3lYgKIizILjlly1dOH77w+wO4PGUyApLrsT0WM17bpMHP/xmrzCAUc6zq+qJyThLOp/Kerg/5Y1gzzzkQqW7u/OccAY4AR6A6BDg5Uh1CHvxzermll9za4RKsHeH9QqyloaaXvOdnqRAol2D3BN9am7tvqd3HDZj1tZa5m6waGogYkaz53t+pxYFTBkY2rBnuPq0YEi2dsE4DEpuloGwW0uMpn/578LQBH+/RsnIUyhwhUuH22vaXpIi5rzlFZgxYpAY9hE7uIEezhtVnTwkCuSS+SASVvaE5fRIZY4aw5smb9kAWGV1tV2T7SfafslpxSF7nXEHCaifDL/AYBLT//Y0Lw/oyQc/kdTsAiWf8frkaIMIhY+QgwGxC/KwlUNzRwKEpLD6gY2KrpPG02Epdrp2/6jFnrw4hSgnWjVCW0YswqVUwFVsMWwiTfOagozlzCvlf74Z/dC1E9B7I5iwNCqpYlqP0zL/RJA5NItHhXXogeugYhzC3qrHZzMqm9BcvIO7tDxD8+NNWNavuoqP/GkF6H8oACfvbGuEBbjFpWRYjAPr7OaG1nOnd8OAIcAQ4Ar6AACdHvHgXp+3U4ttTBgxvHoAuD3rPaY61kA9frsbfl034tLcCdyfZfxJu7Xg14ToinfoutJTAjG0lR7vG4j3QFGnNGLRYzRxV3OU0RA4uY9daTrTIbpCyjhomVH3vnLtqwuRNFhcYevCc3k3uEVbYH+zS4ps/DXikvh+mdrWO6MhXm9HpU0va9dIhSqTE2P8ier5vZ+gvXWSp/1QCUF1kvj4Oqp+PIGrISES80Lu6y/nPaxACGWOHQHPqJGq/8wGCHhPnZdGb4DNrNUgf2oe9MEf2GoDI/kMdmj5pDPVdYCmJXDBQidvirP89H7BYjfRrJibcToTxzcJs0MN4LQvnB3VnmSUxL02wZLuYKpYokthp6bIc0jHxCwkFJO7VC0vr2R6GrKtInL8S8vp3OIS7tY0LDuzFlelvl9g0W9vuZtdROQ2V1YxsGcB0YzwlfjhrwDvbLBmjM3spcE9d/pzmKXvD58ER4AjYjwAnR+zHzq0tc4vM6DxbxcQ0t4wJ9EnV8GWHdFj/P27pK+aN9ulXWuz5zYAG8VLM7Sd+dsdvaUa8vN5iM0jirOQ45Kq4kmfGmNUWcoZsrWf0UoKE66oLEv59c4uGlRlRBgmJ01rTrrp+7f35qQwjRq/WsMyeNcNtE1n+aI8We08YKrja2DoXQcTQ3wpxQSE7QBoYiOR1OyENDrF1OH69DyNAzjlXPngHynvvR/zH83x4pZUv7eqn05H/5U74JySh7orNDq9fsFQlYpsIblviu78MeG+HJWtw86hAUMledUF7R3soEDuCpXCZshyt5QW5TEgk8AsNhTTEomEi6JlI/F1TgkHWvWTh618nHnVXbatumaL+/Hz/rowMq/P+TAQ++KhDfa/7UY/l3+mY0DYJbntaCCKxdSS5+GBYbcRHuO5vvqdhwefDEeAI+AYCnBzx0n1celCHDUf0UyGmmAAAIABJREFU7BSBThN8MchdZOwaDSt1mD/A8x4KvA3zfy6bWJ0whaOZBTdb+/z9Omz7WY/6cRZ7YFcEZU1Qii+driXHSJkoqS1ONJQaTMQKYUTt5/VTsEwSd8SQpWpQRos1WgLl5yeU2tHLz5bR9pOmxrxcpHZtbSkDmLkQykb3VgkF1dhTrX1Ej/6IGjjMHZDxMT0YAbNej9QurWBSFSFp6QYE1E3x4NmKOzXVz/8DWeJSOVHCHCqnaejQACW/3zJg/UuBCLejvILK9dKzTRjwVAB6P1Z9FkJJyRyVRq3fWen8TRp1xbKcUlbSpRsRiVqeMJEGBjmES2WNr86chvyvdiGiZ39EDXDt51L+3j24+slUBKTcgqTFtluiC+shl7IBi1Qglxg6zKBDDU8Lyhj8Y/YSGAsLYZi2Fk839M3nUU/Dnc+HI8ARcB4CnBxxHrZO65l0CHrMUzNL0o0jxdOMcNqEHei4zccWm+LPxwd6rKOIA8tzaVNBhJXE++jF21lBD3KDl6qZ5oe1D+COzIXuj7FrLMRGYpQUs/soEBZoO7FBrjsvLrOImj58qx/ef8G6chZH5l6+LWX1UHYPrWPlUPuIJSEF21Gnp8vvTkLh4UMIadkGsRPfrHSZgjUppdUnr98Fv7BwMeHgffkIAoL2Q1jbTogZ86qPrOrmy6ByDnJKIe2OyH5DENl7kMPrHrNagz8zjKwkhkpj7Akq16OyPSJWto2xTiuEyC0iTBM+XQTFXfdYNazZaLhBmJCeSbHFsNlorNBe4u9fTJhY3HJKynKk9pMB5zo2Z9gnLduIgKRkq+Ys5kVMeyQjHbGT30NI05Z2dU0Zjf/7x4iWjWR4tZ1tWUJ2DWhDo8IfDiJn3QpQ5iCL0AjUnbsE/nUSbOiFX8oR4AhwBDwPAU6OeN6eVDsjodzEE/9gVjt5Gy8gETISI3urkxxP3SmePoaN0/D6y0mbhjRqwgMl7MSRMgucGX9lmjBypRp+Ukt5TVK0/Q+5N5snOc9M3KDBH+eNTFj2s/5KmzJGyvd9JtPEiBa9Eej3RAD6PuFkoEpNgBwles6ziLCSPSLZJNoTq3/Qg6x9SaeH9HrsDdWvPyFzkkXEMHnjHsiiKgqzZr46Cqrjx5iTRfTQ0fYOxdv5OAL6zIs4368z06xI2binRpReUUkHlXYoGt6NhFmLHd7h388bmdA0Eb8bRgayklp7wmwGesxTsfLDl9vI8dw91Xd0bdFs5G7dgNDWHVBr3Gv2DFvSxlRYwBxymACs4JajsZRilo9Ky3ICqicJin78DpfeedXhzA1HFlp05Adcemsi/GNro+7aHTZ3Rc405FATGECC+0q7CH+bB7WiQdGPh5C9cgl0af+xq2UxtZguVViHrla05pdwBDgCHAHPR4CTI56/R2VmWKA244W5KhiMwJoRgUxbwZeDrFjn7dOhzb0y0Ek4D9sRKG37SKdPRKq5ImZ/rcOu4xZHBRIOJKJEzDADeG+7Ft+fMbBT0Hn9lMy5ydEQ3HxIS5BSme+sI/LEq5jgwm912PKTHvck+WGmA6QGlRZR9gghQS9RjrgRZYwaCM2Z0wht0xG1xk4qM3PBmpQejil1nGuNOHrn+Xb7zMljoTp2FNHDxiC8cw+fXmzOhpXIXr4QUqWSlRKRi5OjIWT+DWkagO6POEbabj6qx6IDOibmSp/N1YXufCrSB/eANCgYKZu/BGWKiRkkWss0TPLzigkTshnOr3QIwtRSlhNqyTChTJOg4DLXCqV+VOZH5X7uiovjh0F98ndEjxiH8E7drJ4GkfNk1UwC454iwkpCs2TxrkstJkWiYxDZZzAjzHhwBDgCHAFfQoCTI162m598ocVXfxjQvrE/xrQS9wHFE6G4kG1C/0Vq9oJHJUQ8bEeAsggom8DV2i1U9kXuCPSARxkYlIkhZpAtJdlTBsklmN1X4ZA7S/l5vb1Ng8NnjagVKsGyIUpmKe3MEAgNGkMMPRjK2qHsHXt0S0qvU/v3X7jw0gD2rbqrt8G/djz7/9Lfj//4MyjvbeJMeHjfPoCAoF1B9xDdS74amr/+RMbowWx5ca9PRfDTzR1eKmXGjV+nQaiSMv+UDushkbNY19kqZsNK2XZ3WEEAkyUzlVDEvvIWQlq0dnhN1XZgMrEMk9JZJkSemA2GCk0lMlkJYULETcln1prt8I+rU+1QzrpA+JwkAofu+fIkTlXjCiKnt8ZKsWhQ9eSVs+Zv1mpB+im529aDsr8oKBOGdFw4KeIs1Hm/HAGOgLsR4OSIu3fAhvEFgVJKp133UqBHeN3bMH27L+1OKcD5ZqweruRK6DaiyIiJhe4TdDueZsTEYvcaesijhz0xglyMqLyMwtqHe1vGJatjEka9mm/GMw1leL2Dc7OW3tqqwY9/G9H6XhkmiJAhtemoHosP6Bjejj5cX/14CvL3fYGAxLqIfmk89BfSkb1iAUwqFUunJrtfHhwBaxA437sT9Fcuoc60WQh84GFrmnjVNVQykv5iL2YfG9qyDWpVodVj66Je2aDBr6lGDHo6gNmkixGffaPD9mN6q/Us8nZuQda8GUxzhLRH3BWkI1I6y4TKc0xqi4U5BZFT9EJPpEjUkJeKLYYtmSZkNyxR2F9qaM+ar0x7CwUH9yGie19EDRpRbRdMLHeRRTjdXSKshuvXkPf5VuTt3ga6pylIS4SRIs+2rXYN/AKOAEeAI+DNCHByxEt2j17SKK2WRCPFSKv1kmWzaQrZMqOfDUCHJuI8GHrT+h2ZK9k2kn2jK17wq5rnzC+1+OJ3A+IjpVg00HEXGEG0lMab2lWBR+rbp81RHa6CMwRdR+QIYeiMELQEqO+tY8QhPS/nmtFrvuWFgYRdSeDV3iAniktvvgz177+W6UKw9rS3X96u5iGQu2Udri2ei6CHHkPtqTN8DgChdIhO15OWbYBE7viL+L9XTBi6TM0y5DaNcjxrRAC9dLaaNYLnREqkdn0O5D5ElsRkTewpYdZpSwiTqzOmQvP3GYQ83aLSjDYiR4gkKVOW40T7cSID0/uTHocEiQtXV+vWRK5rZy+ZYI9Vs6P7of33b+RuXY/C7/aXZOiQU1l45+4IevQpgGpNeXAEOAIcAR9HgJMjXrDBuSozRq/S4GKOyeWlEZ4Az8HTBkz9XIvHbvPDe10cf9j0hDW5Yg4n0o0Yt1bDhPtIn8YWa1sx50dCo5SFQS/sj9b3w5Su9u8h6Yu8u13LpucKsmzdj3os/07HymqWDFY6ReNn0BI10rJM6PO4P/o/KV7pEdk2k4OPo6U1wr1AGgqaU38gIPkWBD/5DJT3NBbzNvGpvuizulADJEZJmKAiDwsCdAqd2q0NzDod6q7a6lPOFgLxQ+tMXLAa8ltvE2Xb6W8f/Q0knRE6GBEzXt2gwS+pRrzUIgDPP1D9wYOQRUaaMaQd42nBLMi7tGLTStnyFXuZt+iYFOuZUFmOXl9x2n5+5QiTUFamQ+U6YsT1tctxfdViyG9vgMR5y6vscutPeiz4VofoEAkjtV1hJ08ZgIUH9yH/693QnDlVMreQZs8ivEsv0e5jMXDkfXAEOAIcAVcgwMmRSlCmk1wKqUQCcpKTSsDEJOlryb/Z/0tKvudX6md0Dft3qWuE9rYS7yqtmb3g0ukROX7M6aNAiLJmPWwTOdR5loq9oO6ewHVHrP1geHGpGv9dNYmaim3t2OWvE9xr6Pv22vseOm3AlM8txEiXB/0xvLm4LwpVrY1q/anm31rxQlsw+vwXPebu0yEyiBwJxHUREkqP7kr0Y/bGPJyHANlXkyPU3hMG/H3JyLQchGiU6IcuD8rw+O3ivGg5bxWu6fnqzGnI/2oXwjp2RcxLE1wzqJNH0Z49jYwxQ0A2teTaRO5NYkTpDLAtYwLZ54SYQaV8VNKXEiNlWkfVhebUCWSMfRHSwECLMKsImTHVjWnLz3O3b8S1BbMQ2ORB1PlgTqVNTaqiEothi71wPuh7lYU0OLhMWQ4RJiQIa2vQfZExoj+05/5BVSKxmTkmEFFOnyUf9VCgSYpzMiLZ3M1mqP84zgiRwsMHQdoiFH4hoUx8O6zjC5W6k9m6bn49R4AjwBHwRgQ4OVLJrn39hwEGk3O2k8iRMmTLTQgYprPxgx5ZBSamL0K2e/RVIGluEDKW71UgcMoQOhILYVP8PVtJGuegYX2vlHlw7qqJCW/eleDEhwbrp+TRV5JLDLnFxIVLsG6EZxBKpXVCpndT4EEbrGpJeJUEWCkevtUP77/gupd9srwcvEQN0iGh01U6ZRUj8tXkKqMGiSOSzgjpjYgZF6+b0HehpXZ9x7hAJubIQ1wEyAlqwxHSbjCwfRSCsrTos5pIbSHIWvnt5+XMTrsmh+B8Qi/W9IJNL9reHMbcHFwY1geG7GtQ3vcA4j+aK9pyBNFpsbSIKpvYC3NUyC40W61vIQizxoyc4HH2rReG9wWVhsS++jZCmj9n9T6Y9boKOiYkBEskQvkgO2oqy5GShgk55ZBjTkhotWPp0tNwYWgfwGxC4qK1FcprBBFtslamZz2xg7K2VL/+DNWxI8w1inRFWEikCGx8P0JatkHwE89A4l99BpHYc+P9cQQ4AhwBT0KAkyOV7Aad1hA5YjKbYWJfAWPx15J/mwGTycx+Rt8zFn8t8+9S1wjtK/lbW+n98Ee6EQdOWY4f5f4S9HzEn9mVihUVSJriLJhKM2BKSJZigqV0Bk15Akb4d/E1Ffu7kY1DRI21KxJsTp3heiIWpp7SD73E91mgBr18UxkSlSN5SkzaqMGxc0Yo/IFpLyhwT93q57biOx3W/mhJhW6c4sd0RqhUyJVx+KwBb2+znK6Jhanw4kNWx4sH234aac36yS0o/ZoJr7WXo/ldLgbNmgl68TV/Zhjx/udaJtpLQafvHe/3x0O3+JXYJ5Nj07enjKw0K09lRr1aUnzaW4FghbWffF4M0E2mnvnqKKiOH0P00DEI7+Ldtr4Z44ZC8+cf7KQ9cfE69sIsRhSozeg21+Ios3qYkmk2OSPWHNaD3FGsfSkv+OZLXPnoPfjXiUfdVZ7jOkTkQ/qg7iyzI2XrXlHshi1OOeXKcnQWkr5MSKWMIBGshZmeCZXllCMacjatQfbSz5jrV/yM+ZDFxLJulhzUYeMRPTvMoPJNsUrxKFNFdfRHkFOU5vTJMlMmXZyQ59oj7Ln28IuMcsatxfvkCHAEOAJeiQAnR1y8bUSOlCFbigkYgVyhMpoF3+px5B8LMVI/zo9pBkQGVUHACCROZQROGULHfIPgMVd6IOJiJCzDEUlTlkApm+EiZMT8fdkEekmuGy3FuOfklZQ43Sh78iuVjVOhLKqEtLGPpHELSDYO+ulXWpBoKaXlUnquJ4VGD4xbowbtZ4AMeLdz1RkkVE5FYq6U+k1BwqtEjLgrBGFZEkakB9jYMPtfcCkLirKhKJyZDbXogA6bj+oZMUIECQ9xEChNltWJoM+kADROrproI6LytU0anMk0ses+7um++1gcBBzrpcTWN7Y26q7d4Vhnbmx9bf6nyN2xic0gfuZCkHilWCFk2jmq01TdfChrhLJHiHDeOjbQqhdzEmaljJm4N99H8JPNqhvCJT8n0oHIh9BW7VBrwutOG5OccagUhxEnBWQ1nA8Sq60spEFBFcpysuZ8iIJv9zK9nTofzsEf6liQ9gvF/AFKpivnSKh+OYqiI4eh+ulH5gxVOshpKOjBRxH44COQ3yKOJo4jc+VtOQIcAY6AJyLAyREP2ZWcIjOodGD3cQPopZDCma40FUia4iyYSjNgSkgWc9kMmQqETCkCRsi4qZBRcyMbhzJuKiatVr4heiMwb5/l5J7KGgJk9r+YVvoQU1ozhpUo3ShfKlsGZSlNshA6VVwj6NSUI2kqzaIpl4Xj6O14KsOI0astD1prhitBL26eFnSCPmq1BlT2QUEORP2f9C9T9kGEyIwvtey0neLJO2SsJMGdQSe45CRA4qkN4qUsDd3eeGmlmr0oP91Ahjc7Om9dlIE2fq2GZZ1tG+Pd5Qv2Yi12O7I/JRtUCip3GNVSzoi+6oKEiceu1jAdoN6P+TPtnZoc6QO7QXfhvEe9YNuyHwUH9uLK9LdZE7JoJatWMUMod6FMIyrJcmYIGX3jW8vRxoryPkF8NiC5HpKWrHfm1Kzum4R+jdezRSeprJmA2WCwZJgwwsRCnLCyHHrIKReSgADkf/E51KdOsJ/8mtASm5MGonvreHR9yPaSFiJmCn/8DkU/fgfVrz+V6IdQ3wH1boWy4d1Q3t0Ygfc/BKkTXXmswYlfwxHgCHAEvAEBjyBHTCYTjh49ioMHDyIiIgIDBw6EopQXvdlsxuHDh/HNN99Ap9OhYcOG6NKlC5RKJdRqNbZu3YpTp04hICAALVq0wOOPP86wp/727duHhIQE9OnTB2Fh4qS7irmx9DJLp/z7Tt5Q8CPh1Tc6ykHp9r4eRNKUJWTKETBCyZIZmLJDizOZRvYyck9dacWSp5ISp7IETJn+GaFzoxxKKIOylqRx9n6UEf1lJEvVor8W0qb458Uky9QdWlzOM7H0frICLEPiVKlLU0p4uLgfZ68zt8gMshmml3cKKjOgh/Ir+WaczjCWlCrQ90l4tdXdVrx9OnvSANKzTRi2TM1S3Vs2kuHVdrYTG6QjtOoHHeT+lC4fyJwJnBntZqhAGWkLBypRP873P1OciSURdl/+bvmsHtUygP2e2RIZ100goWS6fyh75GbZJrb0643X5u/dg6ufTGVuGOTu4k2h/ecMqJyGhCyDHnkCtd/7WNTpk7jvtJ1a3BorxaJB9pOw1k5KcIS7o44Un/WvfjyzVoO0Xh1B7jAxY15BWNvnrR3KKdeRhgbZKFO5St3VnlPqU0KUlLjl5IOwoyj46QgKfv4JMqPl34FNHkZomw4ISEiy6JlQWU5ARQJVl/oftP+ehfa/f9hXElYVgsgPygwJeuwpBD7wiF3isU7ZIN4pR4AjwBHwIgTcTo4Q8fHtt9/i7NmzeOGFFxAdHQ1JObXQzMxMrF+/Ht26dUNcXBy2bNmC8PBwtG7dGt9//z1rS+RHfn4+1q5di06dOiEyMhLbt29H165d8csvv0Amk+H+++/Hrl270LJlS9beHUHlBL+lGUGOOCcvmEA16UI0TPBDh8YyNOPaAJVujZBmTJkGZOMqZggkCftaCYFSUXPmJgRMCaFTtWaNRaemLElDYzgSR/81snKsyCAp+j1p20tb+XErFf0tyYi5IexbWRbNDaem8k5P5YSDJWCkIO1raTFLYS6P3+6Hca3komrtOIKv0PabPw34YJcli6nbw/6s7M3aOHvJxLJPKIY+E4AXHnZsn6wZl0jFQ38ZPMK1yJr5euI15CDxxhYNfk01svKDt55XMGFge4KyA2d9rWXW2uQQUpOFctO6t2VCpnU+nIvAxg/YA6fL2xiyruLCyAEsS4FKIxIXrII0MEjUeQg23K7SCqL7mzJVCjRmLH9RycpXq4v8L3fi6qfTmaBu0rJNkEXHVNfEaT+//O4kFB4+hKgBwxDRs7/TxhGjY5NGDVV2HmZuzkJOxlU8k7MfDa78D2ad5W8KK8UJDYdfcAj8omLYv6mNMec6dKn/wqS2/P0QQlYrjlmrBz36BJSN7hNjirwPjgBHgCNQoxFwOzmSm5uLdevWMWIkJqbyP67Hjh3DmTNn0Lt3b0acUJYIZZL07dsXmzZtwr333sv+o9i4cSNiY2PRuHHjCuSIsNNCZomYO0+p9mSxSw+89P+Xcs3slJnEXekkn/59Ibvyt186ge78oD87JeJRNQKCHWxSlBQrhlZ/uuWNWJYmaSyETDWiv8VZMJk5ZvbyRkGp0SQOeYPQKe6jSl2aiiSOK7EzGIHz10y4mm+Cwl+CmBAJIoMlzLq5oguTJculTIlSmYyYKpybylhtl9O1KWO9fcPCu/QY5fEQdF3o+5TZQtbC1QU5m5DOyMUck1NsgasaXyBz7knyw8zeNVvroro9quznlOXxxmYNjqcZ2T35QTc5iMh2JF7frAGRmUSET67BWjC5Wzfg2qLZUN7TGPGfzHcEUpe0pVP/C6MHQ3fuX0gVSiR8tgIBScmijk1Cv2NWa9izxObRriuFEwSibXHkyhg7BJpTJ926f5S9ktqlFduD5E17IIuMFnU/xO6Mnglf36Jhz4lxYRLM7a9EmKkAOZvWIn/XVpCmSVUhlSsgDQmBf604yBs0Yu5IitvvtLjl0B9GHhwBjgBHgCPgMAJuJ0eI9KDSF4qLFy+WlMCUzuzYv38/rly5gl69erHr0tPTQd/r3LkzI1aeeOIJNGrUiP2Mvk/RrFmzMmU1rVq1wvHjx1lWib8TrMrIHYR86quLsEAJ0ytoEO+HhglS3FHHz+XOG9XN0ZN/LpQI0EMjPTzysCAg2AC2vU/GBGsdjYouTBYChZUoldKRqUDAWHFN5c5PN9yhSpdBOboOsdqXEDIlJIsEW3/WMd0Q9nnT0B8tGvlZhIKL9WjKa8ws2K/DiXQj/P2AdzorkBglLSdGXJ70kVSw57ZnPVTC1Hm25YF7z8uBUAbw3xtrcSRC67XNGvxx3ogQhQSf9FKIQmLTngxcomaaOjW5vIZOwc/37sj0GRJmLYai4d3Wbo1brrv0ziQU/XiIjV37nQ9Z+YLY8fY2DQ6fNbo80+ufyyZQxgrd55+Pt46UIcHP9EE9WKlI1OCXENGtj9hwVNtfzua1yF4yD0GPPona735U7fXuvIAyz6iclBzlqHx6+gsK5lBTOgxXL4Oyk/RXL0Ofkc7EX/2iouAfFw8YjSyLpLKQhlishS32wsVlOXLHnwXciRcfmyPAEeAIuAMBt5MjJ0+exLZt21hZTEpKCtMVEYgQPz/L6Zw95Ejz5s1L8DQajdi9ezeaNGmCxMREp+D88noNUq+amJgqpUnTA0awAogNk+KWWCmr9afT/Fqh/MXEkQ14a6uGuZeQ1gNl3PAAlh7UYcMRPXNPoTR9sWwAPQHbijbaFUV/y15jyZKpQMAIosLF9to3FR42VxyjKiy++sPAdHAobq/th5Z3yyCr5ADvyz8MOFt83XP3+INq++0JvzLW2RU1Z6oS/f34Cy1I7+KlFnLckyRlh4w3SqeqERYuJzxM7WpCUIkBCVUSAUZZgZ/2UiBFRB0osmp/f6cWtcMlWP5ioFWirr6Ie86GVchevoCV1VB5jadG1uyPkLdnO5te9LAxCO8svgUxZZX1XaBmByZ0AOBqy+fBS9RIzTIxkWgSi7YmBGtfiZ8fEuYuh7z+7dY0E+casxlpvTowMqH21BkIeugxcfp1Qi+bjuqx+IBFyPnBW/zwZie5XX+riYhiDjnMYrjYLacgv9IZk60xWQoza2EiTkLCIA0OdsLqeJccAY4AR8B3EPAIcuTEiRMlWSEZGRnYvHkzBg0aVCKg6ig58vvvvyMnJ4eJvZJeSUhICCNj4uPjK91J0ji5dKmsBZrvbLl3r+R/6RH4/K9YNK6Th+6N+B79ez0Qi48lsU0d9XAaEsMspTU8xEXAZJbA4vAkAeWKlPy/Gfjq71o4dtEi9hwXrEWXuy5BITPBTNeagW/+i8afV0LYz++rnY+HE3PZ94Wfm3Cj79L9mmFpf2Ns+9d06moIzl4Lwq2RKtwdV/mDtLW9kyQUESQSmC1fJZavUomZWXNLq/x+JddSW2bpXa6PavuyjOWsKNT5sd+ry4VyBAUYMfSBdLa3Ysf8n+siLUeJZ2/NQrNbssXu3iv6k+i0CJn+OiRqNQqHT4Cxbj2Pm7f8wNdQ7NvN5qV74FGoO1uyWMUO+ttGf+MeTcpBxzuviN19tf39cD4Su8/Uwm1RRRh8/4VqrxcuCFy3DP4nj8MUGY3Csa/DXImQqNWdlbtQpffDkf+3dx5gUhX52v/PDBMxYEIwY1YwrGJac1yzqCgqJsS4hrs5ut/evbvqhuvqXVfXiIpijgjqmt0155wWxQyKKAhMnunv+VVTcKbpCd0ndE/3W88zD2G6T536VZ06VW/9wyeD7M0vlrZZC2qYeGyZ2nZbrq7Ndm76t42c+hfrXHaQzfvFH5hI8q0m1u/d+Noq9vKMZVwde6zzle217lfR1tfZaRWNC6yycYFVNDa6v/NjHYsD/S+qsKrKUg0DF/10Lvx7Idxyhg4daqusskq0LHQ1ERABEQhJoODiCPFDnnrqKTv++OOduwviCJYk48aNs2WWSb9M8ok5suuuu7rvEtNk6tSpts8++7g/ca/BMgXXHAK6qvQvAsRxGXdZU+L+2MVI6eOvOu2s65ptXlMqcRPsYuRRyHt66I12w2ffB5bdYliVrb1SpT09raNLyuKwgYSXtIhZHE9mkdvTotTbC4P+dpq99XmnnT+1xYYuV2m/Pqg2kOkpIyjwEqm3yUbZNe4NAk4xFC/SLI5LE8i6lGFh05fP+MxOM+d02p+mtNjX81Nunvnd6FqXEntxoOGucW3C7MewNjzxyrSlwHXfL19XwW9uuMZmX32p1Y3YzFa74LJiGF6L7uHbB6bal3/5vft3w1bb2irn/NWsIj/Lr54axjw+5qJGl8moUGnYsXw99MK0C95NZza4+E99KZ2NC+zjE4+y9llf2FI77GJDfvvHvnyt189MerLNJjyetrbIVs569Rc2/Ovn7ZmtTrNhxx9t268fLhZQrzeU4wdmzUvZb25tNlyWyE529qg6++56yd0jaX6dlYmzMJnrXHS6i2lCppu0S07a0sRlywlkjcyx6fq4CIiACPRbAgUXR+bNm2cTJkxwcUM23XRT50Lz5Zdf2lFHHWUtLS0uPe+sWbPsuuuuc5lncIvJzFaDwHLcccfZ/PnzF2WrwUWH8thjj7kMN2uttZb7nhdHpk2bZqNGjeq3HVfON05U/dnzU3b1yfXOb7ccy8y5KTvzmib7ekHKNl+zys4fq0CbhR4H9MVtz7YZrjbfNi3gxAAtAAAgAElEQVRWEDCNJ6MNqYoLWfb58wIjK8Wt/9Vgyw/s26Yn2/3SMoSYxXFpsmRuWiIuTZbMTYtSby8pwCy6fg+fiUOkwfXo7hfbrbU9ZcsvVWmjtx5gA2t7ZuVFmkUuT6Tf9pmdlnCDWujOtPAzCC43PdPqYkywsTth55qF380eWLhrMOLoRJpCjkvqJo7CR8ccYh1zvrFVzrnAGrbertC35Op3LiMII6mU1W8+0gkj2dKrRnGzPhvbjhsMsP8+tHCxIv779hb797vtNm7nGjt6+94DTfu2N7/9hn36XyebpTptxVPOskGjjwqF5bzJLYboXDPA7IAtqu2o71bboIYKJ0DP+jZln777qQ353RhrrxxgP97hDmuuarBVl6+0w7epdi63fK+Q5a4X2uzqf7W5+CKIq+ccXmsEky90SbW2LhRKcMtZ6J7z7dyst4U4gkjSxS1n6bQVpIoIiIAIlCqBgosjgMVa5MYbb7SvvvrK1lhjDediU1dXt0g0GTFihLMemTJlirW2ttrw4cNt9OjRVl9f7wSUO++803CdQUjZc889jWw0memAqYfP9MWtplQ7u1TaRRpVMnCcsVeNHTyy74u3Umk/PuFku/hibsrWGVzphBFiIqgUD4GXpncY2ZUItrflsCq3qC908RlSfnFgre1ZAunC0y5IPvX24oC+WWPOLBJrAoGFuwg8Zs+/32HXP5k+pV57cKUdvUO11VQtdG3ygYYDGaS8FU9YkaaxJWVXPd5qZG0au31N3nGpEGm6xpxZKJ50ydS05Ge6T72dkbkpcJ2usW8CgYOdm1V+I514HsT1qFl9TVv98klWMaCwu9skhRGIHfZ/jU7s/tuxdaGzIeXXA+lvkUWJuYL4aDee0bfArL6+b26+zmZfebGzrFn1/IvzSi2LsEz9b33W6eJo/emIdPDqzDLr//5kc6fcabV7HWRP7PATm/xim335bVqUXnHpCjt2x8II0mQbuvD+VheDjrLV2un4Ir2JrGH6LPR3ibPlLEu6CiaptrYlL11V5bLjBK1MiGtS6Oc1NANdQAREQAQWEigKcSRbbzQ2NtrEiROd6wuCiYoIeAKcJnGqtN16VfaHw8rLYuLxt9vtj/e0OAsAgvyS6YLgvyoi0BsBTjIveqDVnaoS0FhlMYGLH2y1O55PbwS+t+kA+9n+fefjRZpFLk+k3+4ipqQtbboGAV4YOHihaDP5pTa795V223BolZ2ye006hXePmZ/SYtDiOtNxcIqhLM7Y1H3mpiUFmQqrTHVazdljrWLGR2ZHnmGV+x+1KGhwZcWSmZuyBh8OWOqEmRXn3nOHzfpbOvMJrj6r/umi2CxGqIO+P//elkRTfPc0VrxQc96YOhc8NJcy85yzbf5jD7kN9OqXTrQBg4f0+esEQT7r2mbDfRaLSCxosr3fSN/74REHWKqjw9a8+marXjUdaJ9sMDc93ebSblOwJDlp12rDGifuQgaqKx9rdZaDlEEDK+zEXWpsn83irzuutuEuhStOOvDrQrccYplkKZUDl1pCMCEgrIoIiIAI9DcCRSuOfPTRR87SY//99zeftaa/wdX9xkOA9JeHXNhoddVmU386MJ5KiuyqLBovebDVHng9vfDaZaP0Bg4/ZhUR6AsBH6+HU9Wbz8ztRLgv1++PnyG1Mqe8H32VPuUlDTbpsJMuTa0pO+riJueOdeExdbbJ6rltSLlfxJFMAabLv7u4KHm3qFTX7yyR6WnJzE091tFpFkajqf/wdVvzktMsVV1rH/xkkrUt1/eNdWaf+WxMXqypysi6tETmp4UpuGtuuciq7r8xfbnvbG+V/3WOVdak3Z2qAi5TXV2c0kJQtjr6MpaO+UeTff5Np/3P6LqiiJvhM6ARH+P3OR5AYG3w6VnjrWXae1YzbB1b/aKrrKK2b4cYZ01stjc/7XDWdn8+svvvfHX5RTbn1km21M6725Czz1kCMRntLnu41cj+Q+F5OvN7Nc7SMo5y+3Ntdu2/2xbFnDp822o7Zvtqa+jFJS+Oe4n7mvRvNiuTbOpsRW1tOkMOMUyIZ7LQRSfue9T1RUAERCAMgaIVR8I0St8tfQKnXNVk077odC4lnDCVcsFS5pKHWg1RiHL6njV2yFZSRUq5z+Nqmz8RnnhqvTtVLcdCwMsn3m138Qyeez99woz5PpvAuDZPfeF8yzNtdtkjrc6lAteK/lq8q9PiuDQZAswSFjFdBZjUpb83e+I+S62/mbX88h8LLWiyxLUJpOfuCAQN9m5VufKraG+1obeeZ8u8/KD76tc7H2Vf7vf9XC+zxOeDIk1akFmcOhvrF9wwSPM6eJlK+9n+iDALf7/QjWlJC5nF7k6LAw1bRpybJdNz59IQhBoEG8pNZzTYSsvkZofT/tUs++TUYwwLj4Ytt7ZV/vi3Xqv/f7c1G6LGBkMr7a9H17vDj2yl/euv7MMx+7tfrXHFJKtZa51ur41occ2/2wzXNcremw6wk3atcVYdYcuMOSm779U2e+C1diPwKgUXGtx9VyvDudVblmBl4txzvv3WUq1ZMnxVVjqronTg12WtZq3iy04Vdmzo+yIgAv2bgMSR/t1/ZXv3/mRrzLbVLthlKRaCzv3v1BZ7YXp6A7f+kEr78X61tu7K5bmpLcU+TrpN597dYg+/2W4/2LvWDtgieQuJpNvr62Nz9NonnfbIW+1OGGlZ6EpPsNwjt6u2g7eqdhljCllwlRt7cTruxB+PqHMbrXIsnfPn2cenHGPtX8605cYcYyuceHpeGHzA4MVxaTIyMwVizrRP/4+1XPBrS81Ip6+tOOHn1rHrQRmBh3uJa+Pj0Sy8rrew6e3mJz7RZrPnddo+m1XbhqvEN7d7kWax2JIOHJzp4uT/79KH22zaFx3ODe+gLasDLk5YyCx2meoi0ATi0nR+PM1m/+xUSzUusPqttrOh51zgrpGtXP5IqxOICFiKMNhTDK0vLzjPvr33bltqlz1syK//0Btel80Nq447X0g/9ARq3Xfzahe4FVE0l4KF12Nvd9g/X2u31z9Jv5cpQwdV2Bl71dq265bnM9sdQzLjeLccL5iQQWdRqaiwZfY9KJcu0GdFQAREIHYCEkdiR6wK4iDw6kcd9qNJze6k9/ITS8uvlROpm55utSkvp11oOEE7cdfyDD4bx9gp52v62AY7bzTA/t/BfY+r0Z+YITK8N6PD3p3RaW9+1unSaHISHixsQtkg7bZxldXX5LZBipPF3S+2uZTQCKH/OKG05rVcuLW897Z9cvo495Vl9trPBv/0N7l8vc+f5bT76+uutLl33ZqeazcaYSud9TOrXXf9Pl+jtw8GRZp0jJjFIs3zH3S4+FmkzL3wmPqFLk6L03Mvmbp7sTtUl8DDS7hMLZkdqrf7zPw9z8+9r7S55+PU3fM7gKj79F1b49LTrbK12eZv9F37dNyflxBk3vq00+56sc1qqyvs9D1qbIWlMzM1Lf531ftvWNXvT3a3WnXh7Va58tCFok1FRjDihW5Oi8SaCpsxp9OueqzVBZz1BbehbdYd4OKXkbY7s+CK+M7n6TkEdx+YBMtuwwe44Na5xmXJtS9K6fOp9vaFliVzrXPet1a3yeal1Dy1RQREoAQISBwpgU4s1ybs/7+NxknOLWc1ZF3Y9DcuxD+4/fk2l9aTwkn2qJHVhnXMskWQ7aS/8dT9Lklg5pyUjb2k0Y2nO35QGnFHcJPhFBfB9JWPOlyWi2xl1eUqbZt1q1xMkTWLOAX4ERc1OjP9cw6vK+uT6MbnnrLPf/2j9Fy4wcY29Hd/tgErrBjJY51qabE5d9xk39x4jXU2NbnrLn/cybbMPgdGcv2+XuTMa5vceE0i1s3i1Ns+FXeWwMFdYs6kjBggxMEh88t261a57FBZAwsHrHC6fiZl1R+8YUMu/YETSBrX2cI+Pe5c66xbyiEiuwwHAYhAWKeQJaq7UtHWYsP+epzVzP7Uvt5xjH15wJl9xdzlc8yBiFJYxQTLCktV2morVNgydRUuVsmnX6dcSu/MsvZgBJUq23qdShtYszhtd9oyZ0mRpotbVJbAwnk1Ql8SAREQARGIjYDEkdjQ6sJxEzj71mZ7+j8dLvMGpr/9tUx9pd3IJPLBwtR/EkX6a0/2j/s+4u+NhssWFleFjLERhtbs+Sl79M12+/d7HfZGwLzdXxMhZL2hlc4CgxgG6w+ttIYishDpqe1ku8CdrhSt4nLt85b/vGMzzv6JEWeicqmlbYVxp9qyBxzsUsXmU3DZmXPXLTb37tusY843Vtkw0LnuDDr0SCN4ZJIFd8mf39jshH0E/mIsEx5vtUlPttlaK1XaVSflb8nU8sF/bMbZP7b2WV9a9Wpr2OBz/2bzBq5sZ17TZF/NT9noravtyO9WL3JjCmZh6uxMx6zpuOBXlnruMbPlVrT28260jtqBi1J5+88sjnOTIeIEMzstFHLmNKbs/S86XWacT7/udKm0Mwvpd3G9GTKoMv3nshVWVx2dpRlXwo2pa1ya3mLOdBVkMgMLLwoc3G3q7UDg4MBninH86Z5EQAREoBAEJI4UgrrqjISAN0HHtPXXByW7sA3bABZk+C3j5sDJHIUAmQdtMcClEiUWgooIxEHgz1Na3Ng7bY8atynpL6WxNWUPv9HhYqYE/f3ZXCJ+bLRKlW20SqVtuGr/EUK6Y3/0JY2Ge12xZC8p5Bjp+OZrm/G7n1vzm6+72yAA54onnWENW2/X59tqfuNVm/fw/fbtA1Mt1drqvrfsqMNs+aPHW9Wyg/p8nSg/eOqEJueucdb3apzVRDEWLJiwZKKQNn6LtfKPqUFw1pm/+6U1vf6yY/7PjU6yW+v3dtfk2t0VBJXZV15s8x75p/sIwV0J8hq2ZLosEeCd/iDmz5orVtjaK1W69/Bit6huAgsHrGY6Ai5TXdyefBwaHzh4oRsUnymGkinSZM3KtITYEhBpssSuWSJzU+D7izM9ITYVAwHdgwiIgAgsJiBxRKOh3xL4Yi7pLxvdAubuHxXnyVsQLidVD73e7jZ3781cbPq/04YDnKk/6QtVRCBuAow/ArMSPBDXjWIvPDe3Pdtmd7/UvijrBIIIoihC4rCV8rMiKOZ2P/xGu507WdYjXebP22+0r6+fYFh/UCrr661+sy1dzILadTewmrWG2YDl0243WCq0Tv/AWt59y+Y99qAhsLjvNDS4AJCDRo+NzEUnn3H0r3fa7Xd3tDhLhEmnF/e7i/vkfntLr9tXDrP+fr7NvTsd42XWUmvYuj88y1baaYclvt72xQz7dvLt9s0t16f7buBSNuRXv89JFOvrPRXqc2gjQWuXtKCyOOYMv+vqxsS/A5mblki9Hfh+RmDgrm5Vi+PecH3SgBeiVFSY7bd5/7X6LQQz1SkCIhA/AYkj8TNWDTESGH9Fk304q9MuPKbONlm9OMUFTrnvebnd2PD4sspylW5jt89mA0oiXkqMXaxLR0yAk1FS+nJiN/WnAyO+enSXw1Lk6sfb7I7nF6aWMTMCKB40stpGloGQePxlTfbJ7E5ZjwSGFNYHX19zmc175AHrbFzQ58E2cJvtbeCOu9pSO+3uRJVCl+MubXKuHL88sNb2GFHcm0Mf/Bxml55Qb+sNCSdGIrRced07Nur9K23T2c+khY+llrbaYeta9Rprup160ysvWNvnny3qJoLyrnDSGVY1aLlCd11J1p8p0nQRYJZIvY0A00vmJmcZ01WAWcLlyYkyKdt9eHGP/5LscDVKBESgRwISRzRA+jWBYk7p++R7HTbpydYuEe6xECE+yvDVilPI6deDQTffZwJeVCRtZjGORQImEnfjq3npI01EEYJCht2Y9RlQEXzwwTfa7Y+TW1yb2ZSqdCWAdUjTqy9b6/Rp1vbpx9b60XQj+wylZu11reE7W1n95lu6P5OOJ9JTX93+XJtd8lCrs3i6MkQcjyTHg3cBCpvlavqsTjvjmiZrbjOXAeeAgW/Z1zdcbU2vvWwEyc0s9ZuPtBXGn2Z1Gw5PsrmqSwREQAREoIwJSBwp484vhaaTXo+I+mEDxkXJ4o1PO+yif7YaPswU0jQeunW1sxJRLJEoSeta+RL4+wOtducLbXb8TjV2zA7F5fT913tbjCDFFIKp/mCfWhdYtRwLmYXIrnHumDrbZh0Jqv19DMycm7ITLms0MiydP7bONl+zf/Tps+932K9ubnb4rzyx3ob1kFWmuz6a15yy0yY0uVg6O24wwP770K5xwlo/mGbN0961zgULrH7jES5DkYoIiIAIiIAIJE1A4kjSxFVf5AQOvqDRBTXFdxsf7kIVTsP+9s90sEsKcRGO2K7aDtmquDafheKjeouHwBPvtttvb2+xzdaosr8eXTxxR/4ypcXuf63dGmor7Pgdq52oWM6FgM3n39viRKJLxsl6pL+PhZ/c0Gwvf9hhu248wM4e1b+CiH//6iZnBbnV2lX2xyNynzN+emOzvTS9w6XRvvj4OqvvJ9mj+vuY0/2LgAiIgAjkRkDiSG689OkiJHDe5BZ76I12O2OvGjt4ZGE2U6RG/eXNzYbZMKn12NSN26nGauROW4QjRrc0ryllB1/Y6FJITvnJwKIYpxc/2Orii5By96Lj6pw1WLkXfPvJXPPltyn7w2F1tt16/cPSoNz7LVv7GduMccb3tafV2/IDCyfk59M/uLr94qa09ch5Y+ps6xwsmXCRI0X10nUVzkVsyKD+1fZ8eOk7IiACIiAC/ZOAxJH+2W+66wCBx99ut/+5syWyaPq5wiVrzpnXNtns+Sm34D3viDpbd2Vt7HLlqM8nS8CfBP/pyLqCBzj1zzBi4vlj623jVfX8+NGAJQ0WNYo9kuzzEWVtBA0nzg/lJ/vVOhfL/lh+fUuzPTOtw7mKXntag9X2oRnXPdFm1/wrnT75ouP0bPfHftc9i4AIiEA5EZA4Uk69XaJtbWpN2f7/2+had9ePGtzpVFKFNKNnXttsn3/TaWSg+ctRdQV17Umq3aqn/xO4/JFWu/mZNhuzbbWdvFtNwRqESxzZO/jzh/vUurTWKl0JHHtpk332tTLX9MdxQXyRk69MZ6chbftvD+lf7jRB5rPmpWzcZU3GO5fA4j8/oOe2XPVYq93wVDrb1G8OrrVdNtKz3R/HsO5ZBERABMqJgMSRcurtEm6rP9FiscaiLaniT9+JdfK34+qVljcp8KonNIEXpnfYz29sdlZOl40vXDyLc+5usUfebC+Y5VdokAlc4OE32+3cu1v6VYaTBLD0iyouvL/F7nmp3VlbkJ2mvwflJiX9uZPTmWVO26PGRmeJC4Qb2PlTW4w5hvLjfWtt382Tey/3i4GhmxQBERABEShKAhJHirJbdFO5EvCm59uvX2X/Mzr3YHG51sfn/3RPiz3wenrRe+Gx9bIYyQeivlMwApxo7/vnBa7+O37QYMs2JGdx5RtNcEqCVBKHYcIp9e5ZUslO4MQrm2z6l5320/1rbe9NtdHsD+Pkqf902G9uTcfp+L9j6mzE6qURM+aC+1psysvpwOOn7FZjB21ZbbXV5mLj3Pdqm7NIa2kzW6a+wn55YG1O8Un6Q7/qHkVABERABEqXgMSR0u3bsmoZaQJH/bXRBZa884cDrS7muKykQSUdKj7XF4+rdye6KiLQ3wj89IZme+nDDreB2WNE8htuTPQ/nt1pZ30vvcFS6Z7Ai9M77Gc3NjvrtOu/31AUQXTVX90T+GpeysUZmd+ccumySZtdSsVba/o2kd4X8c6XHTaocm5ygwogupYSZ7VFBERABEQgWQISR5LlrdpiJOA3evh049sdV3n14w770fXp00DSMZKWUUUE+iMB4gEQF2D3EQPsVwcmGwvBZ+9YY8VKu/rkwrn19Kd+86lg2Wiz4VYpXgI/vL7ZXvu4wzZapdL+fnxpjm/c4W5/vs3e+TwtinAoQXpwXFt30XuxeAen7kwEREAERKBbAhJHNDhKhsDdL7bZ3/7Z6oK+EfwtjjK3MX0a+M2ClI0aWW1n7lVap4FxMNM1i5fAezM77bQJTc6lBteapArP0TH/aLIFLSn769g622zN0nA3iJsfqcJPvKLJWaxNPK3BVpQbUtzI87q+Fx3rayrsqpPqbeVlS9tdDOuYz75J2QZDZUGZ14DRl0RABERABIqGgMSRoukK3UhYAggWh/+t0aqrzG77QYOLYxB1+emNzfbS9A7nRnPpCfU2QHu6qBHregkSSJk5dzQ2N/84od7WH5LM5sbHLEgyRlCCWGOt6qIHWu2uF9pst+ED7NcHxSMCx9qAEr/4tC86jUDdHZ1mvzu01nbYQJaFJd7lap4IiIAIiEAJEZA4UkKdqaaY/eKmZnv+gw6XYjDqrDXeDYC4JlecWG+rLZ/MRlL9KgJxEvjdHS32r3fabfwuNXbUd+N31fhkdqeNu7zJqirMxc5YaZnoRcw4eRX62sRXOuaSJuPPC46us03XkEJb6D7x9ROE9ITLG23m3L6lui2W+9Z9iIAIiIAIiIAIpAlIHNFIKCkCPs3glsOq7M9HRpe15sNZnc6dhqK0hCU1ZMq+Mfe+0m7n39viMmmQUSPu8j93ttjjb7fboVtX2/f3kFtaPrzJkkW2rCGDKuzqk+MLztrYmnIuhHMbzQbWmg0ZVOlcelSyE/BCI6ndrzq5IfbA4OoHERABERABERCBaAlIHImWp65WYAKkJz34rwuMP2//rwYbNDD8qXRru9lpVzcZAgkR+H93aPwbyAJjVPVlRGDWvJQdcVGja/FdP2qwpevCPzPd4Xv/y047+coml2nlxjMalMkixDjzLn5k+SHbT1SFLCsPvdFuD77R7ua8zLLhKpX2vU0H2N6bVitjTgDOLc+02WWPtDomBGBdZ7AsC6Mak7qOCIiACIiACCRFQOJIUqRVT2IEzpvc4hb3J+9WY2O2De8mcPGDrYZLDSk0rzq5PtbNY2KQVJEIBAhgFcVGOO6Uvj7952HbVNupu0e3oS/HzkTUOuGyJsO6I4rYFsTKIJAoVj2ZhYxCNVVmfMaXdVeutHPH1Ll5sdzLqx912I8mpTOYxf0MlTtrtV8EREAEREAE4iQgcSROurp2QQi88lGH/XhSsw0dVOFiGoQpxC8hjglFWTXCkNR3i5nApQ+32q3Ptrn0m78ZFU+Qz7c/77QzrklnWrlBViORDAfvXkMK1cvH19uqecRBYo67+Zk2e/nDjkX3tMVaVbbdelUungkiSLA8+V6HXf14q5E5Z1BDhZ1zeJ1hTVKuBZHqpCvSMWCituIpV6ZqtwiIgAiIgAgUioDEkUKRV72xEjj+siYj8OOfjqyzkcPyC1g4e37KTrqyyUg7euR21XbirjrpjrXTdPGCESADE24aA2srbPKPwwmK3TWCk3VO2I/YrtpO0rMUWV/7OBdYdxAzZpn6vlly4DZz6zNthqsTBXcqAvLus9kAW7qXazS3mf1lSos99na7GzPUO6xM3UjITPPujE7beNVKu+i4+sj6VRcSAREQAREQARFInoDEkeSZq8YECNz+XJtd8lCrhUkV+l/XNdsbn3TYBkMr7ZJxWvQm0G2qooAE9v3LAiPbxvlj62zzNfMTFLu7fW/NVVttdvMZDb1uvguIod9VTXylH16X3qCvsUKl/eLAWjdnZSv0790vttkdL7TZrG9J5Gy2bENaFDlgi+qcg61e/kirszpZfmCFXXR8vRGItJyKT0mNBc3lJ9bLxaicOl9tFQEREAERKEkCEkdKslvVKEycD/9boxFM9dpTc0+7e8WjrXbT023uVBRzdbJCqIhAKRPw8UAO2araTt8zWiupsyY225ufdtjY7avthJ2jvXYp90lf27agJWW/ua3FWeZQtlq7ykauXWWDl6mwZRdagbz8UYfd/ny7NbakRZEVl66ww7dJiyIEEc23eMsVXHouOrbOiS3lULxLE21VSuVy6HG1UQREQAREoBwISBwph14u0zb+/YFWu/OFNtt9xAD71YF9j6NAQELSjVIIOLjNOtGeopdpd6jZRU5g8ktt9n/3t7rT71vOis615oXpHfbzG5sNq5Gbzmjos9tHkeMqyttjwz7pyTb79Osls8z4G8b943ubVtv+3wmhiGS0/sxrm+ytzzrtO2tV2f8eVfrZvAhMe8pV6dTup+1RY6O3Dh/4uygHlG5KBERABERABMqMgMSRMuvwcmouMUOwHqFcc0q9rb5C70EDWeCz0KfolLucRovaipvFEX9PPy8XH18fWZBNH5PhmB2q7fidZDWSxEh76cMOe29GpwuaSr8OrDXbZPUq23XjAbbSMtFbdny9IGUnXpGOzzR+lxrnplOqZV5Tyk6Z0GRfzE3FGsC4VPmpXSIgAiIgAiJQzAQkjhRz7+jeQhP4x0OtdttzbUb2hb/0cqLJRuKH1zcbi98wsUpC37QuIAIFInDilU02/ctOlwKbVNhhy7Pvd9ivbm62htoKu+mMeuemplKaBIKZvQhMioVKqRXcNH88KW0lQwDcS8fVO4soFREQAREQAREQgdIgIHGkNPpRreiGAP714y5vsq/mpdypNafX2QqZbQjAysknaSkvOLo+lB++OkQE+iOB659sc2laCaw56fTwrjVebOnp2euPnHTP2Qn4lNArL1thV55Ubw01pSWG/fb2Znvi3Q4XUBhhRLGo9CSIgAiIgAiIQGkRkDhSWv2p1mQh8PKHHfaTG5rdb7IFm7zlmTZjU0hQwxGrVdm5Y2p1wq2RVJYEPv+m0475R9qtLKxrzSNvtts5d7e4GCM3nF5v9SW2US7LAdKHRhOLg5gcO280wP7fwX2P9dSHSxf0I3/7Z6vL9FNXbXbhMfW23pDSs4wpKGBVLgIiIAIiIAJFQEDiSBF0gm4hfgKvfdzhsjnMb04ZaRe3XqfKZbJ57oOORdkbCFD4w31KZzEfP1XVUIoEfIyQUSOr7cy98netGXtJo82ck7Iz9qqxg0fK93MnjeEAACAASURBVKAUx0q2Ns2Yk7LxVzS6tNBnj6p1cU76eyFdMWmLKX86ss5GDlOQ7v7ep7p/ERABERABEchGQOKIxkXZEJg5N2W/vKnZPp7dNZPDmitW2o/3rbHhq2nBWzaDQQ3tlsCtz7YZ7hFL11XYHT9ssMo8PCPueL7NLn6w1aWLxT1ngA7Zy2rETX2l3f56b9pqiFTq/NlfSzB72S8PrLU9RvR/sae/9oXuWwREQAREQATiJiBxJG7Cun7REfjPzE5767MOq6uusPWHVNqwwdq5FV0n6YYKRoD4PGMuSmetOefwOtt23dxEQ6yzjr00nbnkVwfV2u7DtZksWGcWsOIfT2q2Vz7qsD1HDLBf5JBKvYC3vETVPg01vzh2x2o7bsf8LamKqV26FxEQAREQAREQgewEJI5oZIiACIiACHQh8Iubmo3sIzttOMB+e0hurmYXPdBqd73QZmsPrrQrTqwX2TIlgKXeCZc1Wku72Z+PrLMt+5krCtnLzrimyZrbzFmLYDWiIgIiIAIiIAIiUNoEJI6Udv+qdSIgAiKQMwGfgreq0uzmMxtsuYF9c4vAZW385U3WmTK7ZFy9bTBUVlk5wy+hLwTdq645pf8E5f3gy07D8uXbppR9Z60qJ+7k415WQl2ppoiACIiACIhAWRCQOFIW3axGioAIiEDfCaRwI/hHk5G9Zuz21XbCzr27E/AdTtrf+byzX7tS9J2SPtkbAcbEmdc02dufd9pBW1bbWd/rfRz1ds24f//WZ53285uaXaDuzdcke1md1cozLG7sur4IiIAIiIAIFAUBiSNF0Q26CREQAREoLgL+1H/p+gq79awGq+4l9Ij/fG212XWnNdgKS/XN2qS4Wq27iZrAZ1932glXNFl7h9nfj6+3jVYpXmuilz7ssLNvaXauQMTa+d3oOgUTjnpA6HoiIAIiIAIiUMQEJI4Ucefo1kRABESgUARIdX30JY02e37KTt6txsZs23063k+/7rSTrmxy6bFJh01abBUR8AR8KtxVl6u0iacVZxyaJ9/rsP93W7O75b02GWA/P0AxRjSCRUAEREAERKDcCEgcKbceV3tFQAREoI8E7n+t3f4ypcXqayps0vfrbdmGJa1BvlmQstOvabIv5qZs+/Wr7H9G1/Xx6vpYORE4bUKTvTez0476brWN36W43GsefqPdzp3c4rrjkK2q7fQ9i+v+ymmcqK0iIAIiIAIiUEgCEkcKSV91i4AIiEARE0ilzFmEkLlji2FVdt6Yrm4Gja0pO+vaZvf7dQZX2kXH1RtuNSoikEngw1lp6yIKWYzWWqk43GsmPdlmVz/easRHIVUvKXtVREAEREAEREAEypOAxJHy7He1WgREQAT6RIBN7ZkT0wEqEUjG7VRjG69aaY+91W5XPNpqpGxdfYVKu+jYOiM+iYoIdEcAEeL6J9tcFiOyGRW6YC2C1QiFYLEEjVURAREQAREQAREoXwISR8q379VyERABEegTgRend9jPbkzHY8gsI4dV2dmjaiWM9ImkPnT8ZU32yexOO3X3Gjtsm8KIEQh9Z9/aYq9+3GF11Wb/fWidbbV2LxGH1XUiIAIiIAIiIAIlT0DiSMl3sRooAiIgAuEJkOL0j5Nb7LNvOt3FiD9y6FbVLtWvigj0lQDj6Mxrm6xmgNk/xiXvXjNzTsp+dlOzkUWHjEp/OrLOhhWJi09fGepzIiACIiACIiAC8RCQOBIPV11VBERABERABEQgC4GLHmi1u15os9WWr3TxRxBKkijvzui0n9/YbPOaU04QQRhRyukkyKsOERABERABEegfBCSO9I9+0l2KgAiIgAiIQEkQaGkzO+3qJvvoq07bd/MB9uN940+b+/jb6Yw07R3mYuf8YXSdggeXxGhSI0RABERABEQgOgISR6JjqSuJgAiIgAiIgAj0gQDuWWSvQSj57SG1ttOG8ZiPkHHp8kdb7ZZn2txdkar3+3vUWIViB/ehl/QRERABERABESgvAhJHyqu/1VoREAEREAERKAoCj73dbr+/s8Uaaiqce82QQdEqFvOaUvbb29OBVwdUmf1kv1rbc0Q8IkxRANVNiIAIiIAIiIAIhCIgcSQUPn1ZBERABERABEQgXwL/O7XF7nu13aWD/vtxdbZUXTQCCYFf//v2Zps9P+Xiivzh8Dpbf0hlvrep74mACIiACIiACJQBAYkjZdDJaqIIiIAIiIAIFCOB1nazUyek449suEqlXXB0+ACtNz3dZhMeb7WOTrONV6203x9WZ4MaohFdipGh7kkEREAEREAERCAaAhJHouGoq4iACIiACIiACORBYNa3KTtzYpPx51ZrV9m5Y+qsMg8t4+sFKTvv7hZ76cMOdxfEFzl19xqrksFIHr2ir4iACIiACIhA+RGQOFJ+fa4Wi4AIiIAIiEBREZg5J2U/uK7JZs1L2YjVq+zXB9Xa4GX6rpDc+0q7Xfpwqy1oSdnA2gr7yX41sQV5LSpwuhkREAEREAEREIHICEgciQylLiQCIiACIiACIpAvAQSSsyY2uTghDbUV9rP9a2zHDboPoDqvOWWTX2y3u15oM6xGKJutmRZWiDOiIgIiIAIiIAIiIAK5ECgqceSll16ye+65x8aNG2drrLHGonakUil74okn7MEHH7TW1lYbPny4jR492urr662pqcluu+02e/PNN62mpsb23HNP22GHHdx3H330UXvggQdstdVWs2OOOcaWXXbZXNjosyIgAiIgAiIgAgkSQBj50z0t9uL0tGvMWitV2jbrVLk/lxtYYZ9/02kz5qTsk9mdzn2GmCWUYYMr7ajtqm234cpGk2B3qSoREAEREAERKCkCRSOOzJs3z6644gqbO3eujR8/vos48vnnn9sNN9xgY8aMsSFDhtitt95qgwYNsn333df+9a9/2bvvvuvEj2+//dauv/56O/jgg2355Ze3O+64ww477DB74YUXbMCAATZy5EibPHmy7bXXXu77KiIgAiIgAiIgAsVH4I7n2+yKR1sXiR/d3eF31qqyMdtWu1glKiIgAiIgAiIgAiIQhkBRiCNYhtx3333W3NxsH374obMKCVqOPP/88/bOO+/Y0UcfbRUVFc5KBEuSY4891m6++WbbfPPN3Q/lpptuspVXXtm22GKLJcQRD8pbloQBp++KgAiIgAiIgAjER4D4Ia993Glvf95hn3+TsvnNKVtx6QobOqjSBi9bYeutXOksSlREQAREQAREQAREIAoCRSGOfPzxx04cOeCAA5y4kSmOPPTQQ/bFF1/Y2LFjXZv5PP936KGH2qRJk2zHHXe0TTbZxP2O/6fsvvvuXdxq9t57b8NtB6uS6urqKNjpGiIgAiIgAiIgAiIgAiIgAiIgAiIgAiVAoODiSFtbmxM4tt12Wxs6dKhdddVVkYgje+yxx6Lu6ejocLFMttxyS1t99dVLoNvUBBEQAREQAREQAREQAREQAREQAREQgagIFFwcee655+z999+3ww8/3ObPnx+LOPLKK6/YN998Y8stt5yLV7L00ku7GCWrrrpqVo7EOJkxY0ZUjHUdERABERABERABERABERCBhQQ4EF1llVXEQwREQASKikBBxREyz0yYMME++OCDJaAgXnhXmXxijuy6667umnPmzLGpU6faPvvs4/7EvQYXHVxzCOiqIgIiIAIiIAIiIAIiIAIiIAIiIAIiUN4ECiqOZKInU413q8H9pbGx0aXnnTVrll133XUu8wz/n5mthgCtxx13nLM88dlqhg0b5i7/2GOPuQw3a621lvueF0emTZtmo0aNKu/eV+tFQAREQAREQAREQAREQAREQAREQASsaMWRwYMHO6sSgq2OGDHCsB6ZMmWKYW0yfPhwF5ekvr7eWlpa7M477zRcZxBS9txzTyMbDVltMguf6YtbjcaFCIiACIiACIiACIiACIiACIiACIhA+RAoKnEkiB2rkYkTJzrXl2Ba3/LpGrVUBERABERABERABERABERABERABEQgCQJFK4589NFHzhpk//33t6qqqiRYqA4REAEREAEREAEREAEREAEREAEREIEyJFC04kgZ9oWaLA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AREQAREQAREQAREQAREQAREQgQIQkDhSAOiqUgREQAREQAREQAREQAREQAREQAREoHgISBwpnr7QnYiACIiACIiACIiACIiACIiACIiACBSAgMSRAkBXlSIgAiIgAiIgAiIgAiIgAiIgAiIgAsVDQOJI8fSF7kQEREAEREAEREAEREAEREAEREAERKAABCSOFAC6qhQBERABERABERABERABERABERABESgeAhJHiqcvdCciIAIiIAIiIAIiIAIiIAIiIAIiIAIFICBxpADQVaUIiIAIiIAIiIAIiIAIiIAIiIAIiEDxEJA4Ujx9oTsRAREQAREQAREQAREQAREQAREQAREoAAGJIwWAripFQAREQAREQAREQAREQAREQAREQASKh4DEkeLpC92JCIiACIiACIiACIiACIiACIiACIhAAQhIHCkAdFUpAiIgAiIgAiIgAiIgAiIgAiIgAiJQPAQkjhRPX+hOREAEREAEREAEREAEREAEREAEREAECkBA4kgBoKtKERABERABERABERABERABERABERCB4iEgcaR4+kJ3IgIiIAIiIAIiIAIiIAIiIAIiIAIiUAACEkcKAF1VioAIiIAIiIAIiIAIiIAIiIAIiIAIFA8BiSPF0xe6ExEQgQQIdHR0WEVFhVVWVsZaW1L1dHZ2WiqVsqqqqljbk1Q9tAV2AwYMiLU9SdVDI9rb213/MO7iLEmNuaTqSWrMJVVPkmMuznGma4uACIiACIhAqRKQOBJBzzY1NVlNTU3sm5Ok6mlubnZtqa6ujoBO95dIqh7ugLoodXV1sbWJDUNra6vV19fHVgcXZoG9YMECW2qppWKth4snNeaSqufbb7+16667zrbYYgvbbrvtYuOXVD2MuX/+85/2xRdf2NFHHx3bM5tUPYztZ5991p577jkbP368DRw4MJY+Sqoebn7mzJluzI0aNcrWW2+9WNrDRZMac0nVk9SYS6qeJMdcW1ubE+TifhchKjF3U0+cYjPsqKe2tjbWdVZS9SS1JkmynqTGXGwTqC4sAiIgAgsJSBwJORTmzZtnEyZMsD322MOGDx8e8mrdfz2penjBTZw40dZdd13beeedY2tPkvXceeed9sYbb7jT6O9973u24447xnKC+8QTT9jbb79txx13nBPL4irvvPOO3XfffXbCCSfYsssuG1c1ltSYS6oeNnU33nijLbPMMtbS0mJjx46NRUxIqh6/qfv888+dKMfme5VVVol8PCRVj988vvTSS26jtdNOO9nGG28ceXuSqscLI7fccouttNJKbk445JBDYpl7khpzSdWT1JhLqp6kxhxixSOPPGKPPfaY8fett97aDjjggFgEhenTp9ukSZPcwQPjm/feoEGDIn9eZ82a5dYkc+fOdYcbxx57rK222mr9th7WPkmsSZKqJ8kxF3mn64IiIAIikIWAxJGQw4INMSeDhx56qFv0xmU+nVQ9bLypi4UOliNxmU8nVc9DDz3kTpz2228/mzFjhrFROeaYY2zFFVcM2fNdvz5//ny79tpr7eCDD3Yb1LjMtFnwcAq97bbbuo1jnGbaSY25JOrxm7rNNtvMNt98c8cQQXPYsGGRjoOk6vGbum+++cZGjx5t//73v51Asu+++0banqTq8ZvHV1991Y488kj76KOP7JVXXrGjjjoq0o1dUvUEhZG99trLhgwZ4jaSRxxxhK2wwgqR9lFSYy6pepIac0nVk+SY45l57bXX3DOEdSHzHHPCOuusE+mYY9656aab3PsOYWTy5MluvbD//vtHWg/CC23goAarK94VH3zwgbOSi9KNMKl6gJPUmiSpepIac5EOLF1MBERABHogIHEk5PDgBUThhOaGG25wL+6Ghga3YcGSJCof86Tqef31193iivu//fbbjc0Kvv8s8LG4iMp0Nol6ECi8C8Umm2ziTriwHMAqZs0113SnT1G1h1MtNj9s5t599123WEQoQ8A47LDD3JiIotAGxhkbe/7OAhVhZvXVV3d1R7nxSmrMxV0PfOgbhJFtttnGPZP/+te/nBtClIv5pOphUwezr776yj2nmJpjPTJlyhS3aYhqrCVVD88FbjQvv/yy29Rh2UPfMM5pX5RCZlL1fPnll+7ZZN7ccMMNnYjJfMq8s9VWW0UxFbhrJDXmkqonqTGXVD1Jjm3quvfee52FEu8HCu87xIu11lrLCcFRCQqscx5++GF30IA1B+/zF154wa2DqCsqd7jZs2e7NlAPVpIff/yx3X///a4enqXlllsukmcpqXqSWpMkVU+SYy6SjtZFREAERKAPBCSO9AFSTx95/vnn3SknAgIb0+23394wN7355pvt8MMPdxvxKEpS9bz//vtu47j22msbp0OY5LIJw6yV0xsWJVGUpOrBxBhXFyx7pk2bZk8++aStscYa9tlnnzlBgc1XFAvGxsZGu/76623kyJH24osvOkEEP+w77rjDnehHddLFop6NPhsuNpNs7jmVZqGKNU6UcRqSGnNx1wMzNqtw8mIl1l70Df3CZjyKklQ93CvtYbOAMELJtCiKoj1J1jNnzhw3hwbj6CAmsLHDvSaqklQ9uG0hmA4ePHjRrWday0XRpqTGXFL1JDnmknqGkhpzsEOkQDzg/YOgNXXqVHcIwLuc5wuL0CjikNAm3IlZD7DGYS5FlKEO3q3Mq4gXYQsHAFhk0gbqIr4SdSOKINCwPsESMGxJqh7uM6k1SVL1JDXmwvaxvi8CIiACfSUgcaSvpBZ+jkVicDNNvITLL7/cbU5OO+20RTEgnnnmGfvwww+dGXU+Jal6OGFgw+g3jT4WyCeffOJiWiAkUN577z0nmuDvm088jSTrYdGLIMGCihNbBBEEC5hy/2xYMDlG8MHdxrcxl37KbA/fxeSXk7vddttt0cmdN21GxMjHT5r75ydo4cImC4sYLJOwFqHQNtrDAjKf2DfZ6im1sR3sX3hhmcDCGquiMCXbWPDXS6oe6mOM85wy54SxWOupPVHWk23MBfsBkRkLGX86nW8fJVWPfw67E1tx7+O53XvvvfOac4LtL4Yxp7Hd/YhMasxl1sO/sfbkXY1gT4yb9ddf370fEBmwWsp3vstckxAE+p577nEiIC4vCBXMO6x9OPwgplM+JbMerMh4r3766adOLPUHDcx1jz/+eN7zQ+YzlFQ9tC+JNUlc9SQ55vIZP/qOCIiACIQlIHEkB4Isbm+77Tbbc8893Sm0L1iOsOhlA+xPMfDDZBObjziSVD3c/wMPPOBOzr27Af/39ddf21VXXWXf+c53bPfdd3cLHtrISQQLnnzEkSTq4bSW/uH+ESW4T+535ZVXdgs44o2MGTPGtZeTIiwwCNCaj2hB0EgWh5jN+80QixHq55TOn9CFrQdzXxaGBx100CILBxYnWIpgOYKlyPLLL+8EFL/Zz0ccyVYPY6HUxnbwcUdMeOutt0LHtcg2tuOoJ9uYC9bjTcNxTQnjXpVUPd2NOd8m5kE2dDyjYWLDJFVPd/N2sI94lilhY8MkNeaSqiepMZdUPUmNue7q8S6kPDvEwAr7fuhpbCNg8q71Fl5xrH14ZrBQwGXVx3eLY00SRz3djbkk1iS0J+p6khpzOSzN9VEREAERiJSAxJEccLKZwnx06aWXtuOPP76LQEI2FDbGnKCwGOGFiMtGPqalSdXDSw6rF06YsKAICiSc0iD4sPHeaKONXHt22WWXvExYk6rn6aefdrEXOC1jMcjpGWlBvUCC2wtm+7gHceKE6ENAuVzdalgoIh5R1w477OA2b/4a/A6XKn5HqlgscPDJZkGXaz0MTTZTnDIxpjhB9y4gCDGc2rEQpR5MqBGFOFXLx2y6u3q4h1Ib2/6RxzybzTcm6PlmeelpbEdZT09jztfDmMc/H7EvX1eUpOrpaWwHp2Q2XvST3xDlMF0v+mhPY9t/KIp6epq3fT3ETLj77rudeJqvO1dSYy6pepIac0nVUyxj+6677jL6EEslRGDEBN4P+aSz72ls/+c//3HrIixHKLi+sPbBbTXX0lM9HEYwX/P+Hjp0qNG+XXfdNS9LmJ7GdpT19DTmsNJNYk0SZT29je0ox1yuY0efFwEREIGoCEgc6SNJXjBYGrDpwNeV4GOZAgnWCgQzRalnw5pPmtWk6qHZiAdsqrE08Nk7ggIJlhgsqvAhxhwXC4x8SlL1sMHBVBZrDgqbRbJ4IJCwGWFRyMubeBNkeyE+TD6CBUyw2qCea665xvELCiTcA5sgRAWC0xGUNZ/Ar5j5EtQRqxFSMxL7JSiQ0D5ciFhQ4ipEwFEyBuRaequH65Xa2Pbjg43zpptumtdCvi/PUFT19DbmfJ8TX4cxkW8a7qTq6cuYo02IjAiz++yzT17PalL19GXepj18DlET17t80572Np9GNeaSqiepMZdUPUmNud7q4f3N/Ia1Be8o3lc+RlEu74jexjbvId6HvH85TEEkyWet0Fs93DNCDG3ivc2ckG8Wnt7GdlT19Dbm6MMk1iRR1ZPUmMtlfOqzIiACIhA1AYkjfSTKST0LADagBB3DrSGbQNLHy3X7saTq4QZYNLFAZyHj3SeIch8USMK2J+56WJghVhE3hFS9nGAhIHi3Au+Cgg+0F0jCtgmrGjLRIHx4F6RMgSRsHXyfU6c333zTttxySyf6YJmUKZD0p3qKcWxn+rfnyrOvz1DYevo65nqLF9Jb+5Kqp69ju7fYDb21J6l6chnbYcdCUmMuqXqSGnNJ1ZPUmOtrPb09I739Ppex3du1evp9UvXEvSYJtrGvYy4MN76bVD1JjbmwPPR9ERABEQhDQOJInvT8pjsOgSR4S0nVQ51xCiTBNkVZDwsqYolg2cIpUmYsDi8yYOHByVm+J009DZM4BZJgvT6mSRwCSSHq0djOc/IJxAWKQ5QL3pXGdn59pLGdHze+ldSYS6oezdv5jYVSfIaSGnNJ1ZPU2M5vBOlbIiACIpAfAYkj+XFz30rq5Z1UPf1VIPGmqz5LBwIJsThweyK6vTfXxdUgTGBHCSQhHpZuvqqxnT/TpBbASdWT1EI7qXo0tjW2PYGkxlxS9SQ1tqOop6+WWlEe2hTDWqHU5u38ZxN9UwREQARyIyBxJAdevGTxuVxuueUWfcv72+Jigb9tLoVYHgTbPPDAA5cIkkbGEwL2+ZgYYerp6Z4y6+GzmGiSxpVArFEVuOHvHPR5jqoexA9ic5BZh8CauBbgU0ycDvqFeBm4DuUTfLW79uPPzU8wqCKLEdI3k+UnTCrVYJ3Zxhz/99xzz7nguPkEX83WpqTqoW6N7fyeqmzPUBxjLuqxTdauadOmLRE3JFs9Gtt9GxulMG8HW9pfx3Yu7weN7fzGdpi1D+nAielBBq9ghkHuJMo1CX1LZieC0I4YMaJLQzW2+9bv+pQIiIAIFAsBiSN97AlefnfeeacTKwg4RtyRsIWXJvEyyHBDKjwfTBOrB0QTXui5Ci653FNS9RCclAUKgUXzyd6TKRa0trYuIQoQlJQo8wRp88IEGwj4ImDgTpNPUNRsPPG7JSvI2muv7QL0RnXdzLriGHPdCSNRj+3uxmFSYy6peqIc2z09u0nVE8fY5rkkOwRCJeIoc2gc9ZTa2CawN88lcwxCOkGkeUdobOfyllv82aTGXFL1JPV+gGBSYy7qehBWHn30UXv++eddzDEvkEQ9n1IPwbCJdTZw4ECXFY8SdT3djfw4xhzB7MlkuOqqq1pDQ4Nb78RRT35Ps74lAiIgAvERkDjSDVsCbrKI9xvt+++/31kK7L///nllTeiuC7FyIGYG9ZFSlOwMpMLDRSTfbAbdbRIQXDjBxb2EDX1U9bBwJzXuqFGj3Es0WIiPQfuwjiHFaNjyxBNPuEUICx0EJV+wdMF6hDS+Phhr2LqyfZ9+IjAqFio77rhjZBYi2eqKa8xlmhnHVU9mmzjFi2rMBa+dGYQ0znqo14thUY9t36Zg9gdOItkck/41qmcoyA6rKy/Kxjm2m5ubXRpO2oOFF5v+OJ4hhJj77rvPWYqREYaNURTzNs8Mzwn3jMVWpmVYHGPOuxQ8+OCDLmUpGbGwTIvjGcp8VuMa20nVkxnIN86xHWxTnPUkNW9nrn3iGNswC2bTYY5DuMD6Ioq1D/PNhKNtnwAAIABJREFUlClTnKDI5j4okHCwFeWaJNj/n3zyid1www3uIGjFFVeMpR7G9quvvuqsRwmeTza822+/PfL5FKvEK664whh3J598sluPJrX2iWPtpmuKgAiIQF8JSBzJQmrOnDl29dVXu8UoLx5K2CwQPXUIajypdBEWRo8e7Tb9UVsjPPLII86KgtNbRBKsX8i8k08q28y2eD9nXqaIFpkCSV99fnsbtKQdZoOFe4x3n2Gh4NuAKw2FhVbYwiKHVMxsHOmPIKcox0JS9XgeCFksFMeMGbNoUxxle3riHjbzSLZrc+9YJW244YaLntU46mEMswBlYY0I6J/PqMZ2sG0IgO+9956bf0g/jdgXRz2MPQTFsWPHuucp7nmO+YF5FXe9Pffc07GMyv2Me2fenjhxohsHbOjY5JG5ipPcKOrxMQn23XffJVzn4hhzWMiRfWvWrFnuBJe5FdGHuqJ4PzCm4MQ7gc2kP+32YzGqMZdUPcFniDTqpGPlWfV9n9Q8F0c9Sc3b2dY+cYxtHwcM4YJ1CGMPF9Eox/brr7/usthxXebRoEBCLLIo1j7Z3klYv0ydOtUOPfRQZxUcdT20i7bA7amnnrKRI0c68TR4mBd2/cP3fTpj5h7q4n3Es+R/oqhD1xABERCBYiQgcSSjV1jAc0qLOwsntVEsqrN1PCecnACy8WaxzSbcCyRYkARjc+Q6cNgUcN+8LFlsvPbaa+6kgYUiLiY9LfJzqQu3IOIJkGqWwqlCdwJJLtft7rOYmU+aNMmOOuool4Z48uTJbgPEZghmiEz33HOP+zsbonyLP7Fl4cHCipMsTryjLknVE7xvf4KP1YsX/qJuF2ObfqAu3JziyBAUvGcWo2SNYvPorSCibJO3GiBGDq5uwTgzUdbDtdgQM8axemDM0TZi5yA4RnGi6u8Xc28sLBAqohATu+NACm0W8mzqyRZF/B8vkLDYDrNxgBUCC0IBmzrMwDndZGz3Jtjm0m+MZyz6sBiBG/N0NoEkl2tm+yybkVtvvdVt6BCvcQtEtKKNjIFM14Cw9TFfIjYzryLAHX300UvEvgpbB99Pqp7gvcLu+uuvdxtUL/xF0ZbgNRjbPENsvOkvxnhcJYl5O6m1D4yYS1n/IMxSsBghsDrxOnhnhJkXgn3A2geLr2OPPdb1TzYXm7B9xlzDWgHR4rvf/a4TElhveYEE4T7fwhoBIclbyWI5xlzAXMq49kFXmZuwyItCNPX3ishH/cwPUc3Z+XLQ90RABEQgSQISRwK0eRmwCOH0kQUPL26/2eIFyOkNJx1hX9wzZsxwi+Dtt9/eLRI4JR4/frzbiIcVSNgw8CLjhYz7jN8ksKg/5ZRTFm3sohBI4MGC3Z9wwy+bQMILnBI2fgonGCx4OSkhxggiCMw4XaXd9BebcjYXXrDJ92FiQ3TVVVe5vj7ppJO63DsWLLjxDB06NN/LL/peT/VEOeaC7hMsQp999lm3GWJ8R1kPp9w8P4wJFnRLL730Ik4stBjvgwcPDiX+AY+xRmExSNt4bliYMu6jrIdrUReLapjxnAYD+0U1tqkHVwY298SzYUHKmOaZYSHM4ptA0HvssUfoMUd/c31MphHI9ttvv0WL6ijHNsIpmx4W7YhXbJIRsPgz7GKb5+/SSy91904bmM+4JqKSF3uiEkhoB9enHcwH2QSSKMYcmyvKJpts4qxFJkyYYFtssYWrF7Hbb+z23ntvw+qHcRF0Lcx1YHDPzN/MnwSRxmox+G6LcmwnVQ997uOBYUnIM4WlIfyiHNu4p3KIgvjCdXEZ9W6wUdaT1Lzd09onirHtxyauNDz/9BPzD64nvAO33nprN3d790He4WGKjwFCvzD3eGExaoGEerBcZK5mHkIQYX3CMxuFQMK7mmueeuqpzrqGTHxY/rIm8aJflAIJ7XnzzTddP1CwSME1yVsU0Ucc3NE/66+/fpgu0ndFQAREoGgJSBxZ2DW8tPFD5aXGJoQTNRY7LH7YQPICx5cUq4WwJ0T4wnINXqKcdvKyY0HnBRL88RFO8g1eysKD9vByZtHBwgeXAF5wbE58hhMW+fywqcz3xIFrc7+cpsOOl2umQMLigYLlStiCy8G9997rNkF+o8hpNJtjHw+G03Y25/m2iXtE+KGwOOF69I0Xd55++mlnMePFhTBt6qmeqMYcGy2EHsQcGNFXWCfssMMOtu666+Y9thlnWO4ErZzYwLGgZ+PmC4thNuMIJdwHJ4OYG+dbGHPEYcDnmo0iG0gsiRDMeD4ROKOoh/vz5vn4kOOa9vLLLy9KEc3voxrbWA2wIOX5hBP/RkTih8KcwUZiu+22yxeb+17QPB+BAU7BU8eoxjZjA5cdFta4bXD/bP5pgxdI+D/GY76iKWOPcYVwweYeFxHmaK5JmyjchzdBx5Q+38LmB2GW61JXpkCCcBt2zNE3zM2eR+amhw0+8x8iHc/Q8OHD822O+x7PEc8NY4x3H/UGBZKoxnZS9SBYICyySWVeoO/5N3Go6Pt8xzbjjDYEhSjGNhtFP87giSUln4VpFO+HuObtzEETdE0k1X3m2of3a9ix7etkTPE+4GAD656ZM2e6QJ9YelIP/RXWCoc1CHMCByVY2zHnBC1GWHsRI43nCSuzMOsExDfmbSwKmSOYf7788kv3bvUCCXMFlmb5BPGnLYxj3ge8FxBEEEgy1yTMFbz/dtlll1DWkz6A7OGHH+7e48x5rEURnFk/Mu65D56pqDLlhZrE9GUREAERiIGAxJEA1Iceesi9ABBEvBlrUCCJij8nAbywMZXHagT3Hf6PjTiLhjAbR3+PLNQQDFgU0p7uBJIo2pS5iM8mkORTD2y8v6t3b/KnwSysvNBDX7HZRxAJE/TVuyCxsEUgY0HAgji4GEF0ou/Cum9kup6wKI2jHs+dhQ4naNSBuwauLiyEiD2SryUUYxYBL5i6kEUomUkYc77PGNfUjWVPvnVlGz8wRChjU4lYxqaExSEsoypB83zEJfhlCiRh6+Kkjk0DgtJWW2216HJY2RB8GJ6cRsMv7II00zw/ylPHIAcvjhAwECsH5h82IsxJCBq0JazITH1srtjMwY1TzmwCSdj+8d/PtLaL2sXGCzmIfd0JJGE2cr4d1IPAQr8wXyKgMz/A0buT8v5ANAnjVko9CP+ImBtssIEb3/xf1PUE+5fxzcb3mWeecfMSm27mdcSkfApiB5Y1iHxBawY2iWxUgy5pWKrADXEuqhLHvJ3t3oKuibQ5UyAJ2x6ef9xg2eSPGzfOvUMp9A3jg37DBQbBj+c4zLjjucTqij5DJPP1xOFSgzjC3I1YgNiLtS6HBVdeeaUTzxB6wrhI+3vneeXdQwwlntlsAkmufcQ8zD3zXHrhGEY8owg71ME7FsGU9Y5ijeRKWJ8XARHorwTKXhzhRcCkz6KThQ1KOWa4bIS8rzQvcl5+USxMGSgsFDhluPnmm11gQhZZnITzomURFyZLDe3hhGzTTTd1YzJOgYQFFRs47pkXbfAUmkUP1iqIC4g/ubLzi3WCyPJy5rTWL5joF9gRB4CTdBb5uEGxIQ+z+faBztjQYTHAyd3xxx/vNgksFPD1ZfPA4i7f0276pDvXE8ZFlPV4n3gEJtqEhRB8aBv+3vQZFjH5igmcYhO0lk0IohGLQDaruDdwUuZPVRFHqJPTqDCFfscqiQ0wIginc4wr2sHz89JLL7kFaT4iDIx8IGF/WpfNPJ/79wtTTJtpf9jiAzIzhhGr/GKahSnm4LjywTiMINeTeb4XSNgks7iPqjAXcRqMVQJ9z4kjf6edLMjDCD3MO8yX+PfDKS6BhL7x6XTZlGQTSBiTWCyFdbODF2MLi7+gpRon0Zdffrl7hqOIK+CDc+O+g4jAOGfTxZ9wxO2T8RZmPuUZQrhkbCFaM1dTH/MPz1pU9XgBhnbw/LIZRvhlg48gy7xAnbgl5JvFDBGYe6f/eW8zfhHQ6Xe4eQtPxBHuh819mMLYRnyhcFjC9Xk3hJ23My39enJNjGPt48VEhGyEC97n3APvB2JpsGZBuM9XGOFaPDtYQyJgsw7iXeAPTBiTUVmM+P71wWoRsRkTrBN5H2EBg2CLe2++7aEOrstzSZuiFkh8zLOg2I/1CeMM11HmV9ZeCFeMdaxwwsRyC/NM6LsiIAIikCSBshZHWED5TTYKPz6UbPgwN2dzx0uNTQWLChZE+RY2jIgUnACzQcVPnhc5C0QW1Ly8ca/BTSOMMML9cb8s5tmAs3DLJpCw+GLBlatgkdl+rGxoA9eCX6ZAwufzPW1gA8xChkUUL+bMAIjwY7HFixyzfUypw7QHgYVTExbXiCF+4cDCjY0KC28W9Yg9YTapMOnJ9YTT9CjqQRjBrBhXJhZXmP6ysGHzzaYUfix+sJDJtz30P5sfRDCeGTb1LOa5NptgnifawyaFesP6kdMG2kIQUerklDEY1JONOJsX2pRLgRULRBaClN7M8xkb1JWZ3SOXOmGEZRTPIotoxlXYeEPd1d+beT7fYwHMJjLfscA1aA+bOoQyniPEKzgRW8BbxHh3gzDzKXV5CxHEAkSDTIEEQQGmuY6FTIb0NXNzcKOVKZDQl2FE2WCdXiANms3znDLe2VSGsSqkLcxnnNAjWDMfeEs8+p/3D4WNMfNdmPmUgwas+XA3CL7TEF78nBO2HtpDQFTmIN4PbLD5NxZKPs067WP8M6fn2x6+zw8WJHDi/tl0Ux/BPnGPpSDkwzCMcM7zQswm7h+GvCsQqXxQzzDzdtDSrzfXRMZzFGsfeDG3Mq8gZNL/zHP+uQ0jHGQ+q/Q1bi2I/biCZD63uczP3X2WOrAwpl8Y1/Q36zfmNd63HKwh1HHgxfMapjC+mQcQGRkDWF9lCiTMRdSfy7wdtBjh4C9oDclzj9UL1zvhhBPcupdDB0QaxJGo5rkwXPRdERABEYibQFmLI8AN+qeyqMdMlhcSL6N8T5qCncYCgw0DCwNORXh580JiI+YXvXye+qIwM+davMBZTHcnkIR5wWWeqmcTSFj8cDLMJjbfghUH7cD6gEUn3OLIEOHHAAsEFjUnn3zyojgPLOwwz+U0Pax/f5BDEq4n9D8nqN56w58EMg7Dxq3wbWFsc0LGiR/XZTGKpQMWFYwTTqEonJ6FsbBgHLAJYQPMAo0FXDAtbNisJ4iX9D1CEuKK3xhEaZ4f7H/agyk2YinxXxBnEDIxbY5LIInbPJ9NHc8olnA+85YPTIjYxAKfTaXPmJXvvBD8nj+J7k4gCbPxCloUdieQRGEx4q2hcK1CzMEiio0xVmqIighMzIWwxLInTPFCCFYczHP+FJg5/JprrnHvpDBuicF7Y2Pvr+kDR/oYBrxjo8hghasZYw6rJC/AsFkk2DnPU1TvUy9Y8P7hHY5IAjMyoLDRZM5jbGPdGEb089li4MWcRgmmhQ2T9YRrZbP0Q0SMyzURRsxnCFO0jXmVfmFdEpdA4rNwIVrwnohaIMEtCFcxnhWey6CrC+8LnlmeVdYMYdZZwWcpOAYyBZJ8DhwyLUYyBRLum3WPtwZlXmKshz24CzN36bsiIAIikCSBshRH2JRgMcJmi4W1N8/3MQyIXcACjsVQmMJiEIsEXqacqLNw8ibFmcHvcq2HjTsLaxZlfrPFiYl3P8kmkPD5XBeM/qQEs04WtJyQcALFyZnP2pEpkNCWqBYGnkvcAkm2E1va7rPjRCmOcHoWl+uJ54U4wmY76BPPIotNmE+fmOuYC7pR0b8+tTLX45likY2FCBYVbEzDbBSC9+YXc5nZYqISSHiWGMO4GzC+6Xe4EfCXcRGVeb5vEwt4BDJcMfx8QP24cNFnjDmCFDI35VuCWQdY3LKBjMo8P/OemFcQQJg3vfUNGyA2x8xHPttKPm0h5guWTowlNr5woy3eBSpTIEFwxrooV4sR4tZwws2mFHZYPTBXeuEtm0DCOAkzz3mxgncBjLh3xEbcqAgAzOYL0c6nBw0j9gQFzczg3IxBNqtYNEYljsALC0Y23z42lBdTOVGPoh7EESwXOa33Agz1+sC5uMLkWugTLAB43/lYSowxrAV4Xn38JG9lQ/+HjSnh79EL2JmZ8qISSLqz9MPCLwrXxEzWMGPuYS6FG9aE9JMXSFiDIXYjOOVbmJ8RfRBkESWwDkK0pP8Q5RkP/J6xEiZIO9dB8MN1CktVxhb/x5zBey/oXpVrW7gO708OEGgH/c18yhzgLUIyBRLGJCxzsRjhvqiH8YowGrQYyRRIOBjk2aWEsbrKlYU+LwIiIALFQKDsxBF/wsmCk0WpX0gFfblZKPCSxUc+3+L9+Fl4Utj4eN9kvyFiI5RvLBPMvDHrZTPKvWZLzcumDxNJNgso/35DkUubvGkni1k2HCwGswU2YyHPhoL2hD3h7O7+ohRIgptH6sNPnPumbSxE4MpmD8YshMPER0CQYEPC2IMjmzs2fVG7nrBQxFWMBSmLK66PcBH0iWeRmK/olymCedcwFla4h8CMMU36VsZKMLhoLmMu22ez+UfzOe6JHxasuRTMhLl/L3rxPCFkYsGFJQkbezZduGtRojDP9/eHAMOmFyGBcYE4y0IUcYb6cZ3gmQ6zGab/GctYajA3YHnD5g7RhRLGPD/I2c87jDuekWDaay+Q5BvLhM00cwoCC5ZJXkxgbmXD7ecznlfGOgI0n82nMIaYX9gQM1/61JVYv3mBxFuScR/EHQrjVsU9stnC8gHXE29ZxeYFoYJ5NJ9T4cy2+80jY4H+QQBhfGH9wBzEGOd0necrbIwRNqHE+MD6Cm7UxbhjbsDNgVN3LKWoM4yoxPXpI54PNqY8t0EBhjHDyX2+sZRw1cSFj80p44F+QoShPzhA8e8DNvfMcVFYwfh+8wJJZiB43kP8Xy6n9z7YKWIb752eLP3oF0q+ronZnjnmNjbw/DD+4InwxPqHdwV1hhkHvs5gYG7WcT5GGIJFmPe2v75/9/CcMM9hKemzOnmBBHcu1niwzrXAnPHF88K7ursxwHuV9xRjPdf3Hffk+x8xDHfl3ixIwmT3ypWBPi8CIiACxUSg7MQRNib4ULIgJXgXVh0sfrwJeL5+ycFO9ZHZeYGxqA/6ifoFLwttzBbDuhuwGGUBly1YIHEgOL3jBDyfl3awTZxUsOhkg0UbggIJixEWqdRBe6Ng2N1DwgaGxSsLiTALq+5S1rFR5USFhRBxVMgcEUU9jDfEOE6ennrqqUUpW6NyPWHDiCksG1L6gM0Vm0Y2J2xU6BMsVsL6xGcKJGx4cBsjQwMndZx+s1Gl/jABKllAs7jm+jybBP1lQxRFthgW0z7AnHedY2yz6GWj462F+DcL1zDPaLZxzCKVH+YfeNI2/3zh8sRJa9hnyLtVccLJHMD4QIAJCiRhX0TMYV7cYf4hyC+iUzBgMXMQz08+wqy/P+6deZp5DOEvM1U4zxQbZtxRwpziM28zlrlfNj+I5Fh4eYGEZ4sNCiJCFIEJGeOIcLggctLtix+L+Vg+ZPYpcwDZQNiMIiIwFrwAR98hovkMaWHGnK+H+QV+WBeyoWcs8LwRj4ZNGT/51sNmjvcOfcB4wuqAzSRuNDw/uBAixDDPhhVgMgUS5mzq5ZABgZH3EHMrG/AwhyjZrFhZF0SRLYa5E8GVe0YkSMrSz49BfzCEEIc4hliFNQnzHu+HfMUrrg8j2oY4iysf8zZiH+8HDjUorBGCqZbzme8Yc7w3uW+eE+btYJB7xjqfYY5CuAq7VmB9isDDfBYcA7z7yPaD0BR2TcK90h7WN1gpZbMgYa7gYCWYvjoffvqOCIiACPRHAmUnjjDp83LmpckLgkUjmwY2lvhzsigO80Jggc2JEi/t0047zW2seHlmE0jCDpjufOF5qfISZeOFhQw/YUumCakXSHixsiFBCMIiIipXirD329v3e0pZR1tZeAWDIvZ2ve5+7+thY0fh2ow7NloIJmGsA3ydXJMNAhssxjDiBNdlbLOBZWPCZoKNSZjNIwtDNgQs4LBA4ZSeBRb/ZqNFXWwaWURSV76Fk3k2qSyesdzA1QBLFDZ1XiChb/LNFsMGivtl8cc9I5AQN4DYHyxKOQ2mbWy42BQxrsMsev3pPdeif7DcoR8YG2wcCY7JiSrPVFTxYPB/Z5PIhoiTSMYfQir/T30EMQ1TvBUFG11OTHnu6bdsAkmYeviuz07F3xnTXiChv3DtQ8DiHsJsUoMbOp9q1gskvBuog7byf2FiKWUGqOS9wGmwd6nylo1s7LyrSBh+PEdYR/EcMeaxdvHxLKJM7+7r8YIOY4H3IMK5n/vCtIPv8jzyvuF5RJxgs4g1Am3jmUaM4T2EUJevAEM9CBawYrNNfzHvwNBbxtA2nq2ga2k+bevJitULJGEy5WGxyPPO2GKNw7OC8BuXpR9iCEIIMW3oc+ZQn3UO4Zx+QdgMG1/NW5Th9sbcjWiFOO+FELgyt/K7sPOpTwuM8OrdHDlMyxRI8un/zO9kHjx4gYR3LVY2zHuMuVxdaTLrgV/QtS6bQMKaIswzFAUPXUMEREAECkWg7MQRD5oNKgtFzAvZPBJXgE1LLmar3XVa5kvOny6wEGYThlmkN2MN2/HZBBIfJI7NMidrUWzA/cY+08eWBSSLERby/ell2lvKOk7aWIjjK80mPN+Tb/qba/gTVb/I9z7sYcUkFlCcNGPuyykm18vcTEZhWsx9Yx2EJQAbRP4MZiqi730At1zHG4tNNjZsQHhWcGvBTBnxiEU9myA2KSyuvUASJluMd89A1MG6hb7h/3BB49+catIGFvpYQ2FNFKb4U3U2DF4so6/gxSKbeBc+i1UYESbzHmHGBhXLFEyk6T8EBISRMCKZr4cNKWOPDUgwOwgCCaJPlCePmWOa++e54hQUt52wz1GQXWZcKH6HqA7DMBYj2QJUwghxhHHB5pXnivHmeYYZd/6ZZTPEWKDvEUYYb1jGITTx/vDCJs+BT1+da71Tpkxxz4zP8sb3cbUkM06+MY6C98BGnyDGQWuATOuOXO852+cZZ1gL8Tyy2c6sA0HJp/PNtT6eCcarF9d6s2JlTgqTKc+7Z2DNhysV8xqCYhyWfj7GGWOMGCKIvcwzuKvynCLeUxDOw8bvog24JWI5hFUHhwG8Q3AhDGspktmn2dZXfIb6EJqwLgz7fgjWmc11lcM8ChahYYQRxh4WXRxoMI9lE0hkMZLrU63Pi4AIlCKBshVH2Bxz4oDJPgsgFg4+NkMUHd2dQMIiIt8FaHf31d0LPIp2ZFssRBGELI576+maLGpZqGNqjFkqG5HeUtbRVyyEw4gLbHYuv/xyt4jycW0wc2cR4jfhYVmw+WZzgnDgF95+M8lY46Q1jDWUv79Mc/9sYzyftrDJRpxk48Pij+ti5UDmDhbZnA4jGlx88cXOggQz8bDxHnCtY3GI4OLjV1AvbWTziNjDBhVBI4xgwbhjU8fJKfMLgggbBTbgUfnEd8ec8Ut7qJMTfISmsPFzMuvKJpDQZuakMNy627gi9lB8Sup8xltfvhNV4OxgXT0FqERYwGKB0+4wQg9CCPMLAqMPNH7ZZZc5qzIfJ4H74HM+9lAUKVt9kGlSOPu4L16MCwaF7gv77voeIRE29L0X93h3I55616B8r++/F3Q98e50UYkwXAdOzCn0d9xWrN5KEStINta8H5hffQysqCz9YMfcycabOugjxh/iOVZ4CCS5CuY99aMXR3BH8+nqmduwMGTOpr4o557u1lfBjFZhx11PAklUbfHBhrFq5p2XTSCRxUiUPalriYAI9FcCZSuO+M0yL1pOicLER+iu86PaPPZlcEkg6Z6Sz+bDwhfxAPcFLF2wekkiZR0uNCwU2aR60/+oU+Nly2hAffxEZaXEZocxzebEL9ioFwsLTvF88NK+jNfMz3gRAcstv5jm5BnzecQRn3IS//Kw8XOom5M/BBBEJcZBMMCnT+cbZlEajI/AxoDNG6IcJUmBhA0QMTkobFLDbLy769dsAkk+Y6Av34nLKipb3VELJL0FqMw1w07mPdPXiGFsenBJQxBBbME1gNgmXiDlXYdgGkb0zcZr+vTpzhKKMcazhaVNlPXQ99lSXfP8RhXckzp4J2AN5Z9XnmUC5zIHnXDCCaFiEDG3cC0sHLyVQ5xWrLBhHmNceNdEBBLalK+lX7DvfZ8QuwZXI6wsfRynuAQS7p0fXIZoG/MaG37mcgQTrGSiLkmur7zYFLTMDPMuwqqU7/Me6k4gwXWHNUkUhyhRs9f1REAERCBpAmUrjiQFms0kJ8eYM8chwATb4V/guHIEgyLG0VYfgwQ/7PHjx4cyN4/j/oLXZJHGCRPm3SzcMfMlcCRxMQhmi3hBiTNlHZt/FqoUFqlxuCBFlfKxu/5gLLNx2HDDDV0QPApjm00EQQrDng5mLqZxtWFRj9sEJugsgqM2m/b+15kCSdgxyUYRtyxcg4LxEXx6UDYmtIl/h1n4hr3PqL6PQEJ7sYaKIvZHT/flBRI2994aIqp2ZF4HgWTixInu5D1s/II4A1Ry34wnrEaY55hvMMdnHPJ8EouDWBC4B7KJDfusdsebzZdPF4pgEXU93QkkUfY/oizWKIxl5jreD7iK8e8wblX+Hn2MJu8iFLcVK/V6oS8okETBDPdHrBOZmxHPEeIQmr17Mq5EbLyjzOjj75u1B2Mct0EsDTnkiiKIcXdcWPNEkRa4r9z94RpuSLmkQ2d8Yf1IymzYI4xiwYObU3cCSRj3rb62R58TAREQgf5CQOJIf+mpPt4ni2J8YTFtjnOhwO2weeW0hoBvYd0c+ti8vD7GppsTR1wbMG1mgcvpEhsJLB5wrSiVgkCCGTUnnFHEz8nkgsUF5suYhLMoZuMVNnNQsI6gQIJbDcICC2A2pyywo95sUXdmgLqwJ+qYrbO5IkigfwajMs0vlXEath34z3MCj2tS1NmEgvfmA4tibRZFbAEfZDHKAJWtfrRVAAAF10lEQVTBTTciMK6iCOTcM9YbPnhxVBZkYfsu7PcRSHjHIcj6IJlhr5n5feKQ4f7G3IB4iTASNlZGsI6gQILLJS6fcVqxBgUSxLGwoiLrDN79WIxwOMIzmGmVEMf7J8gQgRlBBldZHwA2jvdD1GMrl+t5kR13yL5a/SGMIKwQ/Juxy7ua9Q/PihdIsKLFTZW1DxnMonb1zqWN+qwIiIAIFBsBiSPF1iMh74fTQRbIuD7EvTjhJczikVPJYi6c+LD4ZCEXjP2AVQIWPaUkjtAPLFLjtkZgg0IJKyRkGzdxmWP3NEYZx2yIOCkOy6670+2o4yMU8zMX970RUBQ3B4Iwhu2v3sYFYhfueFEEsaUurhdlgEp//zz3BP0mACebILJ5sElCzMSapFTEEdrL5pyNcJybYeog8DOb0jCBMLsbX5kWJHE/M14gwQWFeS4sO6xEMjfdXiBhbYAFSTEfmiTBO0wdjD9EdtZxHBTkUnw2MaxjEUUyBRIEJURTRD8JI7mQ1WdFQATKgYDEkXLoZbVxEQEWCSwKyRDBnwcffHCsmyuhz49AIQSS/O40+7eSiI8Q5f3qWqVDADEYKwQ29QQdR7zGxF6l+AgUQiCJkkJ3AgkWhmFj6ER5n+V4LdzBcKnBitgLJPybgtCLNUoU8bvKka3aLAIiUNoEJI6Udv+qdQECBCbDd5xTEyxI8FGO89RZ8MMR8O5QZMCI20Us3J3mJpDEUZeuKQKeANYOZA7h+dl5551dpqywVgKiGx8BBJK7777buTeQBre/lWwCSX9rQ6neb6ZAglsf1sUEpI/KEq5U2aldIiAC5UtA4kj59r1aLgJFTYATcFzECPBJBpv+WJKIj9AfueieRUAE0gRwRSHoL4Gno4xrkiRfBBLSbBPDqz8KPEmySrquTIFEQmnSPaD6REAE+hsBiSP9rcd0vyJQJgQ4AScLAf7WccfPiRNpEvER4rx/XVsERCA+AmxecfMkA1gcMZziu/OuV04i1lVSbSm1eiSQlFqPqj0iIAJxEpA4EiddXVsEREAEREAEREAEREAECkgAgQQLpQMPPNBl61MRAREQARHITkDiiEaGCIiACIiACIiACIiACJQoAVw8r732WmeJSbYiFREQAREQAYkjGgMiIAIiIAIiIAIiIAIiUFYEGhsbbdq0aS6ujQLRl1XXq7EiIAI5EpDlSI7A9HEREAEREAEREAEREAEREAEREAEREIHSIiBxpLT6U60RAREQAREQAREQAREQAREQAREQARHIkYDEkRyB6eMiIAIiIAIiIAIiIAIiIAIiIAIiIAKlRUDiSGn1p1ojAiIgAiIgAiIgAiIgAiIgAiIgAiKQIwGJIzkC08dFQAREQAREQAREQAREQAREQAREQARKi4DEkdLqT7VGBERABERABERABERABERABERABEQgRwISR3IEpo+LgAiIgAiIgAiIgAiIgAiIgAiIgAiUFgGJI6XVn2qNCIiACIiACIiACIiACIiACIiACIhAjgQkjuQITB8XAREQAREQAREQAREQAREQAREQAREoLQISR0qrP9UaERABERABERABERABERABERABERCBHAlIHMkRmD4uAiIgAiIgAiIgAiIgAiIgAiIgAiJQWgQkjpRWf6o1IiACIiACIiACIiACIiACIiACIiACORKQOJIjMH1cBERABERABERABERABERABERABESgtAhIHCmt/lRrREAEREAEREAEREAEREAEREAEREAEciQgcSRHYPq4CIiACIiACIiACIiACIiACIiACIhAaRGQOFJa/anWiIAIiIAIiIAIiIAIiIAIiIAIiIAI5EhA4kiOwPRxERABERABERABERABERABERABERCB0iIgcaS0+lOtEQEREAEREAEREAEREAEREAEREAERyJGAxJEcgenjIiACIiACIiACIiACIiACIiACIiACpUVA4khp9adaIwIiIAIiIAIiIAIiIAIiIAIiIAIikCOB/w/Oa215bok98wAAAABJRU5ErkJgg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Rectangle 17"/>
          <p:cNvSpPr/>
          <p:nvPr/>
        </p:nvSpPr>
        <p:spPr>
          <a:xfrm>
            <a:off x="3402419" y="6485243"/>
            <a:ext cx="3317358" cy="3727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38962"/>
            <a:ext cx="9240062" cy="414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2169042" y="3211033"/>
            <a:ext cx="648586" cy="338554"/>
          </a:xfrm>
          <a:prstGeom prst="rect">
            <a:avLst/>
          </a:prstGeom>
          <a:noFill/>
        </p:spPr>
        <p:txBody>
          <a:bodyPr wrap="square" rtlCol="0">
            <a:spAutoFit/>
          </a:bodyPr>
          <a:lstStyle/>
          <a:p>
            <a:r>
              <a:rPr lang="fr-FR" sz="1600" b="1" dirty="0" smtClean="0"/>
              <a:t>9%</a:t>
            </a:r>
            <a:endParaRPr lang="fr-FR" sz="1600" b="1" dirty="0"/>
          </a:p>
        </p:txBody>
      </p:sp>
      <p:sp>
        <p:nvSpPr>
          <p:cNvPr id="21" name="ZoneTexte 20"/>
          <p:cNvSpPr txBox="1"/>
          <p:nvPr/>
        </p:nvSpPr>
        <p:spPr>
          <a:xfrm>
            <a:off x="5146157" y="3471233"/>
            <a:ext cx="653718" cy="338554"/>
          </a:xfrm>
          <a:prstGeom prst="rect">
            <a:avLst/>
          </a:prstGeom>
          <a:noFill/>
        </p:spPr>
        <p:txBody>
          <a:bodyPr wrap="square" rtlCol="0">
            <a:spAutoFit/>
          </a:bodyPr>
          <a:lstStyle/>
          <a:p>
            <a:r>
              <a:rPr lang="fr-FR" sz="1600" b="1" dirty="0" smtClean="0"/>
              <a:t>7%</a:t>
            </a:r>
            <a:endParaRPr lang="fr-FR" sz="1600" b="1" dirty="0"/>
          </a:p>
        </p:txBody>
      </p:sp>
      <p:sp>
        <p:nvSpPr>
          <p:cNvPr id="22" name="ZoneTexte 21"/>
          <p:cNvSpPr txBox="1"/>
          <p:nvPr/>
        </p:nvSpPr>
        <p:spPr>
          <a:xfrm>
            <a:off x="7410892" y="3471233"/>
            <a:ext cx="669851" cy="307777"/>
          </a:xfrm>
          <a:prstGeom prst="rect">
            <a:avLst/>
          </a:prstGeom>
          <a:noFill/>
        </p:spPr>
        <p:txBody>
          <a:bodyPr wrap="square" rtlCol="0">
            <a:spAutoFit/>
          </a:bodyPr>
          <a:lstStyle/>
          <a:p>
            <a:r>
              <a:rPr lang="fr-FR" sz="1400" b="1" dirty="0" smtClean="0"/>
              <a:t>6,5%</a:t>
            </a:r>
            <a:endParaRPr lang="fr-FR" sz="1400" b="1" dirty="0"/>
          </a:p>
        </p:txBody>
      </p:sp>
    </p:spTree>
    <p:extLst>
      <p:ext uri="{BB962C8B-B14F-4D97-AF65-F5344CB8AC3E}">
        <p14:creationId xmlns:p14="http://schemas.microsoft.com/office/powerpoint/2010/main" val="1103055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82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300" y="1457290"/>
            <a:ext cx="8915400" cy="5114260"/>
          </a:xfrm>
        </p:spPr>
        <p:txBody>
          <a:bodyPr>
            <a:noAutofit/>
          </a:bodyPr>
          <a:lstStyle/>
          <a:p>
            <a:endParaRPr lang="fr-FR" sz="1400" dirty="0" smtClean="0">
              <a:latin typeface="Trebuchet MS" panose="020B0603020202020204" pitchFamily="34" charset="0"/>
              <a:cs typeface="Times New Roman" panose="02020603050405020304" pitchFamily="18" charset="0"/>
            </a:endParaRPr>
          </a:p>
          <a:p>
            <a:endParaRPr lang="fr-FR" sz="1400" dirty="0">
              <a:solidFill>
                <a:schemeClr val="accent5">
                  <a:lumMod val="65000"/>
                  <a:lumOff val="35000"/>
                </a:schemeClr>
              </a:solidFill>
              <a:latin typeface="Times New Roman" panose="02020603050405020304" pitchFamily="18" charset="0"/>
              <a:cs typeface="Times New Roman" panose="02020603050405020304" pitchFamily="18" charset="0"/>
            </a:endParaRPr>
          </a:p>
          <a:p>
            <a:endParaRPr lang="fr-FR" sz="1400" dirty="0">
              <a:solidFill>
                <a:schemeClr val="accent5">
                  <a:lumMod val="65000"/>
                  <a:lumOff val="35000"/>
                </a:schemeClr>
              </a:solidFill>
              <a:latin typeface="Times New Roman" panose="02020603050405020304" pitchFamily="18" charset="0"/>
              <a:cs typeface="Times New Roman" panose="02020603050405020304" pitchFamily="18" charset="0"/>
            </a:endParaRPr>
          </a:p>
        </p:txBody>
      </p:sp>
      <p:sp>
        <p:nvSpPr>
          <p:cNvPr id="4" name="Titre 1"/>
          <p:cNvSpPr>
            <a:spLocks noGrp="1"/>
          </p:cNvSpPr>
          <p:nvPr>
            <p:ph type="title"/>
          </p:nvPr>
        </p:nvSpPr>
        <p:spPr/>
        <p:txBody>
          <a:bodyPr/>
          <a:lstStyle/>
          <a:p>
            <a:r>
              <a:rPr lang="fr-FR" altLang="fr-FR" dirty="0" smtClean="0"/>
              <a:t>Notre Société</a:t>
            </a:r>
            <a:endParaRPr lang="fr-FR" dirty="0">
              <a:latin typeface="Times New Roman" panose="02020603050405020304" pitchFamily="18" charset="0"/>
            </a:endParaRPr>
          </a:p>
        </p:txBody>
      </p:sp>
      <p:sp>
        <p:nvSpPr>
          <p:cNvPr id="2" name="Rectangle 1"/>
          <p:cNvSpPr/>
          <p:nvPr/>
        </p:nvSpPr>
        <p:spPr>
          <a:xfrm>
            <a:off x="3147237" y="6571550"/>
            <a:ext cx="3285461" cy="286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93" y="1350963"/>
            <a:ext cx="8814391" cy="201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04" y="3455580"/>
            <a:ext cx="9250325" cy="161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58" y="5239208"/>
            <a:ext cx="8660219" cy="133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769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300" y="1457290"/>
            <a:ext cx="8915400" cy="5114260"/>
          </a:xfrm>
        </p:spPr>
        <p:txBody>
          <a:bodyPr>
            <a:noAutofit/>
          </a:bodyPr>
          <a:lstStyle/>
          <a:p>
            <a:endParaRPr lang="fr-FR" sz="1400" dirty="0" smtClean="0">
              <a:latin typeface="Trebuchet MS" panose="020B0603020202020204" pitchFamily="34" charset="0"/>
              <a:cs typeface="Times New Roman" panose="02020603050405020304" pitchFamily="18" charset="0"/>
            </a:endParaRPr>
          </a:p>
          <a:p>
            <a:endParaRPr lang="fr-FR" sz="1400" dirty="0">
              <a:solidFill>
                <a:schemeClr val="accent5">
                  <a:lumMod val="65000"/>
                  <a:lumOff val="35000"/>
                </a:schemeClr>
              </a:solidFill>
              <a:latin typeface="Times New Roman" panose="02020603050405020304" pitchFamily="18" charset="0"/>
              <a:cs typeface="Times New Roman" panose="02020603050405020304" pitchFamily="18" charset="0"/>
            </a:endParaRPr>
          </a:p>
          <a:p>
            <a:endParaRPr lang="fr-FR" sz="1400" dirty="0">
              <a:solidFill>
                <a:schemeClr val="accent5">
                  <a:lumMod val="65000"/>
                  <a:lumOff val="35000"/>
                </a:schemeClr>
              </a:solidFill>
              <a:latin typeface="Times New Roman" panose="02020603050405020304" pitchFamily="18" charset="0"/>
              <a:cs typeface="Times New Roman" panose="02020603050405020304" pitchFamily="18" charset="0"/>
            </a:endParaRPr>
          </a:p>
        </p:txBody>
      </p:sp>
      <p:sp>
        <p:nvSpPr>
          <p:cNvPr id="4" name="Titre 1"/>
          <p:cNvSpPr>
            <a:spLocks noGrp="1"/>
          </p:cNvSpPr>
          <p:nvPr>
            <p:ph type="title"/>
          </p:nvPr>
        </p:nvSpPr>
        <p:spPr/>
        <p:txBody>
          <a:bodyPr/>
          <a:lstStyle/>
          <a:p>
            <a:r>
              <a:rPr lang="fr-FR" altLang="fr-FR" dirty="0" smtClean="0"/>
              <a:t>Notre Société</a:t>
            </a:r>
            <a:endParaRPr lang="fr-FR" dirty="0">
              <a:latin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33" y="1626779"/>
            <a:ext cx="9099167" cy="364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335" y="5497177"/>
            <a:ext cx="32289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75" y="5439251"/>
            <a:ext cx="33623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32902" y="6571550"/>
            <a:ext cx="3118772" cy="209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71" y="5547935"/>
            <a:ext cx="2764464" cy="85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378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endParaRPr lang="fr-FR" dirty="0"/>
          </a:p>
        </p:txBody>
      </p:sp>
      <p:sp>
        <p:nvSpPr>
          <p:cNvPr id="2" name="Espace réservé du texte 1"/>
          <p:cNvSpPr>
            <a:spLocks noGrp="1"/>
          </p:cNvSpPr>
          <p:nvPr>
            <p:ph type="body" sz="quarter" idx="15"/>
          </p:nvPr>
        </p:nvSpPr>
        <p:spPr/>
        <p:txBody>
          <a:bodyPr/>
          <a:lstStyle/>
          <a:p>
            <a:r>
              <a:rPr lang="fr-FR" dirty="0" smtClean="0"/>
              <a:t>Absentéisme</a:t>
            </a:r>
            <a:endParaRPr lang="fr-FR" dirty="0"/>
          </a:p>
        </p:txBody>
      </p:sp>
      <p:sp>
        <p:nvSpPr>
          <p:cNvPr id="5" name="Espace réservé du texte 4"/>
          <p:cNvSpPr>
            <a:spLocks noGrp="1"/>
          </p:cNvSpPr>
          <p:nvPr>
            <p:ph type="body" sz="quarter" idx="16"/>
          </p:nvPr>
        </p:nvSpPr>
        <p:spPr/>
        <p:txBody>
          <a:bodyPr/>
          <a:lstStyle/>
          <a:p>
            <a:r>
              <a:rPr lang="fr-FR" dirty="0" smtClean="0"/>
              <a:t>15/11/2018</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300" y="1457290"/>
            <a:ext cx="8915400" cy="5114260"/>
          </a:xfrm>
        </p:spPr>
        <p:txBody>
          <a:bodyPr>
            <a:noAutofit/>
          </a:bodyPr>
          <a:lstStyle/>
          <a:p>
            <a:r>
              <a:rPr lang="fr-FR" sz="1400" dirty="0" smtClean="0">
                <a:latin typeface="Trebuchet MS" panose="020B0603020202020204" pitchFamily="34" charset="0"/>
                <a:cs typeface="Times New Roman" panose="02020603050405020304" pitchFamily="18" charset="0"/>
              </a:rPr>
              <a:t>Rappel: </a:t>
            </a:r>
            <a:r>
              <a:rPr lang="fr-FR" sz="1400" dirty="0" err="1" smtClean="0">
                <a:latin typeface="Trebuchet MS" panose="020B0603020202020204" pitchFamily="34" charset="0"/>
                <a:cs typeface="Times New Roman" panose="02020603050405020304" pitchFamily="18" charset="0"/>
              </a:rPr>
              <a:t>Homeserve</a:t>
            </a:r>
            <a:r>
              <a:rPr lang="fr-FR" sz="1400" dirty="0" smtClean="0">
                <a:latin typeface="Trebuchet MS" panose="020B0603020202020204" pitchFamily="34" charset="0"/>
                <a:cs typeface="Times New Roman" panose="02020603050405020304" pitchFamily="18" charset="0"/>
              </a:rPr>
              <a:t> France c’est 450 salariés, dont 200 salariés sur les fonctions de la relation client.</a:t>
            </a:r>
          </a:p>
          <a:p>
            <a:endParaRPr lang="fr-FR" sz="1400" dirty="0" smtClean="0">
              <a:latin typeface="Trebuchet MS" panose="020B0603020202020204" pitchFamily="34" charset="0"/>
              <a:cs typeface="Times New Roman" panose="02020603050405020304" pitchFamily="18" charset="0"/>
            </a:endParaRPr>
          </a:p>
          <a:p>
            <a:r>
              <a:rPr lang="fr-FR" sz="1400" dirty="0" smtClean="0">
                <a:latin typeface="Trebuchet MS" panose="020B0603020202020204" pitchFamily="34" charset="0"/>
                <a:cs typeface="Times New Roman" panose="02020603050405020304" pitchFamily="18" charset="0"/>
              </a:rPr>
              <a:t>Prise de conscience du collectif de la nécessité de travailler sur le sujet en profondeur, afin d’en comprendre les causes.</a:t>
            </a:r>
          </a:p>
          <a:p>
            <a:r>
              <a:rPr lang="fr-FR" sz="1400" dirty="0" smtClean="0">
                <a:latin typeface="Trebuchet MS" panose="020B0603020202020204" pitchFamily="34" charset="0"/>
                <a:cs typeface="Times New Roman" panose="02020603050405020304" pitchFamily="18" charset="0"/>
              </a:rPr>
              <a:t>Un indicateur Clef nous a fait réagir : 50% des arrêts maladie en entreprise sont d’origine professionnelle</a:t>
            </a:r>
            <a:r>
              <a:rPr lang="fr-FR" sz="1400" dirty="0" smtClean="0">
                <a:latin typeface="Trebuchet MS" panose="020B0603020202020204" pitchFamily="34" charset="0"/>
                <a:cs typeface="Times New Roman" panose="02020603050405020304" pitchFamily="18" charset="0"/>
              </a:rPr>
              <a:t>.</a:t>
            </a:r>
          </a:p>
          <a:p>
            <a:r>
              <a:rPr lang="fr-FR" sz="1400" dirty="0" smtClean="0"/>
              <a:t>«</a:t>
            </a:r>
            <a:r>
              <a:rPr lang="fr-FR" sz="1400" dirty="0"/>
              <a:t> </a:t>
            </a:r>
            <a:r>
              <a:rPr lang="fr-FR" sz="1400" i="1" dirty="0"/>
              <a:t>Le travail, c’est bien une maladie puisqu’il y a une médecine du travail »</a:t>
            </a:r>
          </a:p>
          <a:p>
            <a:endParaRPr lang="fr-FR" sz="1400" dirty="0">
              <a:latin typeface="Trebuchet MS" panose="020B0603020202020204" pitchFamily="34" charset="0"/>
              <a:cs typeface="Times New Roman" panose="02020603050405020304" pitchFamily="18" charset="0"/>
            </a:endParaRPr>
          </a:p>
          <a:p>
            <a:r>
              <a:rPr lang="fr-FR" sz="1400" dirty="0" smtClean="0">
                <a:latin typeface="Trebuchet MS" panose="020B0603020202020204" pitchFamily="34" charset="0"/>
                <a:cs typeface="Times New Roman" panose="02020603050405020304" pitchFamily="18" charset="0"/>
              </a:rPr>
              <a:t>Plusieurs actions:</a:t>
            </a:r>
          </a:p>
          <a:p>
            <a:endParaRPr lang="fr-FR" sz="1400" dirty="0">
              <a:latin typeface="Trebuchet MS" panose="020B0603020202020204" pitchFamily="34" charset="0"/>
              <a:cs typeface="Times New Roman" panose="02020603050405020304" pitchFamily="18" charset="0"/>
            </a:endParaRPr>
          </a:p>
          <a:p>
            <a:pPr marL="1028700" lvl="1">
              <a:buFont typeface="Wingdings" panose="05000000000000000000" pitchFamily="2" charset="2"/>
              <a:buChar char="Ø"/>
            </a:pPr>
            <a:r>
              <a:rPr lang="fr-FR" sz="1400" dirty="0" smtClean="0">
                <a:latin typeface="Trebuchet MS" panose="020B0603020202020204" pitchFamily="34" charset="0"/>
                <a:cs typeface="Times New Roman" panose="02020603050405020304" pitchFamily="18" charset="0"/>
              </a:rPr>
              <a:t>Mise en place d’un comité QVT avec un focus « absentéisme »: instance composée de Représentants du Personnel, Managers, salariés, RH.</a:t>
            </a:r>
          </a:p>
          <a:p>
            <a:pPr marL="1028700" lvl="1">
              <a:buFont typeface="Wingdings" panose="05000000000000000000" pitchFamily="2" charset="2"/>
              <a:buChar char="Ø"/>
            </a:pPr>
            <a:r>
              <a:rPr lang="fr-FR" sz="1400" dirty="0" smtClean="0">
                <a:latin typeface="Trebuchet MS" panose="020B0603020202020204" pitchFamily="34" charset="0"/>
                <a:cs typeface="Times New Roman" panose="02020603050405020304" pitchFamily="18" charset="0"/>
              </a:rPr>
              <a:t>Analyse des différents supports et outils, indicateurs: enquête salariés</a:t>
            </a:r>
            <a:endParaRPr lang="fr-FR" sz="1400" dirty="0">
              <a:latin typeface="Trebuchet MS" panose="020B0603020202020204" pitchFamily="34" charset="0"/>
              <a:cs typeface="Times New Roman" panose="02020603050405020304" pitchFamily="18" charset="0"/>
            </a:endParaRPr>
          </a:p>
          <a:p>
            <a:endParaRPr lang="fr-FR" sz="1400" dirty="0">
              <a:latin typeface="Trebuchet MS" panose="020B0603020202020204" pitchFamily="34" charset="0"/>
              <a:cs typeface="Times New Roman" panose="02020603050405020304" pitchFamily="18" charset="0"/>
            </a:endParaRPr>
          </a:p>
          <a:p>
            <a:endParaRPr lang="fr-FR" sz="1400" dirty="0" smtClean="0">
              <a:latin typeface="Trebuchet MS" panose="020B0603020202020204" pitchFamily="34" charset="0"/>
              <a:cs typeface="Times New Roman" panose="02020603050405020304" pitchFamily="18" charset="0"/>
            </a:endParaRPr>
          </a:p>
          <a:p>
            <a:endParaRPr lang="fr-FR" sz="1400" dirty="0">
              <a:solidFill>
                <a:schemeClr val="accent5">
                  <a:lumMod val="65000"/>
                  <a:lumOff val="35000"/>
                </a:schemeClr>
              </a:solidFill>
              <a:latin typeface="Times New Roman" panose="02020603050405020304" pitchFamily="18" charset="0"/>
              <a:cs typeface="Times New Roman" panose="02020603050405020304" pitchFamily="18" charset="0"/>
            </a:endParaRPr>
          </a:p>
          <a:p>
            <a:endParaRPr lang="fr-FR" sz="1400" dirty="0">
              <a:solidFill>
                <a:schemeClr val="accent5">
                  <a:lumMod val="65000"/>
                  <a:lumOff val="35000"/>
                </a:schemeClr>
              </a:solidFill>
              <a:latin typeface="Times New Roman" panose="02020603050405020304" pitchFamily="18" charset="0"/>
              <a:cs typeface="Times New Roman" panose="02020603050405020304" pitchFamily="18" charset="0"/>
            </a:endParaRPr>
          </a:p>
        </p:txBody>
      </p:sp>
      <p:sp>
        <p:nvSpPr>
          <p:cNvPr id="4" name="Titre 1"/>
          <p:cNvSpPr>
            <a:spLocks noGrp="1"/>
          </p:cNvSpPr>
          <p:nvPr>
            <p:ph type="title"/>
          </p:nvPr>
        </p:nvSpPr>
        <p:spPr/>
        <p:txBody>
          <a:bodyPr/>
          <a:lstStyle/>
          <a:p>
            <a:r>
              <a:rPr lang="fr-FR" altLang="fr-FR" dirty="0" smtClean="0"/>
              <a:t>Depuis 2 ans ……</a:t>
            </a:r>
            <a:endParaRPr lang="fr-FR" dirty="0">
              <a:latin typeface="Times New Roman" panose="02020603050405020304" pitchFamily="18" charset="0"/>
            </a:endParaRPr>
          </a:p>
        </p:txBody>
      </p:sp>
      <p:sp>
        <p:nvSpPr>
          <p:cNvPr id="2" name="Rectangle 1"/>
          <p:cNvSpPr/>
          <p:nvPr/>
        </p:nvSpPr>
        <p:spPr>
          <a:xfrm>
            <a:off x="3476847" y="6571550"/>
            <a:ext cx="2955851" cy="2013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4063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300" y="1350963"/>
            <a:ext cx="8915400" cy="5114260"/>
          </a:xfrm>
        </p:spPr>
        <p:txBody>
          <a:bodyPr>
            <a:noAutofit/>
          </a:bodyPr>
          <a:lstStyle/>
          <a:p>
            <a:endParaRPr lang="fr-FR" sz="1400" dirty="0" smtClean="0"/>
          </a:p>
          <a:p>
            <a:pPr marL="285750" indent="-285750">
              <a:buFont typeface="Wingdings" panose="05000000000000000000" pitchFamily="2" charset="2"/>
              <a:buChar char="Ø"/>
            </a:pPr>
            <a:r>
              <a:rPr lang="fr-FR" sz="1400" b="1" u="sng" dirty="0" smtClean="0"/>
              <a:t>Démotivation</a:t>
            </a:r>
            <a:r>
              <a:rPr lang="fr-FR" sz="1400" b="1" u="sng" dirty="0"/>
              <a:t>, lassitude, désolidarisation du </a:t>
            </a:r>
            <a:r>
              <a:rPr lang="fr-FR" sz="1400" b="1" u="sng" dirty="0" smtClean="0"/>
              <a:t>collectif</a:t>
            </a:r>
            <a:endParaRPr lang="fr-FR" sz="1400" dirty="0" smtClean="0"/>
          </a:p>
          <a:p>
            <a:pPr marL="285750" indent="-285750">
              <a:buFont typeface="Wingdings" panose="05000000000000000000" pitchFamily="2" charset="2"/>
              <a:buChar char="Ø"/>
            </a:pPr>
            <a:endParaRPr lang="fr-FR" sz="1400" b="1" u="sng" dirty="0"/>
          </a:p>
          <a:p>
            <a:pPr marL="285750" indent="-285750">
              <a:buFont typeface="Wingdings" panose="05000000000000000000" pitchFamily="2" charset="2"/>
              <a:buChar char="Ø"/>
            </a:pPr>
            <a:r>
              <a:rPr lang="fr-FR" sz="1400" b="1" u="sng" dirty="0" smtClean="0"/>
              <a:t>Evolution professionnelle</a:t>
            </a:r>
            <a:endParaRPr lang="fr-FR" sz="1400" dirty="0" smtClean="0"/>
          </a:p>
          <a:p>
            <a:pPr marL="285750" indent="-285750">
              <a:buFont typeface="Wingdings" panose="05000000000000000000" pitchFamily="2" charset="2"/>
              <a:buChar char="Ø"/>
            </a:pPr>
            <a:endParaRPr lang="fr-FR" sz="1400" b="1" u="sng" dirty="0"/>
          </a:p>
          <a:p>
            <a:pPr marL="285750" indent="-285750">
              <a:buFont typeface="Wingdings" panose="05000000000000000000" pitchFamily="2" charset="2"/>
              <a:buChar char="Ø"/>
            </a:pPr>
            <a:r>
              <a:rPr lang="fr-FR" sz="1400" b="1" u="sng" dirty="0" smtClean="0"/>
              <a:t>Communication</a:t>
            </a:r>
            <a:r>
              <a:rPr lang="fr-FR" sz="1400" dirty="0" smtClean="0"/>
              <a:t> : L’absentéisme </a:t>
            </a:r>
            <a:r>
              <a:rPr lang="fr-FR" sz="1400" dirty="0"/>
              <a:t>ne doit pas être un sujet tabou, nous devons en parler, et communiquer sur le </a:t>
            </a:r>
            <a:r>
              <a:rPr lang="fr-FR" sz="1400" dirty="0" smtClean="0"/>
              <a:t>sujet, mener des actions pour répondre à des problématiques de stress dans nos métiers de la relation client</a:t>
            </a:r>
          </a:p>
          <a:p>
            <a:pPr marL="285750" indent="-285750">
              <a:buFont typeface="Wingdings" panose="05000000000000000000" pitchFamily="2" charset="2"/>
              <a:buChar char="Ø"/>
            </a:pPr>
            <a:endParaRPr lang="fr-FR" sz="1400" dirty="0" smtClean="0"/>
          </a:p>
          <a:p>
            <a:pPr marL="285750" indent="-285750">
              <a:buFont typeface="Wingdings" panose="05000000000000000000" pitchFamily="2" charset="2"/>
              <a:buChar char="Ø"/>
            </a:pPr>
            <a:r>
              <a:rPr lang="fr-FR" sz="1400" b="1" u="sng" dirty="0" smtClean="0"/>
              <a:t>Organisation </a:t>
            </a:r>
            <a:r>
              <a:rPr lang="fr-FR" sz="1400" b="1" u="sng" dirty="0"/>
              <a:t>du travail </a:t>
            </a:r>
            <a:r>
              <a:rPr lang="fr-FR" sz="1400" dirty="0" smtClean="0"/>
              <a:t> </a:t>
            </a:r>
            <a:endParaRPr lang="fr-FR" sz="1400" dirty="0"/>
          </a:p>
          <a:p>
            <a:endParaRPr lang="fr-FR" sz="1300" dirty="0"/>
          </a:p>
          <a:p>
            <a:endParaRPr lang="fr-FR" sz="1400" dirty="0">
              <a:solidFill>
                <a:schemeClr val="accent5">
                  <a:lumMod val="65000"/>
                  <a:lumOff val="35000"/>
                </a:schemeClr>
              </a:solidFill>
              <a:latin typeface="Times New Roman" panose="02020603050405020304" pitchFamily="18" charset="0"/>
              <a:cs typeface="Times New Roman" panose="02020603050405020304" pitchFamily="18" charset="0"/>
            </a:endParaRPr>
          </a:p>
        </p:txBody>
      </p:sp>
      <p:sp>
        <p:nvSpPr>
          <p:cNvPr id="4" name="Titre 1"/>
          <p:cNvSpPr>
            <a:spLocks noGrp="1"/>
          </p:cNvSpPr>
          <p:nvPr>
            <p:ph type="title"/>
          </p:nvPr>
        </p:nvSpPr>
        <p:spPr/>
        <p:txBody>
          <a:bodyPr/>
          <a:lstStyle/>
          <a:p>
            <a:r>
              <a:rPr lang="fr-FR" dirty="0" smtClean="0"/>
              <a:t>Causes identifiées</a:t>
            </a:r>
            <a:endParaRPr lang="fr-FR" dirty="0">
              <a:latin typeface="Times New Roman" panose="02020603050405020304" pitchFamily="18" charset="0"/>
            </a:endParaRPr>
          </a:p>
        </p:txBody>
      </p:sp>
      <p:sp>
        <p:nvSpPr>
          <p:cNvPr id="2" name="Rectangle 1"/>
          <p:cNvSpPr/>
          <p:nvPr/>
        </p:nvSpPr>
        <p:spPr>
          <a:xfrm>
            <a:off x="3455581" y="6465223"/>
            <a:ext cx="3211033" cy="286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40635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0750" y="1350963"/>
            <a:ext cx="9456775" cy="5326284"/>
          </a:xfrm>
        </p:spPr>
        <p:txBody>
          <a:bodyPr>
            <a:noAutofit/>
          </a:bodyPr>
          <a:lstStyle/>
          <a:p>
            <a:pPr marL="171450" indent="-171450">
              <a:buFont typeface="Wingdings" panose="05000000000000000000" pitchFamily="2" charset="2"/>
              <a:buChar char="Ø"/>
            </a:pPr>
            <a:r>
              <a:rPr lang="fr-FR" sz="1200" b="1" u="sng" dirty="0" smtClean="0"/>
              <a:t>Communication/enquêtes</a:t>
            </a:r>
            <a:endParaRPr lang="fr-FR" sz="1200" b="1" dirty="0" smtClean="0"/>
          </a:p>
          <a:p>
            <a:r>
              <a:rPr lang="fr-FR" sz="1200" dirty="0" smtClean="0"/>
              <a:t>· Sensibilisation aux impacts / chiffres clés</a:t>
            </a:r>
          </a:p>
          <a:p>
            <a:r>
              <a:rPr lang="fr-FR" sz="1200" dirty="0" smtClean="0"/>
              <a:t>· Reconnaissance/bienveillance</a:t>
            </a:r>
          </a:p>
          <a:p>
            <a:pPr marL="171450" indent="-171450">
              <a:buFontTx/>
              <a:buChar char="-"/>
            </a:pPr>
            <a:r>
              <a:rPr lang="fr-FR" sz="1200" dirty="0" smtClean="0"/>
              <a:t>Mise en place d’enquêtes sur la mesure de l’engagement</a:t>
            </a:r>
          </a:p>
          <a:p>
            <a:endParaRPr lang="fr-FR" sz="1200" dirty="0" smtClean="0"/>
          </a:p>
          <a:p>
            <a:pPr marL="171450" indent="-171450">
              <a:buFont typeface="Wingdings" panose="05000000000000000000" pitchFamily="2" charset="2"/>
              <a:buChar char="Ø"/>
            </a:pPr>
            <a:r>
              <a:rPr lang="fr-FR" sz="1200" b="1" u="sng" dirty="0" smtClean="0"/>
              <a:t>Amélioration des conditions </a:t>
            </a:r>
            <a:r>
              <a:rPr lang="fr-FR" sz="1200" b="1" u="sng" dirty="0"/>
              <a:t>de </a:t>
            </a:r>
            <a:r>
              <a:rPr lang="fr-FR" sz="1200" b="1" u="sng" dirty="0" smtClean="0"/>
              <a:t>travail et l’organisation </a:t>
            </a:r>
            <a:r>
              <a:rPr lang="fr-FR" sz="1200" b="1" u="sng" dirty="0"/>
              <a:t>du travail</a:t>
            </a:r>
          </a:p>
          <a:p>
            <a:r>
              <a:rPr lang="fr-FR" sz="1200" dirty="0" smtClean="0"/>
              <a:t>· </a:t>
            </a:r>
            <a:r>
              <a:rPr lang="fr-FR" sz="1200" dirty="0"/>
              <a:t>Organisation du temps de </a:t>
            </a:r>
            <a:r>
              <a:rPr lang="fr-FR" sz="1200" dirty="0" smtClean="0"/>
              <a:t>travail, équité et autonomie dans sa gestion de son temps</a:t>
            </a:r>
          </a:p>
          <a:p>
            <a:pPr marL="171450" indent="-171450">
              <a:buFont typeface="Arial" panose="020B0604020202020204" pitchFamily="34" charset="0"/>
              <a:buChar char="•"/>
            </a:pPr>
            <a:r>
              <a:rPr lang="fr-FR" sz="1200" dirty="0" smtClean="0"/>
              <a:t>Télétravail</a:t>
            </a:r>
          </a:p>
          <a:p>
            <a:endParaRPr lang="fr-FR" sz="1200" dirty="0"/>
          </a:p>
          <a:p>
            <a:pPr marL="171450" indent="-171450">
              <a:buFont typeface="Wingdings" panose="05000000000000000000" pitchFamily="2" charset="2"/>
              <a:buChar char="Ø"/>
            </a:pPr>
            <a:r>
              <a:rPr lang="fr-FR" sz="1200" b="1" u="sng" dirty="0" smtClean="0"/>
              <a:t>Gestion </a:t>
            </a:r>
            <a:r>
              <a:rPr lang="fr-FR" sz="1200" b="1" u="sng" dirty="0" smtClean="0"/>
              <a:t>des emplois et des compétences</a:t>
            </a:r>
            <a:r>
              <a:rPr lang="fr-FR" sz="1200" b="1" dirty="0" smtClean="0"/>
              <a:t>.</a:t>
            </a:r>
          </a:p>
          <a:p>
            <a:pPr marL="171450" indent="-171450">
              <a:buFont typeface="Arial" panose="020B0604020202020204" pitchFamily="34" charset="0"/>
              <a:buChar char="•"/>
            </a:pPr>
            <a:r>
              <a:rPr lang="fr-FR" sz="1200" dirty="0" smtClean="0"/>
              <a:t>Formations</a:t>
            </a:r>
          </a:p>
          <a:p>
            <a:pPr marL="171450" indent="-171450">
              <a:buFont typeface="Arial" panose="020B0604020202020204" pitchFamily="34" charset="0"/>
              <a:buChar char="•"/>
            </a:pPr>
            <a:r>
              <a:rPr lang="fr-FR" sz="1200" dirty="0" smtClean="0"/>
              <a:t>Perspectives </a:t>
            </a:r>
            <a:r>
              <a:rPr lang="fr-FR" sz="1200" dirty="0"/>
              <a:t>d'évolution </a:t>
            </a:r>
            <a:r>
              <a:rPr lang="fr-FR" sz="1200" dirty="0" smtClean="0"/>
              <a:t>de carrière</a:t>
            </a:r>
            <a:endParaRPr lang="fr-FR" sz="1200" dirty="0"/>
          </a:p>
          <a:p>
            <a:pPr marL="171450" indent="-171450">
              <a:buFont typeface="Arial" panose="020B0604020202020204" pitchFamily="34" charset="0"/>
              <a:buChar char="•"/>
            </a:pPr>
            <a:r>
              <a:rPr lang="fr-FR" sz="1200" dirty="0" smtClean="0"/>
              <a:t>Accompagnement</a:t>
            </a:r>
          </a:p>
          <a:p>
            <a:endParaRPr lang="fr-FR" sz="1200" dirty="0" smtClean="0"/>
          </a:p>
          <a:p>
            <a:pPr marL="171450" indent="-171450">
              <a:buFont typeface="Wingdings" panose="05000000000000000000" pitchFamily="2" charset="2"/>
              <a:buChar char="Ø"/>
            </a:pPr>
            <a:r>
              <a:rPr lang="fr-FR" sz="1200" b="1" u="sng" dirty="0" smtClean="0"/>
              <a:t>Former </a:t>
            </a:r>
            <a:r>
              <a:rPr lang="fr-FR" sz="1200" b="1" u="sng" dirty="0"/>
              <a:t>la hiérarchie</a:t>
            </a:r>
            <a:r>
              <a:rPr lang="fr-FR" sz="1200" b="1" dirty="0" smtClean="0"/>
              <a:t>.</a:t>
            </a:r>
            <a:endParaRPr lang="fr-FR" sz="1200" dirty="0"/>
          </a:p>
          <a:p>
            <a:r>
              <a:rPr lang="fr-FR" sz="1200" dirty="0"/>
              <a:t>· Aider les managers à mener les entretiens de reprise</a:t>
            </a:r>
          </a:p>
          <a:p>
            <a:r>
              <a:rPr lang="fr-FR" sz="1200" dirty="0"/>
              <a:t>· Valoriser la </a:t>
            </a:r>
            <a:r>
              <a:rPr lang="fr-FR" sz="1200" dirty="0" smtClean="0"/>
              <a:t>présence</a:t>
            </a:r>
            <a:endParaRPr lang="fr-FR" sz="1200" dirty="0"/>
          </a:p>
        </p:txBody>
      </p:sp>
      <p:sp>
        <p:nvSpPr>
          <p:cNvPr id="4" name="Titre 1"/>
          <p:cNvSpPr>
            <a:spLocks noGrp="1"/>
          </p:cNvSpPr>
          <p:nvPr>
            <p:ph type="title"/>
          </p:nvPr>
        </p:nvSpPr>
        <p:spPr/>
        <p:txBody>
          <a:bodyPr/>
          <a:lstStyle/>
          <a:p>
            <a:r>
              <a:rPr lang="fr-FR" dirty="0" smtClean="0"/>
              <a:t>Plusieurs chantiers identifiés</a:t>
            </a:r>
            <a:endParaRPr lang="fr-FR" dirty="0">
              <a:latin typeface="Times New Roman" panose="02020603050405020304" pitchFamily="18" charset="0"/>
            </a:endParaRPr>
          </a:p>
        </p:txBody>
      </p:sp>
      <p:sp>
        <p:nvSpPr>
          <p:cNvPr id="2" name="Rectangle 1"/>
          <p:cNvSpPr/>
          <p:nvPr/>
        </p:nvSpPr>
        <p:spPr>
          <a:xfrm flipV="1">
            <a:off x="3402419" y="6528391"/>
            <a:ext cx="3274828" cy="2402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07081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0750" y="1350963"/>
            <a:ext cx="9456775" cy="5326284"/>
          </a:xfrm>
        </p:spPr>
        <p:txBody>
          <a:bodyPr>
            <a:noAutofit/>
          </a:bodyPr>
          <a:lstStyle/>
          <a:p>
            <a:pPr marL="171450" indent="-171450">
              <a:buFont typeface="Wingdings" panose="05000000000000000000" pitchFamily="2" charset="2"/>
              <a:buChar char="Ø"/>
            </a:pPr>
            <a:r>
              <a:rPr lang="fr-FR" sz="1200" u="sng" dirty="0"/>
              <a:t>MAI </a:t>
            </a:r>
            <a:r>
              <a:rPr lang="fr-FR" sz="1200" u="sng" dirty="0" smtClean="0"/>
              <a:t>2016 </a:t>
            </a:r>
            <a:r>
              <a:rPr lang="fr-FR" sz="1200" dirty="0"/>
              <a:t>: Lancement de la cellule d’accompagnement </a:t>
            </a:r>
            <a:r>
              <a:rPr lang="fr-FR" sz="1200" dirty="0" smtClean="0"/>
              <a:t>PSYA</a:t>
            </a:r>
          </a:p>
          <a:p>
            <a:endParaRPr lang="fr-FR" sz="1200" dirty="0" smtClean="0"/>
          </a:p>
          <a:p>
            <a:pPr marL="171450" indent="-171450">
              <a:buFont typeface="Wingdings" panose="05000000000000000000" pitchFamily="2" charset="2"/>
              <a:buChar char="Ø"/>
            </a:pPr>
            <a:r>
              <a:rPr lang="fr-FR" sz="1200" u="sng" dirty="0" smtClean="0"/>
              <a:t>SEPTEMBRE 2016</a:t>
            </a:r>
            <a:r>
              <a:rPr lang="fr-FR" sz="1200" dirty="0" smtClean="0"/>
              <a:t>: Enquête ma Santé je m’en occupe </a:t>
            </a:r>
            <a:r>
              <a:rPr lang="fr-FR" sz="1200" dirty="0"/>
              <a:t>3 axes de travail : l’alimentation (« </a:t>
            </a:r>
            <a:r>
              <a:rPr lang="fr-FR" sz="1200" dirty="0" err="1"/>
              <a:t>Healthy</a:t>
            </a:r>
            <a:r>
              <a:rPr lang="fr-FR" sz="1200" dirty="0"/>
              <a:t> », sommeil/stress, activité physique</a:t>
            </a:r>
            <a:r>
              <a:rPr lang="fr-FR" sz="1200" dirty="0" smtClean="0"/>
              <a:t>).</a:t>
            </a:r>
          </a:p>
          <a:p>
            <a:endParaRPr lang="fr-FR" sz="1200" dirty="0" smtClean="0"/>
          </a:p>
          <a:p>
            <a:pPr marL="171450" indent="-171450">
              <a:buFont typeface="Wingdings" panose="05000000000000000000" pitchFamily="2" charset="2"/>
              <a:buChar char="Ø"/>
            </a:pPr>
            <a:r>
              <a:rPr lang="fr-FR" sz="1200" u="sng" dirty="0" smtClean="0"/>
              <a:t>JANVIER </a:t>
            </a:r>
            <a:r>
              <a:rPr lang="fr-FR" sz="1200" u="sng" dirty="0"/>
              <a:t>2017</a:t>
            </a:r>
            <a:r>
              <a:rPr lang="fr-FR" sz="1200" dirty="0"/>
              <a:t> </a:t>
            </a:r>
            <a:r>
              <a:rPr lang="fr-FR" sz="1200" dirty="0" smtClean="0"/>
              <a:t>:  Mise en place du Télétravail pour les fonctions support (180 personnes aujourd’hui télétravail)</a:t>
            </a:r>
          </a:p>
          <a:p>
            <a:endParaRPr lang="fr-FR" sz="1200" dirty="0"/>
          </a:p>
          <a:p>
            <a:pPr marL="171450" indent="-171450">
              <a:buFont typeface="Wingdings" panose="05000000000000000000" pitchFamily="2" charset="2"/>
              <a:buChar char="Ø"/>
            </a:pPr>
            <a:r>
              <a:rPr lang="fr-FR" sz="1200" u="sng" dirty="0" smtClean="0"/>
              <a:t>FEVRIER 2017</a:t>
            </a:r>
            <a:r>
              <a:rPr lang="fr-FR" sz="1200" dirty="0" smtClean="0"/>
              <a:t> : Mise en pace du comité QVT</a:t>
            </a:r>
          </a:p>
          <a:p>
            <a:pPr marL="171450" indent="-171450">
              <a:buFont typeface="Wingdings" panose="05000000000000000000" pitchFamily="2" charset="2"/>
              <a:buChar char="Ø"/>
            </a:pPr>
            <a:endParaRPr lang="fr-FR" sz="1200" dirty="0"/>
          </a:p>
          <a:p>
            <a:pPr marL="171450" indent="-171450">
              <a:buFont typeface="Wingdings" panose="05000000000000000000" pitchFamily="2" charset="2"/>
              <a:buChar char="Ø"/>
            </a:pPr>
            <a:r>
              <a:rPr lang="fr-FR" sz="1200" u="sng" dirty="0" smtClean="0"/>
              <a:t>AVRIL 2017 </a:t>
            </a:r>
            <a:r>
              <a:rPr lang="fr-FR" sz="1200" dirty="0" smtClean="0"/>
              <a:t>: 1</a:t>
            </a:r>
            <a:r>
              <a:rPr lang="fr-FR" sz="1200" baseline="30000" dirty="0" smtClean="0"/>
              <a:t>ère</a:t>
            </a:r>
            <a:r>
              <a:rPr lang="fr-FR" sz="1200" dirty="0" smtClean="0"/>
              <a:t> participation à l’enquête Great Place to </a:t>
            </a:r>
            <a:r>
              <a:rPr lang="fr-FR" sz="1200" dirty="0" err="1" smtClean="0"/>
              <a:t>Work</a:t>
            </a:r>
            <a:endParaRPr lang="fr-FR" sz="1200" dirty="0" smtClean="0"/>
          </a:p>
          <a:p>
            <a:endParaRPr lang="fr-FR" sz="1200" dirty="0" smtClean="0"/>
          </a:p>
          <a:p>
            <a:pPr marL="171450" indent="-171450">
              <a:buFont typeface="Wingdings" panose="05000000000000000000" pitchFamily="2" charset="2"/>
              <a:buChar char="Ø"/>
            </a:pPr>
            <a:r>
              <a:rPr lang="fr-FR" sz="1200" u="sng" dirty="0" smtClean="0"/>
              <a:t>JUIN 2017 à aujourd’hui </a:t>
            </a:r>
            <a:r>
              <a:rPr lang="fr-FR" sz="1200" dirty="0" smtClean="0"/>
              <a:t>: formation entretien de </a:t>
            </a:r>
            <a:r>
              <a:rPr lang="fr-FR" sz="1200" dirty="0" err="1" smtClean="0"/>
              <a:t>réaccueil</a:t>
            </a:r>
            <a:r>
              <a:rPr lang="fr-FR" sz="1200" dirty="0" smtClean="0"/>
              <a:t> appelée « </a:t>
            </a:r>
            <a:r>
              <a:rPr lang="fr-FR" sz="1200" dirty="0" err="1" smtClean="0"/>
              <a:t>Welcome</a:t>
            </a:r>
            <a:r>
              <a:rPr lang="fr-FR" sz="1200" dirty="0" smtClean="0"/>
              <a:t> Back » pour l’ensemble des managers (accompagnement cabinet GPA Initiatives)</a:t>
            </a:r>
          </a:p>
          <a:p>
            <a:pPr marL="914400" lvl="1" indent="-171450">
              <a:buFont typeface="Wingdings" panose="05000000000000000000" pitchFamily="2" charset="2"/>
              <a:buChar char="Ø"/>
            </a:pPr>
            <a:r>
              <a:rPr lang="fr-FR" sz="1200" dirty="0" smtClean="0"/>
              <a:t>70 managers formés sur 120 (poursuite des formations jusque mars 2019)</a:t>
            </a:r>
          </a:p>
          <a:p>
            <a:pPr marL="914400" lvl="1" indent="-171450">
              <a:buFont typeface="Wingdings" panose="05000000000000000000" pitchFamily="2" charset="2"/>
              <a:buChar char="Ø"/>
            </a:pPr>
            <a:r>
              <a:rPr lang="fr-FR" sz="1200" dirty="0" smtClean="0"/>
              <a:t>Module de formation : 5 modules de formation en @</a:t>
            </a:r>
            <a:r>
              <a:rPr lang="fr-FR" sz="1200" dirty="0" err="1" smtClean="0"/>
              <a:t>learning</a:t>
            </a:r>
            <a:r>
              <a:rPr lang="fr-FR" sz="1200" dirty="0" smtClean="0"/>
              <a:t> sur les fondamentaux autour de l’</a:t>
            </a:r>
            <a:r>
              <a:rPr lang="fr-FR" sz="1200" dirty="0" err="1" smtClean="0"/>
              <a:t>absenteisme</a:t>
            </a:r>
            <a:r>
              <a:rPr lang="fr-FR" sz="1200" dirty="0" smtClean="0"/>
              <a:t>, et ½ journée en présentielle (animation sous forme d’espace </a:t>
            </a:r>
            <a:r>
              <a:rPr lang="fr-FR" sz="1200" dirty="0" err="1" smtClean="0"/>
              <a:t>co-dev</a:t>
            </a:r>
            <a:r>
              <a:rPr lang="fr-FR" sz="1200" dirty="0" smtClean="0"/>
              <a:t>)</a:t>
            </a:r>
          </a:p>
          <a:p>
            <a:pPr marL="171450" indent="-171450">
              <a:buFont typeface="Wingdings" panose="05000000000000000000" pitchFamily="2" charset="2"/>
              <a:buChar char="Ø"/>
            </a:pPr>
            <a:r>
              <a:rPr lang="fr-FR" sz="1200" u="sng" dirty="0" smtClean="0"/>
              <a:t>JANVIER 2018</a:t>
            </a:r>
            <a:r>
              <a:rPr lang="fr-FR" sz="1200" dirty="0" smtClean="0"/>
              <a:t>:  Lancement Groupe de travail sur l’autonomie et la reconnaissance</a:t>
            </a:r>
          </a:p>
          <a:p>
            <a:endParaRPr lang="fr-FR" sz="1200" dirty="0" smtClean="0"/>
          </a:p>
          <a:p>
            <a:pPr marL="171450" indent="-171450">
              <a:buFont typeface="Wingdings" panose="05000000000000000000" pitchFamily="2" charset="2"/>
              <a:buChar char="Ø"/>
            </a:pPr>
            <a:r>
              <a:rPr lang="fr-FR" sz="1200" u="sng" dirty="0" smtClean="0"/>
              <a:t>MAI 2018</a:t>
            </a:r>
            <a:r>
              <a:rPr lang="fr-FR" sz="1200" dirty="0" smtClean="0"/>
              <a:t>: Mise en place de l’application </a:t>
            </a:r>
            <a:r>
              <a:rPr lang="fr-FR" sz="1200" dirty="0" err="1" smtClean="0"/>
              <a:t>My</a:t>
            </a:r>
            <a:r>
              <a:rPr lang="fr-FR" sz="1200" dirty="0" smtClean="0"/>
              <a:t> Mental  </a:t>
            </a:r>
            <a:r>
              <a:rPr lang="fr-FR" sz="1200" dirty="0" err="1" smtClean="0"/>
              <a:t>Energy</a:t>
            </a:r>
            <a:r>
              <a:rPr lang="fr-FR" sz="1200" dirty="0" smtClean="0"/>
              <a:t> Pro sur la régénération </a:t>
            </a:r>
            <a:r>
              <a:rPr lang="fr-FR" sz="1200" dirty="0" smtClean="0"/>
              <a:t>mentale</a:t>
            </a:r>
          </a:p>
          <a:p>
            <a:pPr marL="171450" indent="-171450">
              <a:buFont typeface="Wingdings" panose="05000000000000000000" pitchFamily="2" charset="2"/>
              <a:buChar char="Ø"/>
            </a:pPr>
            <a:r>
              <a:rPr lang="fr-FR" sz="1200" u="sng" dirty="0" smtClean="0"/>
              <a:t>AVRIL </a:t>
            </a:r>
            <a:r>
              <a:rPr lang="fr-FR" sz="1200" u="sng" dirty="0" smtClean="0"/>
              <a:t>2018 </a:t>
            </a:r>
            <a:r>
              <a:rPr lang="fr-FR" sz="1200" dirty="0" smtClean="0"/>
              <a:t>: 2</a:t>
            </a:r>
            <a:r>
              <a:rPr lang="fr-FR" sz="1200" baseline="30000" dirty="0" smtClean="0"/>
              <a:t>ème</a:t>
            </a:r>
            <a:r>
              <a:rPr lang="fr-FR" sz="1200" dirty="0" smtClean="0"/>
              <a:t> participation à l’enquête GPTW </a:t>
            </a:r>
          </a:p>
          <a:p>
            <a:endParaRPr lang="fr-FR" sz="1000" b="1" dirty="0" smtClean="0"/>
          </a:p>
          <a:p>
            <a:pPr marL="171450" indent="-171450">
              <a:buFont typeface="Wingdings" panose="05000000000000000000" pitchFamily="2" charset="2"/>
              <a:buChar char="Ø"/>
            </a:pPr>
            <a:endParaRPr lang="fr-FR" sz="1000" dirty="0"/>
          </a:p>
        </p:txBody>
      </p:sp>
      <p:sp>
        <p:nvSpPr>
          <p:cNvPr id="4" name="Titre 1"/>
          <p:cNvSpPr>
            <a:spLocks noGrp="1"/>
          </p:cNvSpPr>
          <p:nvPr>
            <p:ph type="title"/>
          </p:nvPr>
        </p:nvSpPr>
        <p:spPr/>
        <p:txBody>
          <a:bodyPr/>
          <a:lstStyle/>
          <a:p>
            <a:r>
              <a:rPr lang="fr-FR" dirty="0" smtClean="0"/>
              <a:t>Actions déjà menées</a:t>
            </a:r>
            <a:endParaRPr lang="fr-FR" dirty="0">
              <a:latin typeface="Times New Roman" panose="02020603050405020304" pitchFamily="18" charset="0"/>
            </a:endParaRPr>
          </a:p>
        </p:txBody>
      </p:sp>
      <p:sp>
        <p:nvSpPr>
          <p:cNvPr id="5" name="Rectangle 4"/>
          <p:cNvSpPr/>
          <p:nvPr/>
        </p:nvSpPr>
        <p:spPr>
          <a:xfrm>
            <a:off x="3413051" y="6655981"/>
            <a:ext cx="3019647" cy="2020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22994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0750" y="1350963"/>
            <a:ext cx="9456775" cy="5326284"/>
          </a:xfrm>
        </p:spPr>
        <p:txBody>
          <a:bodyPr>
            <a:noAutofit/>
          </a:bodyPr>
          <a:lstStyle/>
          <a:p>
            <a:pPr marL="171450" indent="-171450">
              <a:buFont typeface="Wingdings" panose="05000000000000000000" pitchFamily="2" charset="2"/>
              <a:buChar char="Ø"/>
            </a:pPr>
            <a:r>
              <a:rPr lang="fr-FR" sz="1400" u="sng" dirty="0"/>
              <a:t>Depuis 2015 </a:t>
            </a:r>
            <a:r>
              <a:rPr lang="fr-FR" sz="1400" dirty="0"/>
              <a:t>: intégration dans notre accord intéressement du critère </a:t>
            </a:r>
            <a:r>
              <a:rPr lang="fr-FR" sz="1400" dirty="0" smtClean="0"/>
              <a:t>absentéisme</a:t>
            </a:r>
          </a:p>
          <a:p>
            <a:endParaRPr lang="fr-FR" sz="1400" dirty="0"/>
          </a:p>
          <a:p>
            <a:pPr marL="171450" indent="-171450">
              <a:buFont typeface="Wingdings" panose="05000000000000000000" pitchFamily="2" charset="2"/>
              <a:buChar char="Ø"/>
            </a:pPr>
            <a:r>
              <a:rPr lang="fr-FR" sz="1400" u="sng" dirty="0"/>
              <a:t>Depuis 2018 </a:t>
            </a:r>
            <a:r>
              <a:rPr lang="fr-FR" sz="1400" dirty="0"/>
              <a:t>: intégration dans notre accord participation d’un bonus lié au critère </a:t>
            </a:r>
            <a:r>
              <a:rPr lang="fr-FR" sz="1400" dirty="0" smtClean="0"/>
              <a:t>absentéisme</a:t>
            </a:r>
          </a:p>
          <a:p>
            <a:endParaRPr lang="fr-FR" sz="1400" dirty="0" smtClean="0"/>
          </a:p>
          <a:p>
            <a:pPr marL="171450" indent="-171450">
              <a:buFont typeface="Wingdings" panose="05000000000000000000" pitchFamily="2" charset="2"/>
              <a:buChar char="Ø"/>
            </a:pPr>
            <a:r>
              <a:rPr lang="fr-FR" sz="1400" dirty="0" smtClean="0"/>
              <a:t>Analyses plus détaillées de nos </a:t>
            </a:r>
            <a:r>
              <a:rPr lang="fr-FR" sz="1400" dirty="0" err="1" smtClean="0"/>
              <a:t>reportings</a:t>
            </a:r>
            <a:r>
              <a:rPr lang="fr-FR" sz="1400" dirty="0" smtClean="0"/>
              <a:t> absentéisme avec des indicateurs clefs: prévalence, fréquence, durée etc…, rapport 3A de notre organisme de prévoyance </a:t>
            </a:r>
          </a:p>
          <a:p>
            <a:endParaRPr lang="fr-FR" sz="1400" dirty="0" smtClean="0"/>
          </a:p>
          <a:p>
            <a:pPr marL="171450" indent="-171450">
              <a:buFont typeface="Wingdings" panose="05000000000000000000" pitchFamily="2" charset="2"/>
              <a:buChar char="Ø"/>
            </a:pPr>
            <a:r>
              <a:rPr lang="fr-FR" sz="1400" dirty="0" smtClean="0"/>
              <a:t>Actions à venir sous forme de conférence, atelier sur le bien être, le stress, l’alimentation, les addictions etc</a:t>
            </a:r>
            <a:r>
              <a:rPr lang="fr-FR" sz="1400" dirty="0" smtClean="0"/>
              <a:t>..</a:t>
            </a:r>
          </a:p>
          <a:p>
            <a:pPr marL="171450" indent="-171450">
              <a:buFont typeface="Wingdings" panose="05000000000000000000" pitchFamily="2" charset="2"/>
              <a:buChar char="Ø"/>
            </a:pPr>
            <a:endParaRPr lang="fr-FR" sz="1400" dirty="0"/>
          </a:p>
          <a:p>
            <a:pPr marL="171450" indent="-171450">
              <a:buFont typeface="Wingdings" panose="05000000000000000000" pitchFamily="2" charset="2"/>
              <a:buChar char="Ø"/>
            </a:pPr>
            <a:r>
              <a:rPr lang="fr-FR" sz="1400" dirty="0" smtClean="0"/>
              <a:t>Poursuivre nos actions et rester attentif, car ce sujet est sensible et les résultats sont fragiles.</a:t>
            </a:r>
            <a:endParaRPr lang="fr-FR" sz="1400" dirty="0" smtClean="0"/>
          </a:p>
          <a:p>
            <a:pPr marL="171450" indent="-171450">
              <a:buFont typeface="Wingdings" panose="05000000000000000000" pitchFamily="2" charset="2"/>
              <a:buChar char="Ø"/>
            </a:pPr>
            <a:endParaRPr lang="fr-FR" sz="1400" dirty="0"/>
          </a:p>
          <a:p>
            <a:r>
              <a:rPr lang="fr-FR" sz="1400" dirty="0" smtClean="0"/>
              <a:t>To </a:t>
            </a:r>
            <a:r>
              <a:rPr lang="fr-FR" sz="1400" dirty="0" err="1" smtClean="0"/>
              <a:t>be</a:t>
            </a:r>
            <a:r>
              <a:rPr lang="fr-FR" sz="1400" dirty="0" smtClean="0"/>
              <a:t> </a:t>
            </a:r>
            <a:r>
              <a:rPr lang="fr-FR" sz="1400" dirty="0" err="1" smtClean="0"/>
              <a:t>continued</a:t>
            </a:r>
            <a:r>
              <a:rPr lang="fr-FR" sz="1400" dirty="0" smtClean="0"/>
              <a:t>……</a:t>
            </a:r>
          </a:p>
          <a:p>
            <a:endParaRPr lang="fr-FR" sz="1400" dirty="0" smtClean="0"/>
          </a:p>
          <a:p>
            <a:endParaRPr lang="fr-FR" sz="1400" dirty="0"/>
          </a:p>
          <a:p>
            <a:pPr marL="171450" indent="-171450">
              <a:buFont typeface="Wingdings" panose="05000000000000000000" pitchFamily="2" charset="2"/>
              <a:buChar char="Ø"/>
            </a:pPr>
            <a:endParaRPr lang="fr-FR" sz="1400" dirty="0"/>
          </a:p>
          <a:p>
            <a:endParaRPr lang="fr-FR" sz="1000" b="1" dirty="0" smtClean="0"/>
          </a:p>
          <a:p>
            <a:pPr marL="171450" indent="-171450">
              <a:buFont typeface="Wingdings" panose="05000000000000000000" pitchFamily="2" charset="2"/>
              <a:buChar char="Ø"/>
            </a:pPr>
            <a:endParaRPr lang="fr-FR" sz="1000" dirty="0"/>
          </a:p>
        </p:txBody>
      </p:sp>
      <p:sp>
        <p:nvSpPr>
          <p:cNvPr id="4" name="Titre 1"/>
          <p:cNvSpPr>
            <a:spLocks noGrp="1"/>
          </p:cNvSpPr>
          <p:nvPr>
            <p:ph type="title"/>
          </p:nvPr>
        </p:nvSpPr>
        <p:spPr/>
        <p:txBody>
          <a:bodyPr/>
          <a:lstStyle/>
          <a:p>
            <a:r>
              <a:rPr lang="fr-FR" dirty="0" smtClean="0"/>
              <a:t>Et encore….</a:t>
            </a:r>
            <a:endParaRPr lang="fr-FR" dirty="0">
              <a:latin typeface="Times New Roman" panose="02020603050405020304" pitchFamily="18" charset="0"/>
            </a:endParaRPr>
          </a:p>
        </p:txBody>
      </p:sp>
      <p:sp>
        <p:nvSpPr>
          <p:cNvPr id="2" name="Rectangle 1"/>
          <p:cNvSpPr/>
          <p:nvPr/>
        </p:nvSpPr>
        <p:spPr>
          <a:xfrm>
            <a:off x="3466214" y="6283842"/>
            <a:ext cx="2870790" cy="5741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254323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HOMESERVE">
      <a:dk1>
        <a:srgbClr val="141313"/>
      </a:dk1>
      <a:lt1>
        <a:sysClr val="window" lastClr="FFFFFF"/>
      </a:lt1>
      <a:dk2>
        <a:srgbClr val="E7342C"/>
      </a:dk2>
      <a:lt2>
        <a:srgbClr val="FFFFFF"/>
      </a:lt2>
      <a:accent1>
        <a:srgbClr val="0096C8"/>
      </a:accent1>
      <a:accent2>
        <a:srgbClr val="ECEAE6"/>
      </a:accent2>
      <a:accent3>
        <a:srgbClr val="EEE6C0"/>
      </a:accent3>
      <a:accent4>
        <a:srgbClr val="D1D7DB"/>
      </a:accent4>
      <a:accent5>
        <a:srgbClr val="E7342C"/>
      </a:accent5>
      <a:accent6>
        <a:srgbClr val="FFFFFF"/>
      </a:accent6>
      <a:hlink>
        <a:srgbClr val="0096C8"/>
      </a:hlink>
      <a:folHlink>
        <a:srgbClr val="9623FF"/>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3333</TotalTime>
  <Words>653</Words>
  <Application>Microsoft Office PowerPoint</Application>
  <PresentationFormat>Format A4 (210 x 297 mm)</PresentationFormat>
  <Paragraphs>108</Paragraphs>
  <Slides>11</Slides>
  <Notes>8</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BASE</vt:lpstr>
      <vt:lpstr>Présentation PowerPoint</vt:lpstr>
      <vt:lpstr>Notre Société</vt:lpstr>
      <vt:lpstr>Notre Société</vt:lpstr>
      <vt:lpstr>Présentation PowerPoint</vt:lpstr>
      <vt:lpstr>Depuis 2 ans ……</vt:lpstr>
      <vt:lpstr>Causes identifiées</vt:lpstr>
      <vt:lpstr>Plusieurs chantiers identifiés</vt:lpstr>
      <vt:lpstr>Actions déjà menées</vt:lpstr>
      <vt:lpstr>Et encore….</vt:lpstr>
      <vt:lpstr>Présentation PowerPoint</vt:lpstr>
      <vt:lpstr>Présentation PowerPoint</vt:lpstr>
    </vt:vector>
  </TitlesOfParts>
  <Company>HomeServe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deb.mallen</dc:creator>
  <cp:lastModifiedBy>DEMAGLIE Christelle</cp:lastModifiedBy>
  <cp:revision>178</cp:revision>
  <cp:lastPrinted>2017-02-07T15:36:21Z</cp:lastPrinted>
  <dcterms:created xsi:type="dcterms:W3CDTF">2012-08-07T11:05:11Z</dcterms:created>
  <dcterms:modified xsi:type="dcterms:W3CDTF">2018-11-14T22:48:27Z</dcterms:modified>
</cp:coreProperties>
</file>