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325" r:id="rId3"/>
    <p:sldId id="426" r:id="rId4"/>
    <p:sldId id="412" r:id="rId5"/>
    <p:sldId id="413" r:id="rId6"/>
    <p:sldId id="286" r:id="rId7"/>
    <p:sldId id="427" r:id="rId8"/>
    <p:sldId id="414" r:id="rId9"/>
    <p:sldId id="373" r:id="rId10"/>
    <p:sldId id="417" r:id="rId11"/>
    <p:sldId id="389" r:id="rId12"/>
    <p:sldId id="386" r:id="rId13"/>
    <p:sldId id="388" r:id="rId14"/>
    <p:sldId id="390" r:id="rId15"/>
    <p:sldId id="424" r:id="rId16"/>
    <p:sldId id="425" r:id="rId17"/>
    <p:sldId id="418" r:id="rId18"/>
    <p:sldId id="309" r:id="rId19"/>
    <p:sldId id="330" r:id="rId20"/>
    <p:sldId id="310" r:id="rId21"/>
    <p:sldId id="419" r:id="rId22"/>
    <p:sldId id="421" r:id="rId23"/>
    <p:sldId id="422" r:id="rId24"/>
    <p:sldId id="423" r:id="rId25"/>
    <p:sldId id="311" r:id="rId26"/>
    <p:sldId id="313" r:id="rId27"/>
    <p:sldId id="314" r:id="rId28"/>
    <p:sldId id="316" r:id="rId29"/>
    <p:sldId id="349" r:id="rId30"/>
    <p:sldId id="362" r:id="rId31"/>
    <p:sldId id="364" r:id="rId32"/>
    <p:sldId id="365" r:id="rId33"/>
    <p:sldId id="363" r:id="rId34"/>
    <p:sldId id="348" r:id="rId35"/>
    <p:sldId id="321" r:id="rId36"/>
    <p:sldId id="369" r:id="rId37"/>
    <p:sldId id="338" r:id="rId38"/>
    <p:sldId id="331" r:id="rId39"/>
    <p:sldId id="341" r:id="rId40"/>
    <p:sldId id="357" r:id="rId41"/>
    <p:sldId id="340" r:id="rId42"/>
    <p:sldId id="356" r:id="rId43"/>
    <p:sldId id="355" r:id="rId44"/>
    <p:sldId id="392" r:id="rId45"/>
    <p:sldId id="394" r:id="rId46"/>
    <p:sldId id="395" r:id="rId47"/>
    <p:sldId id="396" r:id="rId48"/>
    <p:sldId id="405" r:id="rId49"/>
    <p:sldId id="406" r:id="rId50"/>
    <p:sldId id="407" r:id="rId51"/>
    <p:sldId id="428" r:id="rId52"/>
    <p:sldId id="429" r:id="rId53"/>
    <p:sldId id="409" r:id="rId54"/>
    <p:sldId id="410" r:id="rId55"/>
    <p:sldId id="265" r:id="rId56"/>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4">
          <p15:clr>
            <a:srgbClr val="A4A3A4"/>
          </p15:clr>
        </p15:guide>
        <p15:guide id="2" pos="37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e Gransagnes" initials="FG" lastIdx="1" clrIdx="0">
    <p:extLst/>
  </p:cmAuthor>
  <p:cmAuthor id="2" name="Fatima Bentaleb" initials="FB" lastIdx="0" clrIdx="1">
    <p:extLst/>
  </p:cmAuthor>
  <p:cmAuthor id="3" name="Laurence Elsa-Garnier" initials="LE" lastIdx="2" clrIdx="2">
    <p:extLst>
      <p:ext uri="{19B8F6BF-5375-455C-9EA6-DF929625EA0E}">
        <p15:presenceInfo xmlns:p15="http://schemas.microsoft.com/office/powerpoint/2012/main" userId="Laurence Elsa-Garnier" providerId="None"/>
      </p:ext>
    </p:extLst>
  </p:cmAuthor>
  <p:cmAuthor id="4" name="Solange Teyssier" initials="ST" lastIdx="1" clrIdx="3">
    <p:extLst>
      <p:ext uri="{19B8F6BF-5375-455C-9EA6-DF929625EA0E}">
        <p15:presenceInfo xmlns:p15="http://schemas.microsoft.com/office/powerpoint/2012/main" userId="Solange Teyss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276"/>
    <a:srgbClr val="ABC339"/>
    <a:srgbClr val="97CCE5"/>
    <a:srgbClr val="A9BF38"/>
    <a:srgbClr val="FBD145"/>
    <a:srgbClr val="FEDC7D"/>
    <a:srgbClr val="3333FF"/>
    <a:srgbClr val="EC9883"/>
    <a:srgbClr val="B97373"/>
    <a:srgbClr val="6BB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6" autoAdjust="0"/>
    <p:restoredTop sz="87941" autoAdjust="0"/>
  </p:normalViewPr>
  <p:slideViewPr>
    <p:cSldViewPr snapToGrid="0" snapToObjects="1">
      <p:cViewPr varScale="1">
        <p:scale>
          <a:sx n="100" d="100"/>
          <a:sy n="100" d="100"/>
        </p:scale>
        <p:origin x="1032" y="84"/>
      </p:cViewPr>
      <p:guideLst>
        <p:guide orient="horz" pos="1144"/>
        <p:guide pos="3719"/>
      </p:guideLst>
    </p:cSldViewPr>
  </p:slideViewPr>
  <p:outlineViewPr>
    <p:cViewPr>
      <p:scale>
        <a:sx n="33" d="100"/>
        <a:sy n="33" d="100"/>
      </p:scale>
      <p:origin x="0" y="-1363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2" d="100"/>
          <a:sy n="72" d="100"/>
        </p:scale>
        <p:origin x="273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8-09-03T14:19:27.196"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2"/>
            <a:ext cx="2946347" cy="496490"/>
          </a:xfrm>
          <a:prstGeom prst="rect">
            <a:avLst/>
          </a:prstGeom>
        </p:spPr>
        <p:txBody>
          <a:bodyPr vert="horz" lIns="92244" tIns="46122" rIns="92244" bIns="46122" rtlCol="0"/>
          <a:lstStyle>
            <a:lvl1pPr algn="l">
              <a:defRPr sz="1200"/>
            </a:lvl1pPr>
          </a:lstStyle>
          <a:p>
            <a:endParaRPr lang="fr-FR"/>
          </a:p>
        </p:txBody>
      </p:sp>
      <p:sp>
        <p:nvSpPr>
          <p:cNvPr id="3" name="Espace réservé de la date 2"/>
          <p:cNvSpPr>
            <a:spLocks noGrp="1"/>
          </p:cNvSpPr>
          <p:nvPr>
            <p:ph type="dt" sz="quarter" idx="1"/>
          </p:nvPr>
        </p:nvSpPr>
        <p:spPr>
          <a:xfrm>
            <a:off x="3851346" y="2"/>
            <a:ext cx="2946347" cy="496490"/>
          </a:xfrm>
          <a:prstGeom prst="rect">
            <a:avLst/>
          </a:prstGeom>
        </p:spPr>
        <p:txBody>
          <a:bodyPr vert="horz" lIns="92244" tIns="46122" rIns="92244" bIns="46122" rtlCol="0"/>
          <a:lstStyle>
            <a:lvl1pPr algn="r">
              <a:defRPr sz="1200"/>
            </a:lvl1pPr>
          </a:lstStyle>
          <a:p>
            <a:fld id="{55A3D0CB-E154-B344-A836-E37E795829D2}" type="datetimeFigureOut">
              <a:rPr lang="fr-FR" smtClean="0"/>
              <a:t>15/10/2018</a:t>
            </a:fld>
            <a:endParaRPr lang="fr-FR"/>
          </a:p>
        </p:txBody>
      </p:sp>
      <p:sp>
        <p:nvSpPr>
          <p:cNvPr id="4" name="Espace réservé du pied de page 3"/>
          <p:cNvSpPr>
            <a:spLocks noGrp="1"/>
          </p:cNvSpPr>
          <p:nvPr>
            <p:ph type="ftr" sz="quarter" idx="2"/>
          </p:nvPr>
        </p:nvSpPr>
        <p:spPr>
          <a:xfrm>
            <a:off x="4" y="9431600"/>
            <a:ext cx="2946347" cy="496490"/>
          </a:xfrm>
          <a:prstGeom prst="rect">
            <a:avLst/>
          </a:prstGeom>
        </p:spPr>
        <p:txBody>
          <a:bodyPr vert="horz" lIns="92244" tIns="46122" rIns="92244" bIns="4612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6" y="9431600"/>
            <a:ext cx="2946347" cy="496490"/>
          </a:xfrm>
          <a:prstGeom prst="rect">
            <a:avLst/>
          </a:prstGeom>
        </p:spPr>
        <p:txBody>
          <a:bodyPr vert="horz" lIns="92244" tIns="46122" rIns="92244" bIns="46122" rtlCol="0" anchor="b"/>
          <a:lstStyle>
            <a:lvl1pPr algn="r">
              <a:defRPr sz="1200"/>
            </a:lvl1pPr>
          </a:lstStyle>
          <a:p>
            <a:fld id="{B4DFA8B6-4ACA-C549-A1CA-07E44D247CC0}" type="slidenum">
              <a:rPr lang="fr-FR" smtClean="0"/>
              <a:t>‹#›</a:t>
            </a:fld>
            <a:endParaRPr lang="fr-FR"/>
          </a:p>
        </p:txBody>
      </p:sp>
    </p:spTree>
    <p:extLst>
      <p:ext uri="{BB962C8B-B14F-4D97-AF65-F5344CB8AC3E}">
        <p14:creationId xmlns:p14="http://schemas.microsoft.com/office/powerpoint/2010/main" val="3131557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1"/>
            <a:ext cx="2946347" cy="498215"/>
          </a:xfrm>
          <a:prstGeom prst="rect">
            <a:avLst/>
          </a:prstGeom>
        </p:spPr>
        <p:txBody>
          <a:bodyPr vert="horz" lIns="92244" tIns="46122" rIns="92244" bIns="46122" rtlCol="0"/>
          <a:lstStyle>
            <a:lvl1pPr algn="l">
              <a:defRPr sz="1200"/>
            </a:lvl1pPr>
          </a:lstStyle>
          <a:p>
            <a:endParaRPr lang="fr-FR"/>
          </a:p>
        </p:txBody>
      </p:sp>
      <p:sp>
        <p:nvSpPr>
          <p:cNvPr id="3" name="Espace réservé de la date 2"/>
          <p:cNvSpPr>
            <a:spLocks noGrp="1"/>
          </p:cNvSpPr>
          <p:nvPr>
            <p:ph type="dt" idx="1"/>
          </p:nvPr>
        </p:nvSpPr>
        <p:spPr>
          <a:xfrm>
            <a:off x="3851346" y="1"/>
            <a:ext cx="2946347" cy="498215"/>
          </a:xfrm>
          <a:prstGeom prst="rect">
            <a:avLst/>
          </a:prstGeom>
        </p:spPr>
        <p:txBody>
          <a:bodyPr vert="horz" lIns="92244" tIns="46122" rIns="92244" bIns="46122" rtlCol="0"/>
          <a:lstStyle>
            <a:lvl1pPr algn="r">
              <a:defRPr sz="1200"/>
            </a:lvl1pPr>
          </a:lstStyle>
          <a:p>
            <a:fld id="{BE5E5391-6A9C-204E-8D11-F90D26ACB309}" type="datetimeFigureOut">
              <a:rPr lang="fr-FR" smtClean="0"/>
              <a:t>15/10/2018</a:t>
            </a:fld>
            <a:endParaRPr lang="fr-FR"/>
          </a:p>
        </p:txBody>
      </p:sp>
      <p:sp>
        <p:nvSpPr>
          <p:cNvPr id="4" name="Espace réservé de l’image des diapositives 3"/>
          <p:cNvSpPr>
            <a:spLocks noGrp="1" noRot="1" noChangeAspect="1"/>
          </p:cNvSpPr>
          <p:nvPr>
            <p:ph type="sldImg" idx="2"/>
          </p:nvPr>
        </p:nvSpPr>
        <p:spPr>
          <a:xfrm>
            <a:off x="420688" y="1239838"/>
            <a:ext cx="5959475" cy="3352800"/>
          </a:xfrm>
          <a:prstGeom prst="rect">
            <a:avLst/>
          </a:prstGeom>
          <a:noFill/>
          <a:ln w="12700">
            <a:solidFill>
              <a:prstClr val="black"/>
            </a:solidFill>
          </a:ln>
        </p:spPr>
        <p:txBody>
          <a:bodyPr vert="horz" lIns="92244" tIns="46122" rIns="92244" bIns="46122"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2244" tIns="46122" rIns="92244" bIns="4612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9431602"/>
            <a:ext cx="2946347" cy="498214"/>
          </a:xfrm>
          <a:prstGeom prst="rect">
            <a:avLst/>
          </a:prstGeom>
        </p:spPr>
        <p:txBody>
          <a:bodyPr vert="horz" lIns="92244" tIns="46122" rIns="92244" bIns="4612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6" y="9431602"/>
            <a:ext cx="2946347" cy="498214"/>
          </a:xfrm>
          <a:prstGeom prst="rect">
            <a:avLst/>
          </a:prstGeom>
        </p:spPr>
        <p:txBody>
          <a:bodyPr vert="horz" lIns="92244" tIns="46122" rIns="92244" bIns="46122" rtlCol="0" anchor="b"/>
          <a:lstStyle>
            <a:lvl1pPr algn="r">
              <a:defRPr sz="1200"/>
            </a:lvl1pPr>
          </a:lstStyle>
          <a:p>
            <a:fld id="{5A475205-00D3-E54D-A1FB-AA73E5EEAF71}" type="slidenum">
              <a:rPr lang="fr-FR" smtClean="0"/>
              <a:t>‹#›</a:t>
            </a:fld>
            <a:endParaRPr lang="fr-FR"/>
          </a:p>
        </p:txBody>
      </p:sp>
    </p:spTree>
    <p:extLst>
      <p:ext uri="{BB962C8B-B14F-4D97-AF65-F5344CB8AC3E}">
        <p14:creationId xmlns:p14="http://schemas.microsoft.com/office/powerpoint/2010/main" val="123223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a:t>
            </a:fld>
            <a:endParaRPr lang="fr-FR"/>
          </a:p>
        </p:txBody>
      </p:sp>
    </p:spTree>
    <p:extLst>
      <p:ext uri="{BB962C8B-B14F-4D97-AF65-F5344CB8AC3E}">
        <p14:creationId xmlns:p14="http://schemas.microsoft.com/office/powerpoint/2010/main" val="2124805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14</a:t>
            </a:fld>
            <a:endParaRPr lang="fr-FR"/>
          </a:p>
        </p:txBody>
      </p:sp>
    </p:spTree>
    <p:extLst>
      <p:ext uri="{BB962C8B-B14F-4D97-AF65-F5344CB8AC3E}">
        <p14:creationId xmlns:p14="http://schemas.microsoft.com/office/powerpoint/2010/main" val="365141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Cap emploi intervient</a:t>
            </a:r>
            <a:r>
              <a:rPr lang="fr-FR" baseline="0" dirty="0"/>
              <a:t> sur des situations individuelles alors que l’</a:t>
            </a:r>
            <a:r>
              <a:rPr lang="fr-FR" baseline="0" dirty="0" err="1"/>
              <a:t>Agefiph</a:t>
            </a:r>
            <a:r>
              <a:rPr lang="fr-FR" baseline="0" dirty="0"/>
              <a:t> intervient plutôt dans le cadre d’une démarche plus globale de l’entreprise qui souhaite faire évoluer ses </a:t>
            </a:r>
            <a:r>
              <a:rPr lang="fr-FR" baseline="0" dirty="0" err="1"/>
              <a:t>process</a:t>
            </a:r>
            <a:r>
              <a:rPr lang="fr-FR" baseline="0" dirty="0"/>
              <a:t> RH</a:t>
            </a:r>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15</a:t>
            </a:fld>
            <a:endParaRPr lang="fr-FR"/>
          </a:p>
        </p:txBody>
      </p:sp>
    </p:spTree>
    <p:extLst>
      <p:ext uri="{BB962C8B-B14F-4D97-AF65-F5344CB8AC3E}">
        <p14:creationId xmlns:p14="http://schemas.microsoft.com/office/powerpoint/2010/main" val="226569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16</a:t>
            </a:fld>
            <a:endParaRPr lang="fr-FR"/>
          </a:p>
        </p:txBody>
      </p:sp>
    </p:spTree>
    <p:extLst>
      <p:ext uri="{BB962C8B-B14F-4D97-AF65-F5344CB8AC3E}">
        <p14:creationId xmlns:p14="http://schemas.microsoft.com/office/powerpoint/2010/main" val="52150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18</a:t>
            </a:fld>
            <a:endParaRPr lang="fr-FR"/>
          </a:p>
        </p:txBody>
      </p:sp>
    </p:spTree>
    <p:extLst>
      <p:ext uri="{BB962C8B-B14F-4D97-AF65-F5344CB8AC3E}">
        <p14:creationId xmlns:p14="http://schemas.microsoft.com/office/powerpoint/2010/main" val="3660083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19</a:t>
            </a:fld>
            <a:endParaRPr lang="fr-FR"/>
          </a:p>
        </p:txBody>
      </p:sp>
    </p:spTree>
    <p:extLst>
      <p:ext uri="{BB962C8B-B14F-4D97-AF65-F5344CB8AC3E}">
        <p14:creationId xmlns:p14="http://schemas.microsoft.com/office/powerpoint/2010/main" val="129491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20</a:t>
            </a:fld>
            <a:endParaRPr lang="fr-FR"/>
          </a:p>
        </p:txBody>
      </p:sp>
    </p:spTree>
    <p:extLst>
      <p:ext uri="{BB962C8B-B14F-4D97-AF65-F5344CB8AC3E}">
        <p14:creationId xmlns:p14="http://schemas.microsoft.com/office/powerpoint/2010/main" val="306978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25</a:t>
            </a:fld>
            <a:endParaRPr lang="fr-FR"/>
          </a:p>
        </p:txBody>
      </p:sp>
    </p:spTree>
    <p:extLst>
      <p:ext uri="{BB962C8B-B14F-4D97-AF65-F5344CB8AC3E}">
        <p14:creationId xmlns:p14="http://schemas.microsoft.com/office/powerpoint/2010/main" val="51031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26</a:t>
            </a:fld>
            <a:endParaRPr lang="fr-FR"/>
          </a:p>
        </p:txBody>
      </p:sp>
    </p:spTree>
    <p:extLst>
      <p:ext uri="{BB962C8B-B14F-4D97-AF65-F5344CB8AC3E}">
        <p14:creationId xmlns:p14="http://schemas.microsoft.com/office/powerpoint/2010/main" val="354089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8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27</a:t>
            </a:fld>
            <a:endParaRPr lang="fr-FR"/>
          </a:p>
        </p:txBody>
      </p:sp>
    </p:spTree>
    <p:extLst>
      <p:ext uri="{BB962C8B-B14F-4D97-AF65-F5344CB8AC3E}">
        <p14:creationId xmlns:p14="http://schemas.microsoft.com/office/powerpoint/2010/main" val="1593875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926" y="4778722"/>
            <a:ext cx="5879899" cy="3909864"/>
          </a:xfrm>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28</a:t>
            </a:fld>
            <a:endParaRPr lang="fr-FR"/>
          </a:p>
        </p:txBody>
      </p:sp>
    </p:spTree>
    <p:extLst>
      <p:ext uri="{BB962C8B-B14F-4D97-AF65-F5344CB8AC3E}">
        <p14:creationId xmlns:p14="http://schemas.microsoft.com/office/powerpoint/2010/main" val="67219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2</a:t>
            </a:fld>
            <a:endParaRPr lang="fr-FR"/>
          </a:p>
        </p:txBody>
      </p:sp>
    </p:spTree>
    <p:extLst>
      <p:ext uri="{BB962C8B-B14F-4D97-AF65-F5344CB8AC3E}">
        <p14:creationId xmlns:p14="http://schemas.microsoft.com/office/powerpoint/2010/main" val="2450273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29</a:t>
            </a:fld>
            <a:endParaRPr lang="fr-FR"/>
          </a:p>
        </p:txBody>
      </p:sp>
    </p:spTree>
    <p:extLst>
      <p:ext uri="{BB962C8B-B14F-4D97-AF65-F5344CB8AC3E}">
        <p14:creationId xmlns:p14="http://schemas.microsoft.com/office/powerpoint/2010/main" val="1913059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30</a:t>
            </a:fld>
            <a:endParaRPr lang="fr-FR"/>
          </a:p>
        </p:txBody>
      </p:sp>
    </p:spTree>
    <p:extLst>
      <p:ext uri="{BB962C8B-B14F-4D97-AF65-F5344CB8AC3E}">
        <p14:creationId xmlns:p14="http://schemas.microsoft.com/office/powerpoint/2010/main" val="2725780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31</a:t>
            </a:fld>
            <a:endParaRPr lang="fr-FR"/>
          </a:p>
        </p:txBody>
      </p:sp>
    </p:spTree>
    <p:extLst>
      <p:ext uri="{BB962C8B-B14F-4D97-AF65-F5344CB8AC3E}">
        <p14:creationId xmlns:p14="http://schemas.microsoft.com/office/powerpoint/2010/main" val="4163728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32</a:t>
            </a:fld>
            <a:endParaRPr lang="fr-FR"/>
          </a:p>
        </p:txBody>
      </p:sp>
    </p:spTree>
    <p:extLst>
      <p:ext uri="{BB962C8B-B14F-4D97-AF65-F5344CB8AC3E}">
        <p14:creationId xmlns:p14="http://schemas.microsoft.com/office/powerpoint/2010/main" val="750846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A475205-00D3-E54D-A1FB-AA73E5EEAF71}" type="slidenum">
              <a:rPr lang="fr-FR" smtClean="0"/>
              <a:t>33</a:t>
            </a:fld>
            <a:endParaRPr lang="fr-FR"/>
          </a:p>
        </p:txBody>
      </p:sp>
      <p:sp>
        <p:nvSpPr>
          <p:cNvPr id="5" name="Espace réservé des notes 4"/>
          <p:cNvSpPr>
            <a:spLocks noGrp="1"/>
          </p:cNvSpPr>
          <p:nvPr>
            <p:ph type="body" sz="quarter" idx="11"/>
          </p:nvPr>
        </p:nvSpPr>
        <p:spPr/>
        <p:txBody>
          <a:bodyPr/>
          <a:lstStyle/>
          <a:p>
            <a:r>
              <a:rPr lang="fr-FR" altLang="fr-FR" sz="1200" dirty="0">
                <a:latin typeface="Arial" panose="020B0604020202020204" pitchFamily="34" charset="0"/>
                <a:cs typeface="Arial" panose="020B0604020202020204" pitchFamily="34" charset="0"/>
              </a:rPr>
              <a:t>Articulation RLH et aides </a:t>
            </a:r>
            <a:r>
              <a:rPr lang="fr-FR" altLang="fr-FR" sz="1200" dirty="0" err="1">
                <a:latin typeface="Arial" panose="020B0604020202020204" pitchFamily="34" charset="0"/>
                <a:cs typeface="Arial" panose="020B0604020202020204" pitchFamily="34" charset="0"/>
              </a:rPr>
              <a:t>Agefiph</a:t>
            </a:r>
            <a:r>
              <a:rPr lang="fr-FR" altLang="fr-FR" sz="1200" dirty="0">
                <a:latin typeface="Arial" panose="020B0604020202020204" pitchFamily="34" charset="0"/>
                <a:cs typeface="Arial" panose="020B0604020202020204" pitchFamily="34" charset="0"/>
              </a:rPr>
              <a:t>: Attention au double financement </a:t>
            </a:r>
          </a:p>
          <a:p>
            <a:pPr marL="285750" indent="-285750" algn="just">
              <a:lnSpc>
                <a:spcPct val="100000"/>
              </a:lnSpc>
              <a:spcBef>
                <a:spcPts val="600"/>
              </a:spcBef>
              <a:buFont typeface="Arial" panose="020B0604020202020204" pitchFamily="34" charset="0"/>
              <a:buChar char="•"/>
              <a:defRPr/>
            </a:pPr>
            <a:r>
              <a:rPr lang="fr-FR" sz="1200" b="1" dirty="0">
                <a:solidFill>
                  <a:srgbClr val="1EA4A4"/>
                </a:solidFill>
              </a:rPr>
              <a:t>une RLH est en cours lors de la demande d'une aide </a:t>
            </a:r>
            <a:r>
              <a:rPr lang="fr-FR" sz="1200" b="1" dirty="0" err="1">
                <a:solidFill>
                  <a:srgbClr val="1EA4A4"/>
                </a:solidFill>
              </a:rPr>
              <a:t>Agefiph</a:t>
            </a:r>
            <a:r>
              <a:rPr lang="fr-FR" sz="1200" b="1" dirty="0">
                <a:solidFill>
                  <a:srgbClr val="1EA4A4"/>
                </a:solidFill>
              </a:rPr>
              <a:t> : </a:t>
            </a:r>
            <a:r>
              <a:rPr lang="fr-FR" sz="1200" dirty="0"/>
              <a:t>Refus de l'aide ayant le même objet que les charges prises en compte pour l'attribution de la RLH</a:t>
            </a:r>
          </a:p>
          <a:p>
            <a:pPr marL="0" indent="0" algn="just">
              <a:lnSpc>
                <a:spcPct val="100000"/>
              </a:lnSpc>
              <a:spcBef>
                <a:spcPts val="600"/>
              </a:spcBef>
              <a:buFont typeface="Arial" panose="020B0604020202020204" pitchFamily="34" charset="0"/>
              <a:buNone/>
              <a:defRPr/>
            </a:pPr>
            <a:endParaRPr lang="fr-FR" sz="1200" dirty="0"/>
          </a:p>
          <a:p>
            <a:pPr marL="285750" indent="-285750" algn="just">
              <a:lnSpc>
                <a:spcPct val="100000"/>
              </a:lnSpc>
              <a:spcBef>
                <a:spcPts val="600"/>
              </a:spcBef>
              <a:buFont typeface="Arial" panose="020B0604020202020204" pitchFamily="34" charset="0"/>
              <a:buChar char="•"/>
              <a:defRPr/>
            </a:pPr>
            <a:r>
              <a:rPr lang="fr-FR" sz="1200" b="1" dirty="0">
                <a:solidFill>
                  <a:srgbClr val="1EA4A4"/>
                </a:solidFill>
              </a:rPr>
              <a:t>Si une aide </a:t>
            </a:r>
            <a:r>
              <a:rPr lang="fr-FR" sz="1200" b="1" dirty="0" err="1">
                <a:solidFill>
                  <a:srgbClr val="1EA4A4"/>
                </a:solidFill>
              </a:rPr>
              <a:t>Agefiph</a:t>
            </a:r>
            <a:r>
              <a:rPr lang="fr-FR" sz="1200" b="1" dirty="0">
                <a:solidFill>
                  <a:srgbClr val="1EA4A4"/>
                </a:solidFill>
              </a:rPr>
              <a:t> est en cours lors de la demande de RLH : </a:t>
            </a:r>
            <a:r>
              <a:rPr lang="fr-FR" sz="1200" dirty="0"/>
              <a:t>Déduction du montant de l'aide, des charges ayant le même objet (le coût résiduel non couvert par l'aide est donc pris en compte)</a:t>
            </a:r>
          </a:p>
          <a:p>
            <a:endParaRPr lang="fr-FR" dirty="0"/>
          </a:p>
          <a:p>
            <a:endParaRPr lang="fr-FR" dirty="0"/>
          </a:p>
        </p:txBody>
      </p:sp>
    </p:spTree>
    <p:extLst>
      <p:ext uri="{BB962C8B-B14F-4D97-AF65-F5344CB8AC3E}">
        <p14:creationId xmlns:p14="http://schemas.microsoft.com/office/powerpoint/2010/main" val="1751832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34</a:t>
            </a:fld>
            <a:endParaRPr lang="fr-FR"/>
          </a:p>
        </p:txBody>
      </p:sp>
    </p:spTree>
    <p:extLst>
      <p:ext uri="{BB962C8B-B14F-4D97-AF65-F5344CB8AC3E}">
        <p14:creationId xmlns:p14="http://schemas.microsoft.com/office/powerpoint/2010/main" val="1944345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35</a:t>
            </a:fld>
            <a:endParaRPr lang="fr-FR"/>
          </a:p>
        </p:txBody>
      </p:sp>
    </p:spTree>
    <p:extLst>
      <p:ext uri="{BB962C8B-B14F-4D97-AF65-F5344CB8AC3E}">
        <p14:creationId xmlns:p14="http://schemas.microsoft.com/office/powerpoint/2010/main" val="1757369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b="1" dirty="0">
                <a:latin typeface="Arial" panose="020B0604020202020204" pitchFamily="34" charset="0"/>
                <a:cs typeface="Arial" panose="020B0604020202020204" pitchFamily="34" charset="0"/>
              </a:rPr>
              <a:t>Emploi accompagné : </a:t>
            </a:r>
            <a:r>
              <a:rPr lang="fr-FR" sz="800" dirty="0">
                <a:latin typeface="Arial" panose="020B0604020202020204" pitchFamily="34" charset="0"/>
                <a:cs typeface="Arial" panose="020B0604020202020204" pitchFamily="34" charset="0"/>
              </a:rPr>
              <a:t>article</a:t>
            </a:r>
            <a:r>
              <a:rPr lang="fr-FR" sz="800" baseline="0" dirty="0">
                <a:latin typeface="Arial" panose="020B0604020202020204" pitchFamily="34" charset="0"/>
                <a:cs typeface="Arial" panose="020B0604020202020204" pitchFamily="34" charset="0"/>
              </a:rPr>
              <a:t> 52 loi travail du 08/08/2016. Coopération institutionnelle forte en région avec l’ARS, la </a:t>
            </a:r>
            <a:r>
              <a:rPr lang="fr-FR" sz="800" baseline="0" dirty="0" err="1">
                <a:latin typeface="Arial" panose="020B0604020202020204" pitchFamily="34" charset="0"/>
                <a:cs typeface="Arial" panose="020B0604020202020204" pitchFamily="34" charset="0"/>
              </a:rPr>
              <a:t>Direccte</a:t>
            </a:r>
            <a:r>
              <a:rPr lang="fr-FR" sz="800" baseline="0" dirty="0">
                <a:latin typeface="Arial" panose="020B0604020202020204" pitchFamily="34" charset="0"/>
                <a:cs typeface="Arial" panose="020B0604020202020204" pitchFamily="34" charset="0"/>
              </a:rPr>
              <a:t>, le </a:t>
            </a:r>
            <a:r>
              <a:rPr lang="fr-FR" sz="800" baseline="0" dirty="0" err="1">
                <a:latin typeface="Arial" panose="020B0604020202020204" pitchFamily="34" charset="0"/>
                <a:cs typeface="Arial" panose="020B0604020202020204" pitchFamily="34" charset="0"/>
              </a:rPr>
              <a:t>Fiphfp</a:t>
            </a:r>
            <a:r>
              <a:rPr lang="fr-FR" sz="800" baseline="0" dirty="0">
                <a:latin typeface="Arial" panose="020B0604020202020204" pitchFamily="34" charset="0"/>
                <a:cs typeface="Arial" panose="020B0604020202020204" pitchFamily="34" charset="0"/>
              </a:rPr>
              <a:t>.  </a:t>
            </a:r>
          </a:p>
          <a:p>
            <a:r>
              <a:rPr lang="fr-FR" sz="800" baseline="0" dirty="0">
                <a:latin typeface="Arial" panose="020B0604020202020204" pitchFamily="34" charset="0"/>
                <a:cs typeface="Arial" panose="020B0604020202020204" pitchFamily="34" charset="0"/>
              </a:rPr>
              <a:t>Le dispositif conjugue </a:t>
            </a:r>
            <a:r>
              <a:rPr lang="fr-FR" sz="800" b="1" baseline="0" dirty="0">
                <a:latin typeface="Arial" panose="020B0604020202020204" pitchFamily="34" charset="0"/>
                <a:cs typeface="Arial" panose="020B0604020202020204" pitchFamily="34" charset="0"/>
              </a:rPr>
              <a:t>l’accompagnement médico social et le soutien à l’insertion professionnelle</a:t>
            </a:r>
            <a:r>
              <a:rPr lang="fr-FR" sz="800" baseline="0" dirty="0">
                <a:latin typeface="Arial" panose="020B0604020202020204" pitchFamily="34" charset="0"/>
                <a:cs typeface="Arial" panose="020B0604020202020204" pitchFamily="34" charset="0"/>
              </a:rPr>
              <a:t> en vue de permettre aux bénéficiaires d’accéder et de se maintenir dans l’emploi sur le marché du travail. </a:t>
            </a:r>
          </a:p>
          <a:p>
            <a:r>
              <a:rPr lang="fr-FR" sz="800" baseline="0" dirty="0">
                <a:latin typeface="Arial" panose="020B0604020202020204" pitchFamily="34" charset="0"/>
                <a:cs typeface="Arial" panose="020B0604020202020204" pitchFamily="34" charset="0"/>
              </a:rPr>
              <a:t>Il comprend 4 phases clés : </a:t>
            </a:r>
          </a:p>
          <a:p>
            <a:pPr marL="171450" indent="-171450">
              <a:buFont typeface="Arial" panose="020B0604020202020204" pitchFamily="34" charset="0"/>
              <a:buChar char="•"/>
            </a:pPr>
            <a:r>
              <a:rPr lang="fr-FR" sz="800" baseline="0" dirty="0">
                <a:latin typeface="Arial" panose="020B0604020202020204" pitchFamily="34" charset="0"/>
                <a:cs typeface="Arial" panose="020B0604020202020204" pitchFamily="34" charset="0"/>
              </a:rPr>
              <a:t>Evaluation de la situation du bénéficiaire,</a:t>
            </a:r>
          </a:p>
          <a:p>
            <a:pPr marL="171450" indent="-171450">
              <a:buFont typeface="Arial" panose="020B0604020202020204" pitchFamily="34" charset="0"/>
              <a:buChar char="•"/>
            </a:pPr>
            <a:r>
              <a:rPr lang="fr-FR" sz="800" baseline="0" dirty="0">
                <a:latin typeface="Arial" panose="020B0604020202020204" pitchFamily="34" charset="0"/>
                <a:cs typeface="Arial" panose="020B0604020202020204" pitchFamily="34" charset="0"/>
              </a:rPr>
              <a:t>Détermination du projet professionnel et aide à sa réalisation, </a:t>
            </a:r>
          </a:p>
          <a:p>
            <a:pPr marL="171450" indent="-171450">
              <a:buFont typeface="Arial" panose="020B0604020202020204" pitchFamily="34" charset="0"/>
              <a:buChar char="•"/>
            </a:pPr>
            <a:r>
              <a:rPr lang="fr-FR" sz="800" baseline="0" dirty="0">
                <a:latin typeface="Arial" panose="020B0604020202020204" pitchFamily="34" charset="0"/>
                <a:cs typeface="Arial" panose="020B0604020202020204" pitchFamily="34" charset="0"/>
              </a:rPr>
              <a:t>Assistance du bénéficiaire dans sa recherche d’emploi, </a:t>
            </a:r>
          </a:p>
          <a:p>
            <a:pPr marL="171450" indent="-171450">
              <a:buFont typeface="Arial" panose="020B0604020202020204" pitchFamily="34" charset="0"/>
              <a:buChar char="•"/>
            </a:pPr>
            <a:r>
              <a:rPr lang="fr-FR" sz="800" baseline="0" dirty="0">
                <a:latin typeface="Arial" panose="020B0604020202020204" pitchFamily="34" charset="0"/>
                <a:cs typeface="Arial" panose="020B0604020202020204" pitchFamily="34" charset="0"/>
              </a:rPr>
              <a:t>Accompagnement dans l’emploi afin de sécuriser le parcours professionnel en facilitant notamment l’accès à la formation, l’intermédiation avec l’employeur, l’adaptation et l’aménagement du poste de travail.</a:t>
            </a:r>
          </a:p>
          <a:p>
            <a:r>
              <a:rPr lang="fr-FR" sz="800" baseline="0" dirty="0">
                <a:latin typeface="Arial" panose="020B0604020202020204" pitchFamily="34" charset="0"/>
                <a:cs typeface="Arial" panose="020B0604020202020204" pitchFamily="34" charset="0"/>
              </a:rPr>
              <a:t>Durée de l’accompagnement pouvant aller jusqu’à 12 mois</a:t>
            </a:r>
          </a:p>
          <a:p>
            <a:r>
              <a:rPr lang="fr-FR" sz="800" baseline="0" dirty="0">
                <a:latin typeface="Arial" panose="020B0604020202020204" pitchFamily="34" charset="0"/>
                <a:cs typeface="Arial" panose="020B0604020202020204" pitchFamily="34" charset="0"/>
              </a:rPr>
              <a:t>Priorité accordée au public présentant un handicap psychique</a:t>
            </a:r>
          </a:p>
          <a:p>
            <a:r>
              <a:rPr lang="fr-FR" sz="800" baseline="0" dirty="0">
                <a:latin typeface="Arial" panose="020B0604020202020204" pitchFamily="34" charset="0"/>
                <a:cs typeface="Arial" panose="020B0604020202020204" pitchFamily="34" charset="0"/>
              </a:rPr>
              <a:t>Orientation sur décision de la CDAPH</a:t>
            </a:r>
          </a:p>
          <a:p>
            <a:endParaRPr lang="fr-FR" sz="800" baseline="0" dirty="0">
              <a:latin typeface="Arial" panose="020B0604020202020204" pitchFamily="34" charset="0"/>
              <a:cs typeface="Arial" panose="020B0604020202020204" pitchFamily="34" charset="0"/>
            </a:endParaRPr>
          </a:p>
          <a:p>
            <a:r>
              <a:rPr lang="fr-FR" sz="800" b="1" dirty="0">
                <a:latin typeface="Arial" panose="020B0604020202020204" pitchFamily="34" charset="0"/>
                <a:cs typeface="Arial" panose="020B0604020202020204" pitchFamily="34" charset="0"/>
              </a:rPr>
              <a:t>PHP</a:t>
            </a:r>
            <a:r>
              <a:rPr lang="fr-FR" sz="800" b="1" baseline="0" dirty="0">
                <a:latin typeface="Arial" panose="020B0604020202020204" pitchFamily="34" charset="0"/>
                <a:cs typeface="Arial" panose="020B0604020202020204" pitchFamily="34" charset="0"/>
              </a:rPr>
              <a:t> : </a:t>
            </a:r>
            <a:r>
              <a:rPr lang="fr-FR" sz="800" baseline="0" dirty="0">
                <a:latin typeface="Arial" panose="020B0604020202020204" pitchFamily="34" charset="0"/>
                <a:cs typeface="Arial" panose="020B0604020202020204" pitchFamily="34" charset="0"/>
              </a:rPr>
              <a:t>reconduction jusqu’à fin 2018 sauf 07 26 01 38</a:t>
            </a:r>
          </a:p>
          <a:p>
            <a:endParaRPr lang="fr-FR" sz="800" baseline="0" dirty="0">
              <a:latin typeface="Arial" panose="020B0604020202020204" pitchFamily="34" charset="0"/>
              <a:cs typeface="Arial" panose="020B0604020202020204" pitchFamily="34" charset="0"/>
            </a:endParaRPr>
          </a:p>
          <a:p>
            <a:r>
              <a:rPr lang="fr-FR" sz="800" b="1" baseline="0" dirty="0">
                <a:latin typeface="Arial" panose="020B0604020202020204" pitchFamily="34" charset="0"/>
                <a:cs typeface="Arial" panose="020B0604020202020204" pitchFamily="34" charset="0"/>
              </a:rPr>
              <a:t>PSOP : </a:t>
            </a:r>
            <a:r>
              <a:rPr lang="fr-FR" sz="800" baseline="0" dirty="0">
                <a:latin typeface="Arial" panose="020B0604020202020204" pitchFamily="34" charset="0"/>
                <a:cs typeface="Arial" panose="020B0604020202020204" pitchFamily="34" charset="0"/>
              </a:rPr>
              <a:t>reconduction jusqu’au 30.09.2018, avec fin des prestations aux 31.12.2018. Lancement prévu d’un nouvel appel d’offres (pas d’info sur le calendrier)</a:t>
            </a:r>
          </a:p>
          <a:p>
            <a:endParaRPr lang="fr-FR" sz="800" b="1" baseline="0" dirty="0">
              <a:latin typeface="Arial" panose="020B0604020202020204" pitchFamily="34" charset="0"/>
              <a:cs typeface="Arial" panose="020B0604020202020204" pitchFamily="34" charset="0"/>
            </a:endParaRPr>
          </a:p>
          <a:p>
            <a:r>
              <a:rPr lang="fr-FR" sz="800" b="1" baseline="0" dirty="0">
                <a:latin typeface="Arial" panose="020B0604020202020204" pitchFamily="34" charset="0"/>
                <a:cs typeface="Arial" panose="020B0604020202020204" pitchFamily="34" charset="0"/>
              </a:rPr>
              <a:t>EPAAST : </a:t>
            </a:r>
            <a:r>
              <a:rPr lang="fr-FR" sz="800" baseline="0" dirty="0">
                <a:latin typeface="Arial" panose="020B0604020202020204" pitchFamily="34" charset="0"/>
                <a:cs typeface="Arial" panose="020B0604020202020204" pitchFamily="34" charset="0"/>
              </a:rPr>
              <a:t>nouveau marché à compter du 01/07/2018 – ET Ergonomie</a:t>
            </a:r>
          </a:p>
          <a:p>
            <a:endParaRPr lang="fr-FR" sz="800" b="1" baseline="0" dirty="0">
              <a:latin typeface="Arial" panose="020B0604020202020204" pitchFamily="34" charset="0"/>
              <a:cs typeface="Arial" panose="020B0604020202020204" pitchFamily="34" charset="0"/>
            </a:endParaRPr>
          </a:p>
          <a:p>
            <a:r>
              <a:rPr lang="fr-FR" sz="800" b="1" baseline="0" dirty="0">
                <a:latin typeface="Arial" panose="020B0604020202020204" pitchFamily="34" charset="0"/>
                <a:cs typeface="Arial" panose="020B0604020202020204" pitchFamily="34" charset="0"/>
              </a:rPr>
              <a:t>PPS : </a:t>
            </a:r>
          </a:p>
          <a:p>
            <a:r>
              <a:rPr lang="fr-FR" sz="800" dirty="0">
                <a:latin typeface="Arial" panose="020B0604020202020204" pitchFamily="34" charset="0"/>
                <a:cs typeface="Arial" panose="020B0604020202020204" pitchFamily="34" charset="0"/>
              </a:rPr>
              <a:t>Prolongation des PPS auditif, visuel,</a:t>
            </a:r>
            <a:r>
              <a:rPr lang="fr-FR" sz="800" baseline="0" dirty="0">
                <a:latin typeface="Arial" panose="020B0604020202020204" pitchFamily="34" charset="0"/>
                <a:cs typeface="Arial" panose="020B0604020202020204" pitchFamily="34" charset="0"/>
              </a:rPr>
              <a:t> moteur jusqu’au 31.12.2018</a:t>
            </a:r>
          </a:p>
          <a:p>
            <a:r>
              <a:rPr lang="fr-FR" sz="800" baseline="0" dirty="0">
                <a:latin typeface="Arial" panose="020B0604020202020204" pitchFamily="34" charset="0"/>
                <a:cs typeface="Arial" panose="020B0604020202020204" pitchFamily="34" charset="0"/>
              </a:rPr>
              <a:t>Nouvel appel d’offres PPS handicap psychique, mental et troubles cognitifs (prolongation des prescriptions jusqu’au 15.10.2018)</a:t>
            </a:r>
          </a:p>
          <a:p>
            <a:endParaRPr lang="fr-FR" sz="800" baseline="0" dirty="0">
              <a:latin typeface="Arial" panose="020B0604020202020204" pitchFamily="34" charset="0"/>
              <a:cs typeface="Arial" panose="020B0604020202020204" pitchFamily="34" charset="0"/>
            </a:endParaRPr>
          </a:p>
          <a:p>
            <a:endParaRPr lang="fr-FR" sz="800" baseline="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36</a:t>
            </a:fld>
            <a:endParaRPr lang="fr-FR"/>
          </a:p>
        </p:txBody>
      </p:sp>
    </p:spTree>
    <p:extLst>
      <p:ext uri="{BB962C8B-B14F-4D97-AF65-F5344CB8AC3E}">
        <p14:creationId xmlns:p14="http://schemas.microsoft.com/office/powerpoint/2010/main" val="1776665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37</a:t>
            </a:fld>
            <a:endParaRPr lang="fr-FR"/>
          </a:p>
        </p:txBody>
      </p:sp>
    </p:spTree>
    <p:extLst>
      <p:ext uri="{BB962C8B-B14F-4D97-AF65-F5344CB8AC3E}">
        <p14:creationId xmlns:p14="http://schemas.microsoft.com/office/powerpoint/2010/main" val="4124675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38</a:t>
            </a:fld>
            <a:endParaRPr lang="fr-FR"/>
          </a:p>
        </p:txBody>
      </p:sp>
    </p:spTree>
    <p:extLst>
      <p:ext uri="{BB962C8B-B14F-4D97-AF65-F5344CB8AC3E}">
        <p14:creationId xmlns:p14="http://schemas.microsoft.com/office/powerpoint/2010/main" val="157475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a:t>
            </a:fld>
            <a:endParaRPr lang="fr-FR"/>
          </a:p>
        </p:txBody>
      </p:sp>
    </p:spTree>
    <p:extLst>
      <p:ext uri="{BB962C8B-B14F-4D97-AF65-F5344CB8AC3E}">
        <p14:creationId xmlns:p14="http://schemas.microsoft.com/office/powerpoint/2010/main" val="2240288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39</a:t>
            </a:fld>
            <a:endParaRPr lang="fr-FR"/>
          </a:p>
        </p:txBody>
      </p:sp>
    </p:spTree>
    <p:extLst>
      <p:ext uri="{BB962C8B-B14F-4D97-AF65-F5344CB8AC3E}">
        <p14:creationId xmlns:p14="http://schemas.microsoft.com/office/powerpoint/2010/main" val="3962387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40</a:t>
            </a:fld>
            <a:endParaRPr lang="fr-FR"/>
          </a:p>
        </p:txBody>
      </p:sp>
    </p:spTree>
    <p:extLst>
      <p:ext uri="{BB962C8B-B14F-4D97-AF65-F5344CB8AC3E}">
        <p14:creationId xmlns:p14="http://schemas.microsoft.com/office/powerpoint/2010/main" val="3351351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41</a:t>
            </a:fld>
            <a:endParaRPr lang="fr-FR"/>
          </a:p>
        </p:txBody>
      </p:sp>
    </p:spTree>
    <p:extLst>
      <p:ext uri="{BB962C8B-B14F-4D97-AF65-F5344CB8AC3E}">
        <p14:creationId xmlns:p14="http://schemas.microsoft.com/office/powerpoint/2010/main" val="2525292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42</a:t>
            </a:fld>
            <a:endParaRPr lang="fr-FR"/>
          </a:p>
        </p:txBody>
      </p:sp>
    </p:spTree>
    <p:extLst>
      <p:ext uri="{BB962C8B-B14F-4D97-AF65-F5344CB8AC3E}">
        <p14:creationId xmlns:p14="http://schemas.microsoft.com/office/powerpoint/2010/main" val="3339954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43</a:t>
            </a:fld>
            <a:endParaRPr lang="fr-FR"/>
          </a:p>
        </p:txBody>
      </p:sp>
    </p:spTree>
    <p:extLst>
      <p:ext uri="{BB962C8B-B14F-4D97-AF65-F5344CB8AC3E}">
        <p14:creationId xmlns:p14="http://schemas.microsoft.com/office/powerpoint/2010/main" val="909479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44</a:t>
            </a:fld>
            <a:endParaRPr lang="fr-FR"/>
          </a:p>
        </p:txBody>
      </p:sp>
    </p:spTree>
    <p:extLst>
      <p:ext uri="{BB962C8B-B14F-4D97-AF65-F5344CB8AC3E}">
        <p14:creationId xmlns:p14="http://schemas.microsoft.com/office/powerpoint/2010/main" val="1889651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03288">
              <a:spcBef>
                <a:spcPct val="30000"/>
              </a:spcBef>
              <a:defRPr sz="1200">
                <a:solidFill>
                  <a:schemeClr val="tx1"/>
                </a:solidFill>
                <a:latin typeface="Frutiger 55 Roman" charset="0"/>
              </a:defRPr>
            </a:lvl1pPr>
            <a:lvl2pPr marL="733425" indent="-284163" defTabSz="903288">
              <a:spcBef>
                <a:spcPct val="30000"/>
              </a:spcBef>
              <a:defRPr sz="1200">
                <a:solidFill>
                  <a:schemeClr val="tx1"/>
                </a:solidFill>
                <a:latin typeface="Frutiger 55 Roman" charset="0"/>
              </a:defRPr>
            </a:lvl2pPr>
            <a:lvl3pPr marL="1127125" indent="-223838" defTabSz="903288">
              <a:spcBef>
                <a:spcPct val="30000"/>
              </a:spcBef>
              <a:defRPr sz="1200">
                <a:solidFill>
                  <a:schemeClr val="tx1"/>
                </a:solidFill>
                <a:latin typeface="Frutiger 55 Roman" charset="0"/>
              </a:defRPr>
            </a:lvl3pPr>
            <a:lvl4pPr marL="1579563" indent="-227013" defTabSz="903288">
              <a:spcBef>
                <a:spcPct val="30000"/>
              </a:spcBef>
              <a:defRPr sz="1200">
                <a:solidFill>
                  <a:schemeClr val="tx1"/>
                </a:solidFill>
                <a:latin typeface="Frutiger 55 Roman" charset="0"/>
              </a:defRPr>
            </a:lvl4pPr>
            <a:lvl5pPr marL="2028825" indent="-225425" defTabSz="903288">
              <a:spcBef>
                <a:spcPct val="30000"/>
              </a:spcBef>
              <a:defRPr sz="1200">
                <a:solidFill>
                  <a:schemeClr val="tx1"/>
                </a:solidFill>
                <a:latin typeface="Frutiger 55 Roman" charset="0"/>
              </a:defRPr>
            </a:lvl5pPr>
            <a:lvl6pPr marL="2486025" indent="-225425" defTabSz="903288" eaLnBrk="0" fontAlgn="base" hangingPunct="0">
              <a:spcBef>
                <a:spcPct val="30000"/>
              </a:spcBef>
              <a:spcAft>
                <a:spcPct val="0"/>
              </a:spcAft>
              <a:defRPr sz="1200">
                <a:solidFill>
                  <a:schemeClr val="tx1"/>
                </a:solidFill>
                <a:latin typeface="Frutiger 55 Roman" charset="0"/>
              </a:defRPr>
            </a:lvl6pPr>
            <a:lvl7pPr marL="2943225" indent="-225425" defTabSz="903288" eaLnBrk="0" fontAlgn="base" hangingPunct="0">
              <a:spcBef>
                <a:spcPct val="30000"/>
              </a:spcBef>
              <a:spcAft>
                <a:spcPct val="0"/>
              </a:spcAft>
              <a:defRPr sz="1200">
                <a:solidFill>
                  <a:schemeClr val="tx1"/>
                </a:solidFill>
                <a:latin typeface="Frutiger 55 Roman" charset="0"/>
              </a:defRPr>
            </a:lvl7pPr>
            <a:lvl8pPr marL="3400425" indent="-225425" defTabSz="903288" eaLnBrk="0" fontAlgn="base" hangingPunct="0">
              <a:spcBef>
                <a:spcPct val="30000"/>
              </a:spcBef>
              <a:spcAft>
                <a:spcPct val="0"/>
              </a:spcAft>
              <a:defRPr sz="1200">
                <a:solidFill>
                  <a:schemeClr val="tx1"/>
                </a:solidFill>
                <a:latin typeface="Frutiger 55 Roman" charset="0"/>
              </a:defRPr>
            </a:lvl8pPr>
            <a:lvl9pPr marL="3857625" indent="-225425" defTabSz="903288" eaLnBrk="0" fontAlgn="base" hangingPunct="0">
              <a:spcBef>
                <a:spcPct val="30000"/>
              </a:spcBef>
              <a:spcAft>
                <a:spcPct val="0"/>
              </a:spcAft>
              <a:defRPr sz="1200">
                <a:solidFill>
                  <a:schemeClr val="tx1"/>
                </a:solidFill>
                <a:latin typeface="Frutiger 55 Roman"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3E1D2C41-A08C-47E3-A3B2-646E2E7B154F}" type="slidenum">
              <a:rPr kumimoji="0" lang="fr-FR" altLang="fr-FR" sz="1100" b="0" i="0" u="none" strike="noStrike" kern="1200" cap="none" spc="0" normalizeH="0" baseline="0" noProof="0" smtClean="0">
                <a:ln>
                  <a:noFill/>
                </a:ln>
                <a:solidFill>
                  <a:srgbClr val="000000"/>
                </a:solidFill>
                <a:effectLst/>
                <a:uLnTx/>
                <a:uFillTx/>
                <a:latin typeface="Frutiger 55 Roman"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45</a:t>
            </a:fld>
            <a:endParaRPr kumimoji="0" lang="fr-FR" altLang="fr-FR" sz="1100" b="0" i="0" u="none" strike="noStrike" kern="1200" cap="none" spc="0" normalizeH="0" baseline="0" noProof="0">
              <a:ln>
                <a:noFill/>
              </a:ln>
              <a:solidFill>
                <a:srgbClr val="000000"/>
              </a:solidFill>
              <a:effectLst/>
              <a:uLnTx/>
              <a:uFillTx/>
              <a:latin typeface="Frutiger 55 Roman" charset="0"/>
              <a:ea typeface="+mn-ea"/>
              <a:cs typeface="+mn-cs"/>
            </a:endParaRPr>
          </a:p>
        </p:txBody>
      </p:sp>
      <p:sp>
        <p:nvSpPr>
          <p:cNvPr id="7171" name="Rectangle 2"/>
          <p:cNvSpPr>
            <a:spLocks noGrp="1" noRot="1" noChangeAspect="1" noChangeArrowheads="1" noTextEdit="1"/>
          </p:cNvSpPr>
          <p:nvPr>
            <p:ph type="sldImg"/>
          </p:nvPr>
        </p:nvSpPr>
        <p:spPr>
          <a:xfrm>
            <a:off x="5626100" y="342900"/>
            <a:ext cx="3044825" cy="1712913"/>
          </a:xfrm>
          <a:ln/>
        </p:spPr>
      </p:sp>
      <p:sp>
        <p:nvSpPr>
          <p:cNvPr id="7172" name="Rectangle 3"/>
          <p:cNvSpPr>
            <a:spLocks noGrp="1" noChangeArrowheads="1"/>
          </p:cNvSpPr>
          <p:nvPr>
            <p:ph type="body" idx="1"/>
          </p:nvPr>
        </p:nvSpPr>
        <p:spPr>
          <a:noFill/>
        </p:spPr>
        <p:txBody>
          <a:bodyPr/>
          <a:lstStyle/>
          <a:p>
            <a:pPr eaLnBrk="1" hangingPunct="1"/>
            <a:endParaRPr lang="fr-FR" altLang="fr-FR">
              <a:latin typeface="Frutiger 55 Roman" charset="0"/>
            </a:endParaRPr>
          </a:p>
        </p:txBody>
      </p:sp>
    </p:spTree>
    <p:extLst>
      <p:ext uri="{BB962C8B-B14F-4D97-AF65-F5344CB8AC3E}">
        <p14:creationId xmlns:p14="http://schemas.microsoft.com/office/powerpoint/2010/main" val="1559453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03288">
              <a:spcBef>
                <a:spcPct val="30000"/>
              </a:spcBef>
              <a:defRPr sz="1200">
                <a:solidFill>
                  <a:schemeClr val="tx1"/>
                </a:solidFill>
                <a:latin typeface="Frutiger 55 Roman" charset="0"/>
              </a:defRPr>
            </a:lvl1pPr>
            <a:lvl2pPr marL="733425" indent="-284163" defTabSz="903288">
              <a:spcBef>
                <a:spcPct val="30000"/>
              </a:spcBef>
              <a:defRPr sz="1200">
                <a:solidFill>
                  <a:schemeClr val="tx1"/>
                </a:solidFill>
                <a:latin typeface="Frutiger 55 Roman" charset="0"/>
              </a:defRPr>
            </a:lvl2pPr>
            <a:lvl3pPr marL="1127125" indent="-223838" defTabSz="903288">
              <a:spcBef>
                <a:spcPct val="30000"/>
              </a:spcBef>
              <a:defRPr sz="1200">
                <a:solidFill>
                  <a:schemeClr val="tx1"/>
                </a:solidFill>
                <a:latin typeface="Frutiger 55 Roman" charset="0"/>
              </a:defRPr>
            </a:lvl3pPr>
            <a:lvl4pPr marL="1579563" indent="-227013" defTabSz="903288">
              <a:spcBef>
                <a:spcPct val="30000"/>
              </a:spcBef>
              <a:defRPr sz="1200">
                <a:solidFill>
                  <a:schemeClr val="tx1"/>
                </a:solidFill>
                <a:latin typeface="Frutiger 55 Roman" charset="0"/>
              </a:defRPr>
            </a:lvl4pPr>
            <a:lvl5pPr marL="2028825" indent="-225425" defTabSz="903288">
              <a:spcBef>
                <a:spcPct val="30000"/>
              </a:spcBef>
              <a:defRPr sz="1200">
                <a:solidFill>
                  <a:schemeClr val="tx1"/>
                </a:solidFill>
                <a:latin typeface="Frutiger 55 Roman" charset="0"/>
              </a:defRPr>
            </a:lvl5pPr>
            <a:lvl6pPr marL="2486025" indent="-225425" defTabSz="903288" eaLnBrk="0" fontAlgn="base" hangingPunct="0">
              <a:spcBef>
                <a:spcPct val="30000"/>
              </a:spcBef>
              <a:spcAft>
                <a:spcPct val="0"/>
              </a:spcAft>
              <a:defRPr sz="1200">
                <a:solidFill>
                  <a:schemeClr val="tx1"/>
                </a:solidFill>
                <a:latin typeface="Frutiger 55 Roman" charset="0"/>
              </a:defRPr>
            </a:lvl6pPr>
            <a:lvl7pPr marL="2943225" indent="-225425" defTabSz="903288" eaLnBrk="0" fontAlgn="base" hangingPunct="0">
              <a:spcBef>
                <a:spcPct val="30000"/>
              </a:spcBef>
              <a:spcAft>
                <a:spcPct val="0"/>
              </a:spcAft>
              <a:defRPr sz="1200">
                <a:solidFill>
                  <a:schemeClr val="tx1"/>
                </a:solidFill>
                <a:latin typeface="Frutiger 55 Roman" charset="0"/>
              </a:defRPr>
            </a:lvl7pPr>
            <a:lvl8pPr marL="3400425" indent="-225425" defTabSz="903288" eaLnBrk="0" fontAlgn="base" hangingPunct="0">
              <a:spcBef>
                <a:spcPct val="30000"/>
              </a:spcBef>
              <a:spcAft>
                <a:spcPct val="0"/>
              </a:spcAft>
              <a:defRPr sz="1200">
                <a:solidFill>
                  <a:schemeClr val="tx1"/>
                </a:solidFill>
                <a:latin typeface="Frutiger 55 Roman" charset="0"/>
              </a:defRPr>
            </a:lvl8pPr>
            <a:lvl9pPr marL="3857625" indent="-225425" defTabSz="903288" eaLnBrk="0" fontAlgn="base" hangingPunct="0">
              <a:spcBef>
                <a:spcPct val="30000"/>
              </a:spcBef>
              <a:spcAft>
                <a:spcPct val="0"/>
              </a:spcAft>
              <a:defRPr sz="1200">
                <a:solidFill>
                  <a:schemeClr val="tx1"/>
                </a:solidFill>
                <a:latin typeface="Frutiger 55 Roman"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3E1D2C41-A08C-47E3-A3B2-646E2E7B154F}" type="slidenum">
              <a:rPr kumimoji="0" lang="fr-FR" altLang="fr-FR" sz="1100" b="0" i="0" u="none" strike="noStrike" kern="1200" cap="none" spc="0" normalizeH="0" baseline="0" noProof="0" smtClean="0">
                <a:ln>
                  <a:noFill/>
                </a:ln>
                <a:solidFill>
                  <a:srgbClr val="000000"/>
                </a:solidFill>
                <a:effectLst/>
                <a:uLnTx/>
                <a:uFillTx/>
                <a:latin typeface="Frutiger 55 Roman"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46</a:t>
            </a:fld>
            <a:endParaRPr kumimoji="0" lang="fr-FR" altLang="fr-FR" sz="1100" b="0" i="0" u="none" strike="noStrike" kern="1200" cap="none" spc="0" normalizeH="0" baseline="0" noProof="0">
              <a:ln>
                <a:noFill/>
              </a:ln>
              <a:solidFill>
                <a:srgbClr val="000000"/>
              </a:solidFill>
              <a:effectLst/>
              <a:uLnTx/>
              <a:uFillTx/>
              <a:latin typeface="Frutiger 55 Roman" charset="0"/>
              <a:ea typeface="+mn-ea"/>
              <a:cs typeface="+mn-cs"/>
            </a:endParaRPr>
          </a:p>
        </p:txBody>
      </p:sp>
      <p:sp>
        <p:nvSpPr>
          <p:cNvPr id="7171" name="Rectangle 2"/>
          <p:cNvSpPr>
            <a:spLocks noGrp="1" noRot="1" noChangeAspect="1" noChangeArrowheads="1" noTextEdit="1"/>
          </p:cNvSpPr>
          <p:nvPr>
            <p:ph type="sldImg"/>
          </p:nvPr>
        </p:nvSpPr>
        <p:spPr>
          <a:xfrm>
            <a:off x="5626100" y="342900"/>
            <a:ext cx="3044825" cy="1712913"/>
          </a:xfrm>
          <a:ln/>
        </p:spPr>
      </p:sp>
      <p:sp>
        <p:nvSpPr>
          <p:cNvPr id="7172" name="Rectangle 3"/>
          <p:cNvSpPr>
            <a:spLocks noGrp="1" noChangeArrowheads="1"/>
          </p:cNvSpPr>
          <p:nvPr>
            <p:ph type="body" idx="1"/>
          </p:nvPr>
        </p:nvSpPr>
        <p:spPr>
          <a:noFill/>
        </p:spPr>
        <p:txBody>
          <a:bodyPr/>
          <a:lstStyle/>
          <a:p>
            <a:pPr eaLnBrk="1" hangingPunct="1"/>
            <a:endParaRPr lang="fr-FR" altLang="fr-FR">
              <a:latin typeface="Frutiger 55 Roman" charset="0"/>
            </a:endParaRPr>
          </a:p>
        </p:txBody>
      </p:sp>
    </p:spTree>
    <p:extLst>
      <p:ext uri="{BB962C8B-B14F-4D97-AF65-F5344CB8AC3E}">
        <p14:creationId xmlns:p14="http://schemas.microsoft.com/office/powerpoint/2010/main" val="519230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03288">
              <a:spcBef>
                <a:spcPct val="30000"/>
              </a:spcBef>
              <a:defRPr sz="1200">
                <a:solidFill>
                  <a:schemeClr val="tx1"/>
                </a:solidFill>
                <a:latin typeface="Frutiger 55 Roman" charset="0"/>
              </a:defRPr>
            </a:lvl1pPr>
            <a:lvl2pPr marL="733425" indent="-284163" defTabSz="903288">
              <a:spcBef>
                <a:spcPct val="30000"/>
              </a:spcBef>
              <a:defRPr sz="1200">
                <a:solidFill>
                  <a:schemeClr val="tx1"/>
                </a:solidFill>
                <a:latin typeface="Frutiger 55 Roman" charset="0"/>
              </a:defRPr>
            </a:lvl2pPr>
            <a:lvl3pPr marL="1127125" indent="-223838" defTabSz="903288">
              <a:spcBef>
                <a:spcPct val="30000"/>
              </a:spcBef>
              <a:defRPr sz="1200">
                <a:solidFill>
                  <a:schemeClr val="tx1"/>
                </a:solidFill>
                <a:latin typeface="Frutiger 55 Roman" charset="0"/>
              </a:defRPr>
            </a:lvl3pPr>
            <a:lvl4pPr marL="1579563" indent="-227013" defTabSz="903288">
              <a:spcBef>
                <a:spcPct val="30000"/>
              </a:spcBef>
              <a:defRPr sz="1200">
                <a:solidFill>
                  <a:schemeClr val="tx1"/>
                </a:solidFill>
                <a:latin typeface="Frutiger 55 Roman" charset="0"/>
              </a:defRPr>
            </a:lvl4pPr>
            <a:lvl5pPr marL="2028825" indent="-225425" defTabSz="903288">
              <a:spcBef>
                <a:spcPct val="30000"/>
              </a:spcBef>
              <a:defRPr sz="1200">
                <a:solidFill>
                  <a:schemeClr val="tx1"/>
                </a:solidFill>
                <a:latin typeface="Frutiger 55 Roman" charset="0"/>
              </a:defRPr>
            </a:lvl5pPr>
            <a:lvl6pPr marL="2486025" indent="-225425" defTabSz="903288" eaLnBrk="0" fontAlgn="base" hangingPunct="0">
              <a:spcBef>
                <a:spcPct val="30000"/>
              </a:spcBef>
              <a:spcAft>
                <a:spcPct val="0"/>
              </a:spcAft>
              <a:defRPr sz="1200">
                <a:solidFill>
                  <a:schemeClr val="tx1"/>
                </a:solidFill>
                <a:latin typeface="Frutiger 55 Roman" charset="0"/>
              </a:defRPr>
            </a:lvl6pPr>
            <a:lvl7pPr marL="2943225" indent="-225425" defTabSz="903288" eaLnBrk="0" fontAlgn="base" hangingPunct="0">
              <a:spcBef>
                <a:spcPct val="30000"/>
              </a:spcBef>
              <a:spcAft>
                <a:spcPct val="0"/>
              </a:spcAft>
              <a:defRPr sz="1200">
                <a:solidFill>
                  <a:schemeClr val="tx1"/>
                </a:solidFill>
                <a:latin typeface="Frutiger 55 Roman" charset="0"/>
              </a:defRPr>
            </a:lvl7pPr>
            <a:lvl8pPr marL="3400425" indent="-225425" defTabSz="903288" eaLnBrk="0" fontAlgn="base" hangingPunct="0">
              <a:spcBef>
                <a:spcPct val="30000"/>
              </a:spcBef>
              <a:spcAft>
                <a:spcPct val="0"/>
              </a:spcAft>
              <a:defRPr sz="1200">
                <a:solidFill>
                  <a:schemeClr val="tx1"/>
                </a:solidFill>
                <a:latin typeface="Frutiger 55 Roman" charset="0"/>
              </a:defRPr>
            </a:lvl8pPr>
            <a:lvl9pPr marL="3857625" indent="-225425" defTabSz="903288" eaLnBrk="0" fontAlgn="base" hangingPunct="0">
              <a:spcBef>
                <a:spcPct val="30000"/>
              </a:spcBef>
              <a:spcAft>
                <a:spcPct val="0"/>
              </a:spcAft>
              <a:defRPr sz="1200">
                <a:solidFill>
                  <a:schemeClr val="tx1"/>
                </a:solidFill>
                <a:latin typeface="Frutiger 55 Roman"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3E1D2C41-A08C-47E3-A3B2-646E2E7B154F}" type="slidenum">
              <a:rPr kumimoji="0" lang="fr-FR" altLang="fr-FR" sz="1100" b="0" i="0" u="none" strike="noStrike" kern="1200" cap="none" spc="0" normalizeH="0" baseline="0" noProof="0" smtClean="0">
                <a:ln>
                  <a:noFill/>
                </a:ln>
                <a:solidFill>
                  <a:srgbClr val="000000"/>
                </a:solidFill>
                <a:effectLst/>
                <a:uLnTx/>
                <a:uFillTx/>
                <a:latin typeface="Frutiger 55 Roman"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47</a:t>
            </a:fld>
            <a:endParaRPr kumimoji="0" lang="fr-FR" altLang="fr-FR" sz="1100" b="0" i="0" u="none" strike="noStrike" kern="1200" cap="none" spc="0" normalizeH="0" baseline="0" noProof="0">
              <a:ln>
                <a:noFill/>
              </a:ln>
              <a:solidFill>
                <a:srgbClr val="000000"/>
              </a:solidFill>
              <a:effectLst/>
              <a:uLnTx/>
              <a:uFillTx/>
              <a:latin typeface="Frutiger 55 Roman" charset="0"/>
              <a:ea typeface="+mn-ea"/>
              <a:cs typeface="+mn-cs"/>
            </a:endParaRPr>
          </a:p>
        </p:txBody>
      </p:sp>
      <p:sp>
        <p:nvSpPr>
          <p:cNvPr id="7171" name="Rectangle 2"/>
          <p:cNvSpPr>
            <a:spLocks noGrp="1" noRot="1" noChangeAspect="1" noChangeArrowheads="1" noTextEdit="1"/>
          </p:cNvSpPr>
          <p:nvPr>
            <p:ph type="sldImg"/>
          </p:nvPr>
        </p:nvSpPr>
        <p:spPr>
          <a:xfrm>
            <a:off x="5626100" y="342900"/>
            <a:ext cx="3044825" cy="1712913"/>
          </a:xfrm>
          <a:ln/>
        </p:spPr>
      </p:sp>
      <p:sp>
        <p:nvSpPr>
          <p:cNvPr id="7172" name="Rectangle 3"/>
          <p:cNvSpPr>
            <a:spLocks noGrp="1" noChangeArrowheads="1"/>
          </p:cNvSpPr>
          <p:nvPr>
            <p:ph type="body" idx="1"/>
          </p:nvPr>
        </p:nvSpPr>
        <p:spPr>
          <a:noFill/>
        </p:spPr>
        <p:txBody>
          <a:bodyPr/>
          <a:lstStyle/>
          <a:p>
            <a:pPr eaLnBrk="1" hangingPunct="1"/>
            <a:endParaRPr lang="fr-FR" altLang="fr-FR">
              <a:latin typeface="Frutiger 55 Roman" charset="0"/>
            </a:endParaRPr>
          </a:p>
        </p:txBody>
      </p:sp>
    </p:spTree>
    <p:extLst>
      <p:ext uri="{BB962C8B-B14F-4D97-AF65-F5344CB8AC3E}">
        <p14:creationId xmlns:p14="http://schemas.microsoft.com/office/powerpoint/2010/main" val="2382207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03288">
              <a:spcBef>
                <a:spcPct val="30000"/>
              </a:spcBef>
              <a:defRPr sz="1200">
                <a:solidFill>
                  <a:schemeClr val="tx1"/>
                </a:solidFill>
                <a:latin typeface="Frutiger 55 Roman" charset="0"/>
              </a:defRPr>
            </a:lvl1pPr>
            <a:lvl2pPr marL="733425" indent="-284163" defTabSz="903288">
              <a:spcBef>
                <a:spcPct val="30000"/>
              </a:spcBef>
              <a:defRPr sz="1200">
                <a:solidFill>
                  <a:schemeClr val="tx1"/>
                </a:solidFill>
                <a:latin typeface="Frutiger 55 Roman" charset="0"/>
              </a:defRPr>
            </a:lvl2pPr>
            <a:lvl3pPr marL="1127125" indent="-223838" defTabSz="903288">
              <a:spcBef>
                <a:spcPct val="30000"/>
              </a:spcBef>
              <a:defRPr sz="1200">
                <a:solidFill>
                  <a:schemeClr val="tx1"/>
                </a:solidFill>
                <a:latin typeface="Frutiger 55 Roman" charset="0"/>
              </a:defRPr>
            </a:lvl3pPr>
            <a:lvl4pPr marL="1579563" indent="-227013" defTabSz="903288">
              <a:spcBef>
                <a:spcPct val="30000"/>
              </a:spcBef>
              <a:defRPr sz="1200">
                <a:solidFill>
                  <a:schemeClr val="tx1"/>
                </a:solidFill>
                <a:latin typeface="Frutiger 55 Roman" charset="0"/>
              </a:defRPr>
            </a:lvl4pPr>
            <a:lvl5pPr marL="2028825" indent="-225425" defTabSz="903288">
              <a:spcBef>
                <a:spcPct val="30000"/>
              </a:spcBef>
              <a:defRPr sz="1200">
                <a:solidFill>
                  <a:schemeClr val="tx1"/>
                </a:solidFill>
                <a:latin typeface="Frutiger 55 Roman" charset="0"/>
              </a:defRPr>
            </a:lvl5pPr>
            <a:lvl6pPr marL="2486025" indent="-225425" defTabSz="903288" eaLnBrk="0" fontAlgn="base" hangingPunct="0">
              <a:spcBef>
                <a:spcPct val="30000"/>
              </a:spcBef>
              <a:spcAft>
                <a:spcPct val="0"/>
              </a:spcAft>
              <a:defRPr sz="1200">
                <a:solidFill>
                  <a:schemeClr val="tx1"/>
                </a:solidFill>
                <a:latin typeface="Frutiger 55 Roman" charset="0"/>
              </a:defRPr>
            </a:lvl6pPr>
            <a:lvl7pPr marL="2943225" indent="-225425" defTabSz="903288" eaLnBrk="0" fontAlgn="base" hangingPunct="0">
              <a:spcBef>
                <a:spcPct val="30000"/>
              </a:spcBef>
              <a:spcAft>
                <a:spcPct val="0"/>
              </a:spcAft>
              <a:defRPr sz="1200">
                <a:solidFill>
                  <a:schemeClr val="tx1"/>
                </a:solidFill>
                <a:latin typeface="Frutiger 55 Roman" charset="0"/>
              </a:defRPr>
            </a:lvl7pPr>
            <a:lvl8pPr marL="3400425" indent="-225425" defTabSz="903288" eaLnBrk="0" fontAlgn="base" hangingPunct="0">
              <a:spcBef>
                <a:spcPct val="30000"/>
              </a:spcBef>
              <a:spcAft>
                <a:spcPct val="0"/>
              </a:spcAft>
              <a:defRPr sz="1200">
                <a:solidFill>
                  <a:schemeClr val="tx1"/>
                </a:solidFill>
                <a:latin typeface="Frutiger 55 Roman" charset="0"/>
              </a:defRPr>
            </a:lvl8pPr>
            <a:lvl9pPr marL="3857625" indent="-225425" defTabSz="903288" eaLnBrk="0" fontAlgn="base" hangingPunct="0">
              <a:spcBef>
                <a:spcPct val="30000"/>
              </a:spcBef>
              <a:spcAft>
                <a:spcPct val="0"/>
              </a:spcAft>
              <a:defRPr sz="1200">
                <a:solidFill>
                  <a:schemeClr val="tx1"/>
                </a:solidFill>
                <a:latin typeface="Frutiger 55 Roman" charset="0"/>
              </a:defRPr>
            </a:lvl9pPr>
          </a:lstStyle>
          <a:p>
            <a:pPr marL="0" marR="0" lvl="0" indent="0" algn="r" defTabSz="903288" rtl="0" eaLnBrk="1" fontAlgn="base" latinLnBrk="0" hangingPunct="1">
              <a:lnSpc>
                <a:spcPct val="100000"/>
              </a:lnSpc>
              <a:spcBef>
                <a:spcPct val="0"/>
              </a:spcBef>
              <a:spcAft>
                <a:spcPct val="0"/>
              </a:spcAft>
              <a:buClrTx/>
              <a:buSzTx/>
              <a:buFontTx/>
              <a:buNone/>
              <a:tabLst/>
              <a:defRPr/>
            </a:pPr>
            <a:fld id="{3E1D2C41-A08C-47E3-A3B2-646E2E7B154F}" type="slidenum">
              <a:rPr kumimoji="0" lang="fr-FR" altLang="fr-FR" sz="1100" b="0" i="0" u="none" strike="noStrike" kern="1200" cap="none" spc="0" normalizeH="0" baseline="0" noProof="0" smtClean="0">
                <a:ln>
                  <a:noFill/>
                </a:ln>
                <a:solidFill>
                  <a:srgbClr val="000000"/>
                </a:solidFill>
                <a:effectLst/>
                <a:uLnTx/>
                <a:uFillTx/>
                <a:latin typeface="Frutiger 55 Roman" charset="0"/>
                <a:ea typeface="+mn-ea"/>
                <a:cs typeface="+mn-cs"/>
              </a:rPr>
              <a:pPr marL="0" marR="0" lvl="0" indent="0" algn="r" defTabSz="903288" rtl="0" eaLnBrk="1" fontAlgn="base" latinLnBrk="0" hangingPunct="1">
                <a:lnSpc>
                  <a:spcPct val="100000"/>
                </a:lnSpc>
                <a:spcBef>
                  <a:spcPct val="0"/>
                </a:spcBef>
                <a:spcAft>
                  <a:spcPct val="0"/>
                </a:spcAft>
                <a:buClrTx/>
                <a:buSzTx/>
                <a:buFontTx/>
                <a:buNone/>
                <a:tabLst/>
                <a:defRPr/>
              </a:pPr>
              <a:t>48</a:t>
            </a:fld>
            <a:endParaRPr kumimoji="0" lang="fr-FR" altLang="fr-FR" sz="1100" b="0" i="0" u="none" strike="noStrike" kern="1200" cap="none" spc="0" normalizeH="0" baseline="0" noProof="0">
              <a:ln>
                <a:noFill/>
              </a:ln>
              <a:solidFill>
                <a:srgbClr val="000000"/>
              </a:solidFill>
              <a:effectLst/>
              <a:uLnTx/>
              <a:uFillTx/>
              <a:latin typeface="Frutiger 55 Roman" charset="0"/>
              <a:ea typeface="+mn-ea"/>
              <a:cs typeface="+mn-cs"/>
            </a:endParaRPr>
          </a:p>
        </p:txBody>
      </p:sp>
      <p:sp>
        <p:nvSpPr>
          <p:cNvPr id="7171" name="Rectangle 2"/>
          <p:cNvSpPr>
            <a:spLocks noGrp="1" noRot="1" noChangeAspect="1" noChangeArrowheads="1" noTextEdit="1"/>
          </p:cNvSpPr>
          <p:nvPr>
            <p:ph type="sldImg"/>
          </p:nvPr>
        </p:nvSpPr>
        <p:spPr>
          <a:xfrm>
            <a:off x="5626100" y="342900"/>
            <a:ext cx="3044825" cy="1712913"/>
          </a:xfrm>
          <a:ln/>
        </p:spPr>
      </p:sp>
      <p:sp>
        <p:nvSpPr>
          <p:cNvPr id="7172" name="Rectangle 3"/>
          <p:cNvSpPr>
            <a:spLocks noGrp="1" noChangeArrowheads="1"/>
          </p:cNvSpPr>
          <p:nvPr>
            <p:ph type="body" idx="1"/>
          </p:nvPr>
        </p:nvSpPr>
        <p:spPr>
          <a:noFill/>
        </p:spPr>
        <p:txBody>
          <a:bodyPr/>
          <a:lstStyle/>
          <a:p>
            <a:pPr eaLnBrk="1" hangingPunct="1"/>
            <a:endParaRPr lang="fr-FR" altLang="fr-FR">
              <a:latin typeface="Frutiger 55 Roman" charset="0"/>
            </a:endParaRPr>
          </a:p>
        </p:txBody>
      </p:sp>
    </p:spTree>
    <p:extLst>
      <p:ext uri="{BB962C8B-B14F-4D97-AF65-F5344CB8AC3E}">
        <p14:creationId xmlns:p14="http://schemas.microsoft.com/office/powerpoint/2010/main" val="172918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6</a:t>
            </a:fld>
            <a:endParaRPr lang="fr-FR"/>
          </a:p>
        </p:txBody>
      </p:sp>
    </p:spTree>
    <p:extLst>
      <p:ext uri="{BB962C8B-B14F-4D97-AF65-F5344CB8AC3E}">
        <p14:creationId xmlns:p14="http://schemas.microsoft.com/office/powerpoint/2010/main" val="3166956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49</a:t>
            </a:fld>
            <a:endParaRPr lang="fr-FR"/>
          </a:p>
        </p:txBody>
      </p:sp>
    </p:spTree>
    <p:extLst>
      <p:ext uri="{BB962C8B-B14F-4D97-AF65-F5344CB8AC3E}">
        <p14:creationId xmlns:p14="http://schemas.microsoft.com/office/powerpoint/2010/main" val="2711965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984" indent="-285379">
              <a:spcBef>
                <a:spcPct val="30000"/>
              </a:spcBef>
              <a:defRPr sz="1200">
                <a:solidFill>
                  <a:schemeClr val="tx1"/>
                </a:solidFill>
                <a:latin typeface="Arial" panose="020B0604020202020204" pitchFamily="34" charset="0"/>
                <a:cs typeface="Arial" panose="020B0604020202020204" pitchFamily="34" charset="0"/>
              </a:defRPr>
            </a:lvl2pPr>
            <a:lvl3pPr marL="1141514" indent="-228303">
              <a:spcBef>
                <a:spcPct val="30000"/>
              </a:spcBef>
              <a:defRPr sz="1200">
                <a:solidFill>
                  <a:schemeClr val="tx1"/>
                </a:solidFill>
                <a:latin typeface="Arial" panose="020B0604020202020204" pitchFamily="34" charset="0"/>
                <a:cs typeface="Arial" panose="020B0604020202020204" pitchFamily="34" charset="0"/>
              </a:defRPr>
            </a:lvl3pPr>
            <a:lvl4pPr marL="1598120" indent="-228303">
              <a:spcBef>
                <a:spcPct val="30000"/>
              </a:spcBef>
              <a:defRPr sz="1200">
                <a:solidFill>
                  <a:schemeClr val="tx1"/>
                </a:solidFill>
                <a:latin typeface="Arial" panose="020B0604020202020204" pitchFamily="34" charset="0"/>
                <a:cs typeface="Arial" panose="020B0604020202020204" pitchFamily="34" charset="0"/>
              </a:defRPr>
            </a:lvl4pPr>
            <a:lvl5pPr marL="2054725" indent="-228303">
              <a:spcBef>
                <a:spcPct val="30000"/>
              </a:spcBef>
              <a:defRPr sz="1200">
                <a:solidFill>
                  <a:schemeClr val="tx1"/>
                </a:solidFill>
                <a:latin typeface="Arial" panose="020B0604020202020204" pitchFamily="34" charset="0"/>
                <a:cs typeface="Arial" panose="020B0604020202020204" pitchFamily="34" charset="0"/>
              </a:defRPr>
            </a:lvl5pPr>
            <a:lvl6pPr marL="2511331"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7937"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4542"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1148"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13211">
              <a:spcBef>
                <a:spcPct val="0"/>
              </a:spcBef>
              <a:defRPr/>
            </a:pPr>
            <a:fld id="{E82148AC-0971-483E-9447-72AAE0770753}" type="slidenum">
              <a:rPr lang="fr-FR" altLang="fr-FR">
                <a:solidFill>
                  <a:srgbClr val="000000"/>
                </a:solidFill>
              </a:rPr>
              <a:pPr defTabSz="913211">
                <a:spcBef>
                  <a:spcPct val="0"/>
                </a:spcBef>
                <a:defRPr/>
              </a:pPr>
              <a:t>50</a:t>
            </a:fld>
            <a:endParaRPr lang="fr-FR" altLang="fr-FR">
              <a:solidFill>
                <a:srgbClr val="000000"/>
              </a:solidFill>
            </a:endParaRPr>
          </a:p>
        </p:txBody>
      </p:sp>
      <p:sp>
        <p:nvSpPr>
          <p:cNvPr id="17411" name="Rectangle 2"/>
          <p:cNvSpPr>
            <a:spLocks noGrp="1" noRot="1" noChangeAspect="1" noChangeArrowheads="1" noTextEdit="1"/>
          </p:cNvSpPr>
          <p:nvPr>
            <p:ph type="sldImg"/>
          </p:nvPr>
        </p:nvSpPr>
        <p:spPr>
          <a:xfrm>
            <a:off x="88900" y="741363"/>
            <a:ext cx="6616700" cy="3722687"/>
          </a:xfrm>
          <a:ln/>
        </p:spPr>
      </p:sp>
      <p:sp>
        <p:nvSpPr>
          <p:cNvPr id="17412" name="Rectangle 3"/>
          <p:cNvSpPr>
            <a:spLocks noGrp="1" noChangeArrowheads="1"/>
          </p:cNvSpPr>
          <p:nvPr>
            <p:ph type="body" idx="1"/>
          </p:nvPr>
        </p:nvSpPr>
        <p:spPr>
          <a:xfrm>
            <a:off x="905618" y="4709687"/>
            <a:ext cx="4981684" cy="4463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788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984" indent="-285379">
              <a:spcBef>
                <a:spcPct val="30000"/>
              </a:spcBef>
              <a:defRPr sz="1200">
                <a:solidFill>
                  <a:schemeClr val="tx1"/>
                </a:solidFill>
                <a:latin typeface="Arial" panose="020B0604020202020204" pitchFamily="34" charset="0"/>
                <a:cs typeface="Arial" panose="020B0604020202020204" pitchFamily="34" charset="0"/>
              </a:defRPr>
            </a:lvl2pPr>
            <a:lvl3pPr marL="1141514" indent="-228303">
              <a:spcBef>
                <a:spcPct val="30000"/>
              </a:spcBef>
              <a:defRPr sz="1200">
                <a:solidFill>
                  <a:schemeClr val="tx1"/>
                </a:solidFill>
                <a:latin typeface="Arial" panose="020B0604020202020204" pitchFamily="34" charset="0"/>
                <a:cs typeface="Arial" panose="020B0604020202020204" pitchFamily="34" charset="0"/>
              </a:defRPr>
            </a:lvl3pPr>
            <a:lvl4pPr marL="1598120" indent="-228303">
              <a:spcBef>
                <a:spcPct val="30000"/>
              </a:spcBef>
              <a:defRPr sz="1200">
                <a:solidFill>
                  <a:schemeClr val="tx1"/>
                </a:solidFill>
                <a:latin typeface="Arial" panose="020B0604020202020204" pitchFamily="34" charset="0"/>
                <a:cs typeface="Arial" panose="020B0604020202020204" pitchFamily="34" charset="0"/>
              </a:defRPr>
            </a:lvl4pPr>
            <a:lvl5pPr marL="2054725" indent="-228303">
              <a:spcBef>
                <a:spcPct val="30000"/>
              </a:spcBef>
              <a:defRPr sz="1200">
                <a:solidFill>
                  <a:schemeClr val="tx1"/>
                </a:solidFill>
                <a:latin typeface="Arial" panose="020B0604020202020204" pitchFamily="34" charset="0"/>
                <a:cs typeface="Arial" panose="020B0604020202020204" pitchFamily="34" charset="0"/>
              </a:defRPr>
            </a:lvl5pPr>
            <a:lvl6pPr marL="2511331"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7937"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4542"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1148"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13211">
              <a:spcBef>
                <a:spcPct val="0"/>
              </a:spcBef>
              <a:defRPr/>
            </a:pPr>
            <a:fld id="{E82148AC-0971-483E-9447-72AAE0770753}" type="slidenum">
              <a:rPr lang="fr-FR" altLang="fr-FR">
                <a:solidFill>
                  <a:srgbClr val="000000"/>
                </a:solidFill>
              </a:rPr>
              <a:pPr defTabSz="913211">
                <a:spcBef>
                  <a:spcPct val="0"/>
                </a:spcBef>
                <a:defRPr/>
              </a:pPr>
              <a:t>51</a:t>
            </a:fld>
            <a:endParaRPr lang="fr-FR" altLang="fr-FR">
              <a:solidFill>
                <a:srgbClr val="000000"/>
              </a:solidFill>
            </a:endParaRPr>
          </a:p>
        </p:txBody>
      </p:sp>
      <p:sp>
        <p:nvSpPr>
          <p:cNvPr id="17411" name="Rectangle 2"/>
          <p:cNvSpPr>
            <a:spLocks noGrp="1" noRot="1" noChangeAspect="1" noChangeArrowheads="1" noTextEdit="1"/>
          </p:cNvSpPr>
          <p:nvPr>
            <p:ph type="sldImg"/>
          </p:nvPr>
        </p:nvSpPr>
        <p:spPr>
          <a:xfrm>
            <a:off x="88900" y="741363"/>
            <a:ext cx="6616700" cy="3722687"/>
          </a:xfrm>
          <a:ln/>
        </p:spPr>
      </p:sp>
      <p:sp>
        <p:nvSpPr>
          <p:cNvPr id="17412" name="Rectangle 3"/>
          <p:cNvSpPr>
            <a:spLocks noGrp="1" noChangeArrowheads="1"/>
          </p:cNvSpPr>
          <p:nvPr>
            <p:ph type="body" idx="1"/>
          </p:nvPr>
        </p:nvSpPr>
        <p:spPr>
          <a:xfrm>
            <a:off x="905618" y="4709687"/>
            <a:ext cx="4981684" cy="4463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616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984" indent="-285379">
              <a:spcBef>
                <a:spcPct val="30000"/>
              </a:spcBef>
              <a:defRPr sz="1200">
                <a:solidFill>
                  <a:schemeClr val="tx1"/>
                </a:solidFill>
                <a:latin typeface="Arial" panose="020B0604020202020204" pitchFamily="34" charset="0"/>
                <a:cs typeface="Arial" panose="020B0604020202020204" pitchFamily="34" charset="0"/>
              </a:defRPr>
            </a:lvl2pPr>
            <a:lvl3pPr marL="1141514" indent="-228303">
              <a:spcBef>
                <a:spcPct val="30000"/>
              </a:spcBef>
              <a:defRPr sz="1200">
                <a:solidFill>
                  <a:schemeClr val="tx1"/>
                </a:solidFill>
                <a:latin typeface="Arial" panose="020B0604020202020204" pitchFamily="34" charset="0"/>
                <a:cs typeface="Arial" panose="020B0604020202020204" pitchFamily="34" charset="0"/>
              </a:defRPr>
            </a:lvl3pPr>
            <a:lvl4pPr marL="1598120" indent="-228303">
              <a:spcBef>
                <a:spcPct val="30000"/>
              </a:spcBef>
              <a:defRPr sz="1200">
                <a:solidFill>
                  <a:schemeClr val="tx1"/>
                </a:solidFill>
                <a:latin typeface="Arial" panose="020B0604020202020204" pitchFamily="34" charset="0"/>
                <a:cs typeface="Arial" panose="020B0604020202020204" pitchFamily="34" charset="0"/>
              </a:defRPr>
            </a:lvl4pPr>
            <a:lvl5pPr marL="2054725" indent="-228303">
              <a:spcBef>
                <a:spcPct val="30000"/>
              </a:spcBef>
              <a:defRPr sz="1200">
                <a:solidFill>
                  <a:schemeClr val="tx1"/>
                </a:solidFill>
                <a:latin typeface="Arial" panose="020B0604020202020204" pitchFamily="34" charset="0"/>
                <a:cs typeface="Arial" panose="020B0604020202020204" pitchFamily="34" charset="0"/>
              </a:defRPr>
            </a:lvl5pPr>
            <a:lvl6pPr marL="2511331"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67937"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4542"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1148" indent="-22830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defTabSz="913211">
              <a:spcBef>
                <a:spcPct val="0"/>
              </a:spcBef>
              <a:defRPr/>
            </a:pPr>
            <a:fld id="{E82148AC-0971-483E-9447-72AAE0770753}" type="slidenum">
              <a:rPr lang="fr-FR" altLang="fr-FR">
                <a:solidFill>
                  <a:srgbClr val="000000"/>
                </a:solidFill>
              </a:rPr>
              <a:pPr defTabSz="913211">
                <a:spcBef>
                  <a:spcPct val="0"/>
                </a:spcBef>
                <a:defRPr/>
              </a:pPr>
              <a:t>52</a:t>
            </a:fld>
            <a:endParaRPr lang="fr-FR" altLang="fr-FR">
              <a:solidFill>
                <a:srgbClr val="000000"/>
              </a:solidFill>
            </a:endParaRPr>
          </a:p>
        </p:txBody>
      </p:sp>
      <p:sp>
        <p:nvSpPr>
          <p:cNvPr id="17411" name="Rectangle 2"/>
          <p:cNvSpPr>
            <a:spLocks noGrp="1" noRot="1" noChangeAspect="1" noChangeArrowheads="1" noTextEdit="1"/>
          </p:cNvSpPr>
          <p:nvPr>
            <p:ph type="sldImg"/>
          </p:nvPr>
        </p:nvSpPr>
        <p:spPr>
          <a:xfrm>
            <a:off x="88900" y="741363"/>
            <a:ext cx="6616700" cy="3722687"/>
          </a:xfrm>
          <a:ln/>
        </p:spPr>
      </p:sp>
      <p:sp>
        <p:nvSpPr>
          <p:cNvPr id="17412" name="Rectangle 3"/>
          <p:cNvSpPr>
            <a:spLocks noGrp="1" noChangeArrowheads="1"/>
          </p:cNvSpPr>
          <p:nvPr>
            <p:ph type="body" idx="1"/>
          </p:nvPr>
        </p:nvSpPr>
        <p:spPr>
          <a:xfrm>
            <a:off x="905618" y="4709687"/>
            <a:ext cx="4981684" cy="4463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633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93663" y="744538"/>
            <a:ext cx="6613525" cy="3721100"/>
          </a:xfrm>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100000"/>
              </a:spcAft>
            </a:pPr>
            <a:endParaRPr lang="fr-FR"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952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93663" y="744538"/>
            <a:ext cx="6613525" cy="3721100"/>
          </a:xfrm>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100000"/>
              </a:spcAft>
            </a:pPr>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461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55</a:t>
            </a:fld>
            <a:endParaRPr lang="fr-FR"/>
          </a:p>
        </p:txBody>
      </p:sp>
    </p:spTree>
    <p:extLst>
      <p:ext uri="{BB962C8B-B14F-4D97-AF65-F5344CB8AC3E}">
        <p14:creationId xmlns:p14="http://schemas.microsoft.com/office/powerpoint/2010/main" val="19200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8</a:t>
            </a:fld>
            <a:endParaRPr lang="fr-FR"/>
          </a:p>
        </p:txBody>
      </p:sp>
    </p:spTree>
    <p:extLst>
      <p:ext uri="{BB962C8B-B14F-4D97-AF65-F5344CB8AC3E}">
        <p14:creationId xmlns:p14="http://schemas.microsoft.com/office/powerpoint/2010/main" val="246693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9</a:t>
            </a:fld>
            <a:endParaRPr lang="fr-FR"/>
          </a:p>
        </p:txBody>
      </p:sp>
    </p:spTree>
    <p:extLst>
      <p:ext uri="{BB962C8B-B14F-4D97-AF65-F5344CB8AC3E}">
        <p14:creationId xmlns:p14="http://schemas.microsoft.com/office/powerpoint/2010/main" val="139490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2611">
              <a:defRPr/>
            </a:pPr>
            <a:r>
              <a:rPr lang="fr-FR" dirty="0"/>
              <a:t>Les entreprises sous accord agrée sont éligibles à l’offre de conseil</a:t>
            </a:r>
            <a:r>
              <a:rPr lang="fr-FR" baseline="0" dirty="0"/>
              <a:t> et d’accompagnement et au RRH mais ne peuvent pas bénéficier de la prestation de diagnostic action</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11</a:t>
            </a:fld>
            <a:endParaRPr lang="fr-FR"/>
          </a:p>
        </p:txBody>
      </p:sp>
    </p:spTree>
    <p:extLst>
      <p:ext uri="{BB962C8B-B14F-4D97-AF65-F5344CB8AC3E}">
        <p14:creationId xmlns:p14="http://schemas.microsoft.com/office/powerpoint/2010/main" val="301883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12</a:t>
            </a:fld>
            <a:endParaRPr lang="fr-FR"/>
          </a:p>
        </p:txBody>
      </p:sp>
    </p:spTree>
    <p:extLst>
      <p:ext uri="{BB962C8B-B14F-4D97-AF65-F5344CB8AC3E}">
        <p14:creationId xmlns:p14="http://schemas.microsoft.com/office/powerpoint/2010/main" val="402720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475205-00D3-E54D-A1FB-AA73E5EEAF71}" type="slidenum">
              <a:rPr lang="fr-FR" smtClean="0"/>
              <a:t>13</a:t>
            </a:fld>
            <a:endParaRPr lang="fr-FR"/>
          </a:p>
        </p:txBody>
      </p:sp>
    </p:spTree>
    <p:extLst>
      <p:ext uri="{BB962C8B-B14F-4D97-AF65-F5344CB8AC3E}">
        <p14:creationId xmlns:p14="http://schemas.microsoft.com/office/powerpoint/2010/main" val="5649144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B505CB-0EF5-784A-A4F9-CB736319F7AB}"/>
              </a:ext>
            </a:extLst>
          </p:cNvPr>
          <p:cNvSpPr/>
          <p:nvPr userDrawn="1"/>
        </p:nvSpPr>
        <p:spPr>
          <a:xfrm>
            <a:off x="0" y="903768"/>
            <a:ext cx="857839" cy="5958586"/>
          </a:xfrm>
          <a:prstGeom prst="rect">
            <a:avLst/>
          </a:prstGeom>
          <a:solidFill>
            <a:srgbClr val="DAA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4CBAC48-DE60-3D42-B15B-EF695C7E5A6F}"/>
              </a:ext>
            </a:extLst>
          </p:cNvPr>
          <p:cNvSpPr/>
          <p:nvPr userDrawn="1"/>
        </p:nvSpPr>
        <p:spPr>
          <a:xfrm>
            <a:off x="857839" y="903768"/>
            <a:ext cx="2601798" cy="5958586"/>
          </a:xfrm>
          <a:prstGeom prst="rect">
            <a:avLst/>
          </a:prstGeom>
          <a:solidFill>
            <a:srgbClr val="FB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3EFC601-48E6-6C44-9571-931BB002AC5C}"/>
              </a:ext>
            </a:extLst>
          </p:cNvPr>
          <p:cNvSpPr/>
          <p:nvPr userDrawn="1"/>
        </p:nvSpPr>
        <p:spPr>
          <a:xfrm>
            <a:off x="3459636" y="903768"/>
            <a:ext cx="7635712" cy="5958586"/>
          </a:xfrm>
          <a:prstGeom prst="rect">
            <a:avLst/>
          </a:prstGeom>
          <a:solidFill>
            <a:srgbClr val="ABC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FC258A8-A33A-9745-98E2-0E8E48113302}"/>
              </a:ext>
            </a:extLst>
          </p:cNvPr>
          <p:cNvSpPr/>
          <p:nvPr userDrawn="1"/>
        </p:nvSpPr>
        <p:spPr>
          <a:xfrm>
            <a:off x="11095348" y="903768"/>
            <a:ext cx="1112363" cy="5958586"/>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4">
            <a:extLst>
              <a:ext uri="{FF2B5EF4-FFF2-40B4-BE49-F238E27FC236}">
                <a16:creationId xmlns:a16="http://schemas.microsoft.com/office/drawing/2014/main" id="{19B3D6FC-6AA5-924F-A59A-4001DF1D3AB7}"/>
              </a:ext>
            </a:extLst>
          </p:cNvPr>
          <p:cNvSpPr>
            <a:spLocks noGrp="1"/>
          </p:cNvSpPr>
          <p:nvPr>
            <p:ph type="body" sz="quarter" idx="32" hasCustomPrompt="1"/>
          </p:nvPr>
        </p:nvSpPr>
        <p:spPr>
          <a:xfrm>
            <a:off x="4680408" y="2655411"/>
            <a:ext cx="5194169" cy="1279280"/>
          </a:xfrm>
          <a:prstGeom prst="rect">
            <a:avLst/>
          </a:prstGeo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0" strike="noStrike">
                <a:solidFill>
                  <a:srgbClr val="69276A"/>
                </a:solidFill>
                <a:latin typeface="Baskerville Old Face" panose="02020602080505020303" pitchFamily="18" charset="77"/>
              </a:defRPr>
            </a:lvl1pPr>
          </a:lstStyle>
          <a:p>
            <a:r>
              <a:rPr lang="fr-FR" strike="noStrike" dirty="0"/>
              <a:t>L’offre de service d’</a:t>
            </a:r>
            <a:r>
              <a:rPr lang="fr-FR" strike="noStrike" dirty="0" err="1"/>
              <a:t>Agefiph</a:t>
            </a:r>
            <a:endParaRPr lang="fr-FR" strike="sngStrike" dirty="0"/>
          </a:p>
        </p:txBody>
      </p:sp>
      <p:pic>
        <p:nvPicPr>
          <p:cNvPr id="3" name="Image 2">
            <a:extLst>
              <a:ext uri="{FF2B5EF4-FFF2-40B4-BE49-F238E27FC236}">
                <a16:creationId xmlns:a16="http://schemas.microsoft.com/office/drawing/2014/main" id="{7438784B-EBD1-CE45-B3E6-963E40C8284A}"/>
              </a:ext>
            </a:extLst>
          </p:cNvPr>
          <p:cNvPicPr>
            <a:picLocks noChangeAspect="1"/>
          </p:cNvPicPr>
          <p:nvPr userDrawn="1"/>
        </p:nvPicPr>
        <p:blipFill>
          <a:blip r:embed="rId2"/>
          <a:stretch>
            <a:fillRect/>
          </a:stretch>
        </p:blipFill>
        <p:spPr>
          <a:xfrm>
            <a:off x="7416188" y="5079908"/>
            <a:ext cx="1264936" cy="1212850"/>
          </a:xfrm>
          <a:prstGeom prst="rect">
            <a:avLst/>
          </a:prstGeom>
        </p:spPr>
      </p:pic>
      <p:pic>
        <p:nvPicPr>
          <p:cNvPr id="7" name="Image 6">
            <a:extLst>
              <a:ext uri="{FF2B5EF4-FFF2-40B4-BE49-F238E27FC236}">
                <a16:creationId xmlns:a16="http://schemas.microsoft.com/office/drawing/2014/main" id="{596A4F3D-79EF-B546-A50B-0A466ABFBC2B}"/>
              </a:ext>
            </a:extLst>
          </p:cNvPr>
          <p:cNvPicPr>
            <a:picLocks noChangeAspect="1"/>
          </p:cNvPicPr>
          <p:nvPr userDrawn="1"/>
        </p:nvPicPr>
        <p:blipFill>
          <a:blip r:embed="rId3"/>
          <a:stretch>
            <a:fillRect/>
          </a:stretch>
        </p:blipFill>
        <p:spPr>
          <a:xfrm>
            <a:off x="9763898" y="5122978"/>
            <a:ext cx="1175097" cy="1126711"/>
          </a:xfrm>
          <a:prstGeom prst="rect">
            <a:avLst/>
          </a:prstGeom>
        </p:spPr>
      </p:pic>
      <p:pic>
        <p:nvPicPr>
          <p:cNvPr id="18" name="Image 17">
            <a:extLst>
              <a:ext uri="{FF2B5EF4-FFF2-40B4-BE49-F238E27FC236}">
                <a16:creationId xmlns:a16="http://schemas.microsoft.com/office/drawing/2014/main" id="{B1781460-FDC6-A249-9174-706F0827845B}"/>
              </a:ext>
            </a:extLst>
          </p:cNvPr>
          <p:cNvPicPr>
            <a:picLocks noChangeAspect="1"/>
          </p:cNvPicPr>
          <p:nvPr userDrawn="1"/>
        </p:nvPicPr>
        <p:blipFill>
          <a:blip r:embed="rId4"/>
          <a:stretch>
            <a:fillRect/>
          </a:stretch>
        </p:blipFill>
        <p:spPr>
          <a:xfrm>
            <a:off x="5095080" y="5181662"/>
            <a:ext cx="1098682" cy="1053442"/>
          </a:xfrm>
          <a:prstGeom prst="rect">
            <a:avLst/>
          </a:prstGeom>
        </p:spPr>
      </p:pic>
      <p:pic>
        <p:nvPicPr>
          <p:cNvPr id="20" name="Image 19">
            <a:extLst>
              <a:ext uri="{FF2B5EF4-FFF2-40B4-BE49-F238E27FC236}">
                <a16:creationId xmlns:a16="http://schemas.microsoft.com/office/drawing/2014/main" id="{15D4D66C-10E7-504B-8A3C-5927189F6179}"/>
              </a:ext>
            </a:extLst>
          </p:cNvPr>
          <p:cNvPicPr>
            <a:picLocks noChangeAspect="1"/>
          </p:cNvPicPr>
          <p:nvPr userDrawn="1"/>
        </p:nvPicPr>
        <p:blipFill>
          <a:blip r:embed="rId5"/>
          <a:stretch>
            <a:fillRect/>
          </a:stretch>
        </p:blipFill>
        <p:spPr>
          <a:xfrm>
            <a:off x="3531073" y="5020827"/>
            <a:ext cx="1410251" cy="1344274"/>
          </a:xfrm>
          <a:prstGeom prst="rect">
            <a:avLst/>
          </a:prstGeom>
        </p:spPr>
      </p:pic>
      <p:pic>
        <p:nvPicPr>
          <p:cNvPr id="22" name="Image 21">
            <a:extLst>
              <a:ext uri="{FF2B5EF4-FFF2-40B4-BE49-F238E27FC236}">
                <a16:creationId xmlns:a16="http://schemas.microsoft.com/office/drawing/2014/main" id="{825CE6CC-1D26-884E-8A98-622D53FBF7EA}"/>
              </a:ext>
            </a:extLst>
          </p:cNvPr>
          <p:cNvPicPr>
            <a:picLocks noChangeAspect="1"/>
          </p:cNvPicPr>
          <p:nvPr userDrawn="1"/>
        </p:nvPicPr>
        <p:blipFill>
          <a:blip r:embed="rId6"/>
          <a:stretch>
            <a:fillRect/>
          </a:stretch>
        </p:blipFill>
        <p:spPr>
          <a:xfrm>
            <a:off x="793354" y="5090215"/>
            <a:ext cx="1387530" cy="1330397"/>
          </a:xfrm>
          <a:prstGeom prst="rect">
            <a:avLst/>
          </a:prstGeom>
        </p:spPr>
      </p:pic>
      <p:pic>
        <p:nvPicPr>
          <p:cNvPr id="26" name="Image 25">
            <a:extLst>
              <a:ext uri="{FF2B5EF4-FFF2-40B4-BE49-F238E27FC236}">
                <a16:creationId xmlns:a16="http://schemas.microsoft.com/office/drawing/2014/main" id="{FCC526D6-2F99-614A-A26B-17606FD48B2F}"/>
              </a:ext>
            </a:extLst>
          </p:cNvPr>
          <p:cNvPicPr>
            <a:picLocks noChangeAspect="1"/>
          </p:cNvPicPr>
          <p:nvPr userDrawn="1"/>
        </p:nvPicPr>
        <p:blipFill>
          <a:blip r:embed="rId7"/>
          <a:stretch>
            <a:fillRect/>
          </a:stretch>
        </p:blipFill>
        <p:spPr>
          <a:xfrm>
            <a:off x="6350115" y="5079908"/>
            <a:ext cx="1234532" cy="1183698"/>
          </a:xfrm>
          <a:prstGeom prst="rect">
            <a:avLst/>
          </a:prstGeom>
        </p:spPr>
      </p:pic>
      <p:pic>
        <p:nvPicPr>
          <p:cNvPr id="28" name="Image 27">
            <a:extLst>
              <a:ext uri="{FF2B5EF4-FFF2-40B4-BE49-F238E27FC236}">
                <a16:creationId xmlns:a16="http://schemas.microsoft.com/office/drawing/2014/main" id="{8DB871E4-4EE3-A344-8D9E-13D2C20ACBCD}"/>
              </a:ext>
            </a:extLst>
          </p:cNvPr>
          <p:cNvPicPr>
            <a:picLocks noChangeAspect="1"/>
          </p:cNvPicPr>
          <p:nvPr userDrawn="1"/>
        </p:nvPicPr>
        <p:blipFill>
          <a:blip r:embed="rId8"/>
          <a:stretch>
            <a:fillRect/>
          </a:stretch>
        </p:blipFill>
        <p:spPr>
          <a:xfrm>
            <a:off x="-253113" y="5050052"/>
            <a:ext cx="1296073" cy="1242706"/>
          </a:xfrm>
          <a:prstGeom prst="rect">
            <a:avLst/>
          </a:prstGeom>
        </p:spPr>
      </p:pic>
      <p:pic>
        <p:nvPicPr>
          <p:cNvPr id="30" name="Image 29">
            <a:extLst>
              <a:ext uri="{FF2B5EF4-FFF2-40B4-BE49-F238E27FC236}">
                <a16:creationId xmlns:a16="http://schemas.microsoft.com/office/drawing/2014/main" id="{052FC152-164E-C643-A556-7F358A86F6FC}"/>
              </a:ext>
            </a:extLst>
          </p:cNvPr>
          <p:cNvPicPr>
            <a:picLocks noChangeAspect="1"/>
          </p:cNvPicPr>
          <p:nvPr userDrawn="1"/>
        </p:nvPicPr>
        <p:blipFill>
          <a:blip r:embed="rId9"/>
          <a:stretch>
            <a:fillRect/>
          </a:stretch>
        </p:blipFill>
        <p:spPr>
          <a:xfrm>
            <a:off x="11105774" y="5217040"/>
            <a:ext cx="1091511" cy="1046566"/>
          </a:xfrm>
          <a:prstGeom prst="rect">
            <a:avLst/>
          </a:prstGeom>
        </p:spPr>
      </p:pic>
      <p:pic>
        <p:nvPicPr>
          <p:cNvPr id="4" name="Image 3">
            <a:extLst>
              <a:ext uri="{FF2B5EF4-FFF2-40B4-BE49-F238E27FC236}">
                <a16:creationId xmlns:a16="http://schemas.microsoft.com/office/drawing/2014/main" id="{B0B6B47E-D8B8-B64D-B9E3-358A5814D1BC}"/>
              </a:ext>
            </a:extLst>
          </p:cNvPr>
          <p:cNvPicPr>
            <a:picLocks noChangeAspect="1"/>
          </p:cNvPicPr>
          <p:nvPr userDrawn="1"/>
        </p:nvPicPr>
        <p:blipFill>
          <a:blip r:embed="rId10"/>
          <a:stretch>
            <a:fillRect/>
          </a:stretch>
        </p:blipFill>
        <p:spPr>
          <a:xfrm>
            <a:off x="2148727" y="5250637"/>
            <a:ext cx="1169161" cy="1114463"/>
          </a:xfrm>
          <a:prstGeom prst="rect">
            <a:avLst/>
          </a:prstGeom>
        </p:spPr>
      </p:pic>
      <p:pic>
        <p:nvPicPr>
          <p:cNvPr id="12" name="Image 11">
            <a:extLst>
              <a:ext uri="{FF2B5EF4-FFF2-40B4-BE49-F238E27FC236}">
                <a16:creationId xmlns:a16="http://schemas.microsoft.com/office/drawing/2014/main" id="{77B8EEDD-61B6-A74E-BD43-6C65482C5D71}"/>
              </a:ext>
            </a:extLst>
          </p:cNvPr>
          <p:cNvPicPr>
            <a:picLocks noChangeAspect="1"/>
          </p:cNvPicPr>
          <p:nvPr userDrawn="1"/>
        </p:nvPicPr>
        <p:blipFill>
          <a:blip r:embed="rId11"/>
          <a:stretch>
            <a:fillRect/>
          </a:stretch>
        </p:blipFill>
        <p:spPr>
          <a:xfrm>
            <a:off x="8435862" y="4959405"/>
            <a:ext cx="1485153" cy="1424000"/>
          </a:xfrm>
          <a:prstGeom prst="rect">
            <a:avLst/>
          </a:prstGeom>
        </p:spPr>
      </p:pic>
    </p:spTree>
    <p:extLst>
      <p:ext uri="{BB962C8B-B14F-4D97-AF65-F5344CB8AC3E}">
        <p14:creationId xmlns:p14="http://schemas.microsoft.com/office/powerpoint/2010/main" val="232857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tablea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90450-4949-0C44-940E-13022209835F}"/>
              </a:ext>
            </a:extLst>
          </p:cNvPr>
          <p:cNvSpPr/>
          <p:nvPr userDrawn="1"/>
        </p:nvSpPr>
        <p:spPr>
          <a:xfrm>
            <a:off x="0" y="902675"/>
            <a:ext cx="857839" cy="94269"/>
          </a:xfrm>
          <a:prstGeom prst="rect">
            <a:avLst/>
          </a:prstGeom>
          <a:solidFill>
            <a:srgbClr val="ABC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BBB41FF-4DF3-AF4A-BC54-E95215B03336}"/>
              </a:ext>
            </a:extLst>
          </p:cNvPr>
          <p:cNvSpPr/>
          <p:nvPr userDrawn="1"/>
        </p:nvSpPr>
        <p:spPr>
          <a:xfrm>
            <a:off x="857839" y="902675"/>
            <a:ext cx="2601798" cy="94269"/>
          </a:xfrm>
          <a:prstGeom prst="rect">
            <a:avLst/>
          </a:prstGeom>
          <a:solidFill>
            <a:srgbClr val="6B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555C0C1-0D56-1D4E-B2A7-0EB54E5B27D9}"/>
              </a:ext>
            </a:extLst>
          </p:cNvPr>
          <p:cNvSpPr/>
          <p:nvPr userDrawn="1"/>
        </p:nvSpPr>
        <p:spPr>
          <a:xfrm>
            <a:off x="3459636" y="902675"/>
            <a:ext cx="7635712" cy="94269"/>
          </a:xfrm>
          <a:prstGeom prst="rect">
            <a:avLst/>
          </a:prstGeom>
          <a:solidFill>
            <a:srgbClr val="97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0B6DD3C-5738-6B46-86AC-1B6D0CCD0087}"/>
              </a:ext>
            </a:extLst>
          </p:cNvPr>
          <p:cNvSpPr/>
          <p:nvPr userDrawn="1"/>
        </p:nvSpPr>
        <p:spPr>
          <a:xfrm>
            <a:off x="11095348" y="902675"/>
            <a:ext cx="1112363" cy="94269"/>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4">
            <a:extLst>
              <a:ext uri="{FF2B5EF4-FFF2-40B4-BE49-F238E27FC236}">
                <a16:creationId xmlns:a16="http://schemas.microsoft.com/office/drawing/2014/main" id="{52B1CA80-C1C1-844B-A137-A6463F48889D}"/>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A9BF38"/>
                </a:solidFill>
                <a:latin typeface="Nexa Bold" panose="02000000000000000000" pitchFamily="2" charset="77"/>
              </a:defRPr>
            </a:lvl1pPr>
          </a:lstStyle>
          <a:p>
            <a:r>
              <a:rPr lang="fr-FR" dirty="0"/>
              <a:t>Une offre de services et d’aides financières plus facile à mobiliser</a:t>
            </a:r>
            <a:endParaRPr lang="fr-FR" strike="sngStrike" dirty="0"/>
          </a:p>
        </p:txBody>
      </p:sp>
      <p:sp>
        <p:nvSpPr>
          <p:cNvPr id="29" name="Rectangle 28">
            <a:extLst>
              <a:ext uri="{FF2B5EF4-FFF2-40B4-BE49-F238E27FC236}">
                <a16:creationId xmlns:a16="http://schemas.microsoft.com/office/drawing/2014/main" id="{051A133F-9B47-0247-82C1-CBB201CC15F9}"/>
              </a:ext>
            </a:extLst>
          </p:cNvPr>
          <p:cNvSpPr/>
          <p:nvPr userDrawn="1"/>
        </p:nvSpPr>
        <p:spPr>
          <a:xfrm>
            <a:off x="0" y="6360199"/>
            <a:ext cx="857839" cy="94269"/>
          </a:xfrm>
          <a:prstGeom prst="rect">
            <a:avLst/>
          </a:prstGeom>
          <a:solidFill>
            <a:srgbClr val="ABC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CB02EAA8-703B-FB4D-916F-D2F9C30B53A8}"/>
              </a:ext>
            </a:extLst>
          </p:cNvPr>
          <p:cNvSpPr/>
          <p:nvPr userDrawn="1"/>
        </p:nvSpPr>
        <p:spPr>
          <a:xfrm>
            <a:off x="857839" y="6360199"/>
            <a:ext cx="2601798" cy="94269"/>
          </a:xfrm>
          <a:prstGeom prst="rect">
            <a:avLst/>
          </a:prstGeom>
          <a:solidFill>
            <a:srgbClr val="6B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C976E31A-3289-DA4D-97A3-E35F59F11AB0}"/>
              </a:ext>
            </a:extLst>
          </p:cNvPr>
          <p:cNvSpPr/>
          <p:nvPr userDrawn="1"/>
        </p:nvSpPr>
        <p:spPr>
          <a:xfrm>
            <a:off x="3459636" y="6360199"/>
            <a:ext cx="7635712" cy="94269"/>
          </a:xfrm>
          <a:prstGeom prst="rect">
            <a:avLst/>
          </a:prstGeom>
          <a:solidFill>
            <a:srgbClr val="97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8CE15BE0-30C2-D240-8ADD-03F6FBA7BB2F}"/>
              </a:ext>
            </a:extLst>
          </p:cNvPr>
          <p:cNvSpPr/>
          <p:nvPr userDrawn="1"/>
        </p:nvSpPr>
        <p:spPr>
          <a:xfrm>
            <a:off x="11095348" y="6360199"/>
            <a:ext cx="1112363" cy="94269"/>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737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age tablea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90450-4949-0C44-940E-13022209835F}"/>
              </a:ext>
            </a:extLst>
          </p:cNvPr>
          <p:cNvSpPr/>
          <p:nvPr userDrawn="1"/>
        </p:nvSpPr>
        <p:spPr>
          <a:xfrm>
            <a:off x="0" y="902675"/>
            <a:ext cx="857839" cy="94269"/>
          </a:xfrm>
          <a:prstGeom prst="rect">
            <a:avLst/>
          </a:prstGeom>
          <a:solidFill>
            <a:srgbClr val="ABC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BBB41FF-4DF3-AF4A-BC54-E95215B03336}"/>
              </a:ext>
            </a:extLst>
          </p:cNvPr>
          <p:cNvSpPr/>
          <p:nvPr userDrawn="1"/>
        </p:nvSpPr>
        <p:spPr>
          <a:xfrm>
            <a:off x="857839" y="902675"/>
            <a:ext cx="2601798" cy="94269"/>
          </a:xfrm>
          <a:prstGeom prst="rect">
            <a:avLst/>
          </a:prstGeom>
          <a:solidFill>
            <a:srgbClr val="6B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555C0C1-0D56-1D4E-B2A7-0EB54E5B27D9}"/>
              </a:ext>
            </a:extLst>
          </p:cNvPr>
          <p:cNvSpPr/>
          <p:nvPr userDrawn="1"/>
        </p:nvSpPr>
        <p:spPr>
          <a:xfrm>
            <a:off x="3459636" y="902675"/>
            <a:ext cx="7635712" cy="94269"/>
          </a:xfrm>
          <a:prstGeom prst="rect">
            <a:avLst/>
          </a:prstGeom>
          <a:solidFill>
            <a:srgbClr val="97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0B6DD3C-5738-6B46-86AC-1B6D0CCD0087}"/>
              </a:ext>
            </a:extLst>
          </p:cNvPr>
          <p:cNvSpPr/>
          <p:nvPr userDrawn="1"/>
        </p:nvSpPr>
        <p:spPr>
          <a:xfrm>
            <a:off x="11095348" y="902675"/>
            <a:ext cx="1112363" cy="94269"/>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4">
            <a:extLst>
              <a:ext uri="{FF2B5EF4-FFF2-40B4-BE49-F238E27FC236}">
                <a16:creationId xmlns:a16="http://schemas.microsoft.com/office/drawing/2014/main" id="{52B1CA80-C1C1-844B-A137-A6463F48889D}"/>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A9BF38"/>
                </a:solidFill>
                <a:latin typeface="Nexa Bold" panose="02000000000000000000" pitchFamily="2" charset="77"/>
              </a:defRPr>
            </a:lvl1pPr>
          </a:lstStyle>
          <a:p>
            <a:r>
              <a:rPr lang="fr-FR" dirty="0"/>
              <a:t>Une offre de services et d’aides financières plus facile à mobiliser</a:t>
            </a:r>
            <a:endParaRPr lang="fr-FR" strike="sngStrike" dirty="0"/>
          </a:p>
        </p:txBody>
      </p:sp>
      <p:sp>
        <p:nvSpPr>
          <p:cNvPr id="29" name="Rectangle 28">
            <a:extLst>
              <a:ext uri="{FF2B5EF4-FFF2-40B4-BE49-F238E27FC236}">
                <a16:creationId xmlns:a16="http://schemas.microsoft.com/office/drawing/2014/main" id="{051A133F-9B47-0247-82C1-CBB201CC15F9}"/>
              </a:ext>
            </a:extLst>
          </p:cNvPr>
          <p:cNvSpPr/>
          <p:nvPr userDrawn="1"/>
        </p:nvSpPr>
        <p:spPr>
          <a:xfrm>
            <a:off x="0" y="6360199"/>
            <a:ext cx="857839" cy="94269"/>
          </a:xfrm>
          <a:prstGeom prst="rect">
            <a:avLst/>
          </a:prstGeom>
          <a:solidFill>
            <a:srgbClr val="ABC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CB02EAA8-703B-FB4D-916F-D2F9C30B53A8}"/>
              </a:ext>
            </a:extLst>
          </p:cNvPr>
          <p:cNvSpPr/>
          <p:nvPr userDrawn="1"/>
        </p:nvSpPr>
        <p:spPr>
          <a:xfrm>
            <a:off x="857839" y="6360199"/>
            <a:ext cx="2601798" cy="94269"/>
          </a:xfrm>
          <a:prstGeom prst="rect">
            <a:avLst/>
          </a:prstGeom>
          <a:solidFill>
            <a:srgbClr val="6B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C976E31A-3289-DA4D-97A3-E35F59F11AB0}"/>
              </a:ext>
            </a:extLst>
          </p:cNvPr>
          <p:cNvSpPr/>
          <p:nvPr userDrawn="1"/>
        </p:nvSpPr>
        <p:spPr>
          <a:xfrm>
            <a:off x="3459636" y="6360199"/>
            <a:ext cx="7635712" cy="94269"/>
          </a:xfrm>
          <a:prstGeom prst="rect">
            <a:avLst/>
          </a:prstGeom>
          <a:solidFill>
            <a:srgbClr val="97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8CE15BE0-30C2-D240-8ADD-03F6FBA7BB2F}"/>
              </a:ext>
            </a:extLst>
          </p:cNvPr>
          <p:cNvSpPr/>
          <p:nvPr userDrawn="1"/>
        </p:nvSpPr>
        <p:spPr>
          <a:xfrm>
            <a:off x="11095348" y="6360199"/>
            <a:ext cx="1112363" cy="94269"/>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5A08E98B-CD44-764E-A148-39D1AD7BAF47}"/>
              </a:ext>
            </a:extLst>
          </p:cNvPr>
          <p:cNvPicPr>
            <a:picLocks noChangeAspect="1"/>
          </p:cNvPicPr>
          <p:nvPr userDrawn="1"/>
        </p:nvPicPr>
        <p:blipFill>
          <a:blip r:embed="rId2">
            <a:duotone>
              <a:prstClr val="black"/>
              <a:srgbClr val="ABC339">
                <a:tint val="45000"/>
                <a:satMod val="400000"/>
              </a:srgbClr>
            </a:duotone>
          </a:blip>
          <a:stretch>
            <a:fillRect/>
          </a:stretch>
        </p:blipFill>
        <p:spPr>
          <a:xfrm>
            <a:off x="1694033" y="1206688"/>
            <a:ext cx="2159000" cy="2070100"/>
          </a:xfrm>
          <a:prstGeom prst="rect">
            <a:avLst/>
          </a:prstGeom>
        </p:spPr>
      </p:pic>
      <p:pic>
        <p:nvPicPr>
          <p:cNvPr id="13" name="Image 12">
            <a:extLst>
              <a:ext uri="{FF2B5EF4-FFF2-40B4-BE49-F238E27FC236}">
                <a16:creationId xmlns:a16="http://schemas.microsoft.com/office/drawing/2014/main" id="{1B27F5A5-7E82-8D42-92DC-C1E2430DEC44}"/>
              </a:ext>
            </a:extLst>
          </p:cNvPr>
          <p:cNvPicPr>
            <a:picLocks noChangeAspect="1"/>
          </p:cNvPicPr>
          <p:nvPr userDrawn="1"/>
        </p:nvPicPr>
        <p:blipFill>
          <a:blip r:embed="rId2">
            <a:duotone>
              <a:prstClr val="black"/>
              <a:srgbClr val="ABC339">
                <a:tint val="45000"/>
                <a:satMod val="400000"/>
              </a:srgbClr>
            </a:duotone>
          </a:blip>
          <a:stretch>
            <a:fillRect/>
          </a:stretch>
        </p:blipFill>
        <p:spPr>
          <a:xfrm rot="10800000">
            <a:off x="8717938" y="3838893"/>
            <a:ext cx="2159000" cy="2070100"/>
          </a:xfrm>
          <a:prstGeom prst="rect">
            <a:avLst/>
          </a:prstGeom>
        </p:spPr>
      </p:pic>
    </p:spTree>
    <p:extLst>
      <p:ext uri="{BB962C8B-B14F-4D97-AF65-F5344CB8AC3E}">
        <p14:creationId xmlns:p14="http://schemas.microsoft.com/office/powerpoint/2010/main" val="304466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B505CB-0EF5-784A-A4F9-CB736319F7AB}"/>
              </a:ext>
            </a:extLst>
          </p:cNvPr>
          <p:cNvSpPr/>
          <p:nvPr userDrawn="1"/>
        </p:nvSpPr>
        <p:spPr>
          <a:xfrm>
            <a:off x="0" y="903768"/>
            <a:ext cx="857839" cy="5958586"/>
          </a:xfrm>
          <a:prstGeom prst="rect">
            <a:avLst/>
          </a:prstGeom>
          <a:solidFill>
            <a:srgbClr val="97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4CBAC48-DE60-3D42-B15B-EF695C7E5A6F}"/>
              </a:ext>
            </a:extLst>
          </p:cNvPr>
          <p:cNvSpPr/>
          <p:nvPr userDrawn="1"/>
        </p:nvSpPr>
        <p:spPr>
          <a:xfrm>
            <a:off x="857839" y="903768"/>
            <a:ext cx="2601798" cy="5958586"/>
          </a:xfrm>
          <a:prstGeom prst="rect">
            <a:avLst/>
          </a:prstGeom>
          <a:solidFill>
            <a:srgbClr val="47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3EFC601-48E6-6C44-9571-931BB002AC5C}"/>
              </a:ext>
            </a:extLst>
          </p:cNvPr>
          <p:cNvSpPr/>
          <p:nvPr userDrawn="1"/>
        </p:nvSpPr>
        <p:spPr>
          <a:xfrm>
            <a:off x="3459635" y="903768"/>
            <a:ext cx="7635711" cy="5958586"/>
          </a:xfrm>
          <a:prstGeom prst="rect">
            <a:avLst/>
          </a:prstGeom>
          <a:solidFill>
            <a:srgbClr val="97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FC258A8-A33A-9745-98E2-0E8E48113302}"/>
              </a:ext>
            </a:extLst>
          </p:cNvPr>
          <p:cNvSpPr/>
          <p:nvPr userDrawn="1"/>
        </p:nvSpPr>
        <p:spPr>
          <a:xfrm>
            <a:off x="11095348" y="903768"/>
            <a:ext cx="1112363" cy="5958586"/>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27C7742-DC53-EB47-87A6-B9C571E2FBA2}"/>
              </a:ext>
            </a:extLst>
          </p:cNvPr>
          <p:cNvPicPr>
            <a:picLocks noChangeAspect="1"/>
          </p:cNvPicPr>
          <p:nvPr userDrawn="1"/>
        </p:nvPicPr>
        <p:blipFill>
          <a:blip r:embed="rId2"/>
          <a:stretch>
            <a:fillRect/>
          </a:stretch>
        </p:blipFill>
        <p:spPr>
          <a:xfrm>
            <a:off x="7416188" y="5055524"/>
            <a:ext cx="1264936" cy="1212850"/>
          </a:xfrm>
          <a:prstGeom prst="rect">
            <a:avLst/>
          </a:prstGeom>
        </p:spPr>
      </p:pic>
      <p:pic>
        <p:nvPicPr>
          <p:cNvPr id="15" name="Image 14">
            <a:extLst>
              <a:ext uri="{FF2B5EF4-FFF2-40B4-BE49-F238E27FC236}">
                <a16:creationId xmlns:a16="http://schemas.microsoft.com/office/drawing/2014/main" id="{793BFF5E-F181-5C46-8645-4E6E77C9A834}"/>
              </a:ext>
            </a:extLst>
          </p:cNvPr>
          <p:cNvPicPr>
            <a:picLocks noChangeAspect="1"/>
          </p:cNvPicPr>
          <p:nvPr userDrawn="1"/>
        </p:nvPicPr>
        <p:blipFill>
          <a:blip r:embed="rId3"/>
          <a:stretch>
            <a:fillRect/>
          </a:stretch>
        </p:blipFill>
        <p:spPr>
          <a:xfrm>
            <a:off x="8667958" y="5149601"/>
            <a:ext cx="1095939" cy="1050812"/>
          </a:xfrm>
          <a:prstGeom prst="rect">
            <a:avLst/>
          </a:prstGeom>
        </p:spPr>
      </p:pic>
      <p:pic>
        <p:nvPicPr>
          <p:cNvPr id="16" name="Image 15">
            <a:extLst>
              <a:ext uri="{FF2B5EF4-FFF2-40B4-BE49-F238E27FC236}">
                <a16:creationId xmlns:a16="http://schemas.microsoft.com/office/drawing/2014/main" id="{5F08CA3A-7EEF-5743-B4F6-FF7E423B13B8}"/>
              </a:ext>
            </a:extLst>
          </p:cNvPr>
          <p:cNvPicPr>
            <a:picLocks noChangeAspect="1"/>
          </p:cNvPicPr>
          <p:nvPr userDrawn="1"/>
        </p:nvPicPr>
        <p:blipFill>
          <a:blip r:embed="rId4"/>
          <a:stretch>
            <a:fillRect/>
          </a:stretch>
        </p:blipFill>
        <p:spPr>
          <a:xfrm>
            <a:off x="9763898" y="5098594"/>
            <a:ext cx="1175097" cy="1126711"/>
          </a:xfrm>
          <a:prstGeom prst="rect">
            <a:avLst/>
          </a:prstGeom>
        </p:spPr>
      </p:pic>
      <p:pic>
        <p:nvPicPr>
          <p:cNvPr id="17" name="Image 16">
            <a:extLst>
              <a:ext uri="{FF2B5EF4-FFF2-40B4-BE49-F238E27FC236}">
                <a16:creationId xmlns:a16="http://schemas.microsoft.com/office/drawing/2014/main" id="{9D5FABC7-8226-6D4A-915E-4F09E882DF58}"/>
              </a:ext>
            </a:extLst>
          </p:cNvPr>
          <p:cNvPicPr>
            <a:picLocks noChangeAspect="1"/>
          </p:cNvPicPr>
          <p:nvPr userDrawn="1"/>
        </p:nvPicPr>
        <p:blipFill>
          <a:blip r:embed="rId5"/>
          <a:stretch>
            <a:fillRect/>
          </a:stretch>
        </p:blipFill>
        <p:spPr>
          <a:xfrm>
            <a:off x="5095080" y="5157278"/>
            <a:ext cx="1098682" cy="1053442"/>
          </a:xfrm>
          <a:prstGeom prst="rect">
            <a:avLst/>
          </a:prstGeom>
        </p:spPr>
      </p:pic>
      <p:pic>
        <p:nvPicPr>
          <p:cNvPr id="18" name="Image 17">
            <a:extLst>
              <a:ext uri="{FF2B5EF4-FFF2-40B4-BE49-F238E27FC236}">
                <a16:creationId xmlns:a16="http://schemas.microsoft.com/office/drawing/2014/main" id="{61CECE5A-DA9F-9744-97E0-B30C8E874CF1}"/>
              </a:ext>
            </a:extLst>
          </p:cNvPr>
          <p:cNvPicPr>
            <a:picLocks noChangeAspect="1"/>
          </p:cNvPicPr>
          <p:nvPr userDrawn="1"/>
        </p:nvPicPr>
        <p:blipFill>
          <a:blip r:embed="rId6"/>
          <a:stretch>
            <a:fillRect/>
          </a:stretch>
        </p:blipFill>
        <p:spPr>
          <a:xfrm>
            <a:off x="3531073" y="4996443"/>
            <a:ext cx="1410251" cy="1344274"/>
          </a:xfrm>
          <a:prstGeom prst="rect">
            <a:avLst/>
          </a:prstGeom>
        </p:spPr>
      </p:pic>
      <p:pic>
        <p:nvPicPr>
          <p:cNvPr id="19" name="Image 18">
            <a:extLst>
              <a:ext uri="{FF2B5EF4-FFF2-40B4-BE49-F238E27FC236}">
                <a16:creationId xmlns:a16="http://schemas.microsoft.com/office/drawing/2014/main" id="{F93438E1-94EB-C042-8D47-BB457DA2329E}"/>
              </a:ext>
            </a:extLst>
          </p:cNvPr>
          <p:cNvPicPr>
            <a:picLocks noChangeAspect="1"/>
          </p:cNvPicPr>
          <p:nvPr userDrawn="1"/>
        </p:nvPicPr>
        <p:blipFill>
          <a:blip r:embed="rId7"/>
          <a:stretch>
            <a:fillRect/>
          </a:stretch>
        </p:blipFill>
        <p:spPr>
          <a:xfrm>
            <a:off x="793354" y="5065831"/>
            <a:ext cx="1387530" cy="1330397"/>
          </a:xfrm>
          <a:prstGeom prst="rect">
            <a:avLst/>
          </a:prstGeom>
        </p:spPr>
      </p:pic>
      <p:pic>
        <p:nvPicPr>
          <p:cNvPr id="20" name="Image 19">
            <a:extLst>
              <a:ext uri="{FF2B5EF4-FFF2-40B4-BE49-F238E27FC236}">
                <a16:creationId xmlns:a16="http://schemas.microsoft.com/office/drawing/2014/main" id="{8FD35E0A-F855-2C4C-9770-14619F02885D}"/>
              </a:ext>
            </a:extLst>
          </p:cNvPr>
          <p:cNvPicPr>
            <a:picLocks noChangeAspect="1"/>
          </p:cNvPicPr>
          <p:nvPr userDrawn="1"/>
        </p:nvPicPr>
        <p:blipFill>
          <a:blip r:embed="rId8"/>
          <a:stretch>
            <a:fillRect/>
          </a:stretch>
        </p:blipFill>
        <p:spPr>
          <a:xfrm>
            <a:off x="2125785" y="5118584"/>
            <a:ext cx="1145737" cy="1092136"/>
          </a:xfrm>
          <a:prstGeom prst="rect">
            <a:avLst/>
          </a:prstGeom>
        </p:spPr>
      </p:pic>
      <p:pic>
        <p:nvPicPr>
          <p:cNvPr id="21" name="Image 20">
            <a:extLst>
              <a:ext uri="{FF2B5EF4-FFF2-40B4-BE49-F238E27FC236}">
                <a16:creationId xmlns:a16="http://schemas.microsoft.com/office/drawing/2014/main" id="{61135E5F-0AE7-0443-B63B-C8C38C3D6F64}"/>
              </a:ext>
            </a:extLst>
          </p:cNvPr>
          <p:cNvPicPr>
            <a:picLocks noChangeAspect="1"/>
          </p:cNvPicPr>
          <p:nvPr userDrawn="1"/>
        </p:nvPicPr>
        <p:blipFill>
          <a:blip r:embed="rId9"/>
          <a:stretch>
            <a:fillRect/>
          </a:stretch>
        </p:blipFill>
        <p:spPr>
          <a:xfrm>
            <a:off x="6350115" y="5055524"/>
            <a:ext cx="1234532" cy="1183698"/>
          </a:xfrm>
          <a:prstGeom prst="rect">
            <a:avLst/>
          </a:prstGeom>
        </p:spPr>
      </p:pic>
      <p:pic>
        <p:nvPicPr>
          <p:cNvPr id="22" name="Image 21">
            <a:extLst>
              <a:ext uri="{FF2B5EF4-FFF2-40B4-BE49-F238E27FC236}">
                <a16:creationId xmlns:a16="http://schemas.microsoft.com/office/drawing/2014/main" id="{632E6023-AD01-7247-95B3-7522BD77D619}"/>
              </a:ext>
            </a:extLst>
          </p:cNvPr>
          <p:cNvPicPr>
            <a:picLocks noChangeAspect="1"/>
          </p:cNvPicPr>
          <p:nvPr userDrawn="1"/>
        </p:nvPicPr>
        <p:blipFill>
          <a:blip r:embed="rId10"/>
          <a:stretch>
            <a:fillRect/>
          </a:stretch>
        </p:blipFill>
        <p:spPr>
          <a:xfrm>
            <a:off x="-225472" y="5025668"/>
            <a:ext cx="1296073" cy="1242706"/>
          </a:xfrm>
          <a:prstGeom prst="rect">
            <a:avLst/>
          </a:prstGeom>
        </p:spPr>
      </p:pic>
      <p:pic>
        <p:nvPicPr>
          <p:cNvPr id="23" name="Image 22">
            <a:extLst>
              <a:ext uri="{FF2B5EF4-FFF2-40B4-BE49-F238E27FC236}">
                <a16:creationId xmlns:a16="http://schemas.microsoft.com/office/drawing/2014/main" id="{D4F4A3FA-6A92-804F-967C-B2D37D635A7A}"/>
              </a:ext>
            </a:extLst>
          </p:cNvPr>
          <p:cNvPicPr>
            <a:picLocks noChangeAspect="1"/>
          </p:cNvPicPr>
          <p:nvPr userDrawn="1"/>
        </p:nvPicPr>
        <p:blipFill>
          <a:blip r:embed="rId11"/>
          <a:stretch>
            <a:fillRect/>
          </a:stretch>
        </p:blipFill>
        <p:spPr>
          <a:xfrm>
            <a:off x="11139085" y="5258071"/>
            <a:ext cx="1024888" cy="982686"/>
          </a:xfrm>
          <a:prstGeom prst="rect">
            <a:avLst/>
          </a:prstGeom>
        </p:spPr>
      </p:pic>
      <p:sp>
        <p:nvSpPr>
          <p:cNvPr id="24" name="Espace réservé du texte 4">
            <a:extLst>
              <a:ext uri="{FF2B5EF4-FFF2-40B4-BE49-F238E27FC236}">
                <a16:creationId xmlns:a16="http://schemas.microsoft.com/office/drawing/2014/main" id="{62B75A5D-C5C8-D04B-BE1F-6AC76E6E945F}"/>
              </a:ext>
            </a:extLst>
          </p:cNvPr>
          <p:cNvSpPr>
            <a:spLocks noGrp="1"/>
          </p:cNvSpPr>
          <p:nvPr>
            <p:ph type="body" sz="quarter" idx="32" hasCustomPrompt="1"/>
          </p:nvPr>
        </p:nvSpPr>
        <p:spPr>
          <a:xfrm>
            <a:off x="4680408" y="2655411"/>
            <a:ext cx="5194169" cy="1279280"/>
          </a:xfrm>
          <a:prstGeom prst="rect">
            <a:avLst/>
          </a:prstGeo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0" strike="noStrike">
                <a:solidFill>
                  <a:srgbClr val="69276A"/>
                </a:solidFill>
                <a:latin typeface="Baskerville Old Face" panose="02020602080505020303" pitchFamily="18" charset="77"/>
              </a:defRPr>
            </a:lvl1pPr>
          </a:lstStyle>
          <a:p>
            <a:r>
              <a:rPr lang="fr-FR" strike="noStrike" dirty="0" err="1"/>
              <a:t>Agefiph</a:t>
            </a:r>
            <a:br>
              <a:rPr lang="fr-FR" strike="noStrike" dirty="0"/>
            </a:br>
            <a:r>
              <a:rPr lang="fr-FR" strike="noStrike" dirty="0"/>
              <a:t>vous remercie</a:t>
            </a:r>
            <a:endParaRPr lang="fr-FR" strike="sngStrike" dirty="0"/>
          </a:p>
        </p:txBody>
      </p:sp>
    </p:spTree>
    <p:extLst>
      <p:ext uri="{BB962C8B-B14F-4D97-AF65-F5344CB8AC3E}">
        <p14:creationId xmlns:p14="http://schemas.microsoft.com/office/powerpoint/2010/main" val="196087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degrade.jpg" descr="/jobs Caro/Agefiph/05- recherches/07. Maquettes doc/02/02. PAPETERIE/ppt/imports/degrad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3" y="1716089"/>
            <a:ext cx="132926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logo.AGEFIPH-quadri.jpg" descr="/jobs Caro/Agefiph/05- recherches/07. Maquettes doc/02/02. PAPETERIE/ppt/03/logo.AGEFIPH-quadri.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4351" y="6135688"/>
            <a:ext cx="143933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25600" y="1600201"/>
            <a:ext cx="9652000" cy="478305"/>
          </a:xfrm>
        </p:spPr>
        <p:txBody>
          <a:bodyPr anchor="t">
            <a:noAutofit/>
          </a:bodyPr>
          <a:lstStyle>
            <a:lvl1pPr algn="l">
              <a:defRPr sz="4000" b="0" cap="none">
                <a:solidFill>
                  <a:srgbClr val="DF2448"/>
                </a:solidFill>
              </a:defRPr>
            </a:lvl1p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Text Placeholder 2"/>
          <p:cNvSpPr>
            <a:spLocks noGrp="1"/>
          </p:cNvSpPr>
          <p:nvPr>
            <p:ph type="body" idx="1"/>
          </p:nvPr>
        </p:nvSpPr>
        <p:spPr>
          <a:xfrm>
            <a:off x="1625600" y="2250890"/>
            <a:ext cx="7924800" cy="339911"/>
          </a:xfrm>
        </p:spPr>
        <p:txBody>
          <a:bodyPr anchor="t">
            <a:normAutofit/>
          </a:bodyPr>
          <a:lstStyle>
            <a:lvl1pPr marL="0" indent="0">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6" name="Date Placeholder 3"/>
          <p:cNvSpPr>
            <a:spLocks noGrp="1"/>
          </p:cNvSpPr>
          <p:nvPr>
            <p:ph type="dt" sz="half" idx="10"/>
          </p:nvPr>
        </p:nvSpPr>
        <p:spPr/>
        <p:txBody>
          <a:bodyPr/>
          <a:lstStyle>
            <a:lvl1pPr>
              <a:defRPr/>
            </a:lvl1pPr>
          </a:lstStyle>
          <a:p>
            <a:pPr>
              <a:defRPr/>
            </a:pPr>
            <a:fld id="{27BBD900-F886-40C5-BF1D-7911C41FDE3F}" type="datetime1">
              <a:rPr lang="fr-FR" altLang="fr-FR"/>
              <a:pPr>
                <a:defRPr/>
              </a:pPr>
              <a:t>15/10/2018</a:t>
            </a:fld>
            <a:endParaRPr lang="en-US" altLang="fr-FR"/>
          </a:p>
        </p:txBody>
      </p:sp>
      <p:sp>
        <p:nvSpPr>
          <p:cNvPr id="7" name="Footer Placeholder 4"/>
          <p:cNvSpPr>
            <a:spLocks noGrp="1"/>
          </p:cNvSpPr>
          <p:nvPr>
            <p:ph type="ftr" sz="quarter" idx="11"/>
          </p:nvPr>
        </p:nvSpPr>
        <p:spPr/>
        <p:txBody>
          <a:bodyPr/>
          <a:lstStyle>
            <a:lvl1pPr>
              <a:defRPr/>
            </a:lvl1pPr>
          </a:lstStyle>
          <a:p>
            <a:pPr>
              <a:defRPr/>
            </a:pPr>
            <a:r>
              <a:rPr lang="en-US" altLang="fr-FR"/>
              <a:t>Présentation du</a:t>
            </a:r>
          </a:p>
        </p:txBody>
      </p:sp>
      <p:sp>
        <p:nvSpPr>
          <p:cNvPr id="8" name="Slide Number Placeholder 5"/>
          <p:cNvSpPr>
            <a:spLocks noGrp="1"/>
          </p:cNvSpPr>
          <p:nvPr>
            <p:ph type="sldNum" sz="quarter" idx="12"/>
          </p:nvPr>
        </p:nvSpPr>
        <p:spPr/>
        <p:txBody>
          <a:bodyPr/>
          <a:lstStyle>
            <a:lvl1pPr>
              <a:defRPr/>
            </a:lvl1pPr>
          </a:lstStyle>
          <a:p>
            <a:fld id="{36419C02-1FBE-4FD0-A120-1B2D247DA8A4}" type="slidenum">
              <a:rPr lang="en-US" altLang="fr-FR"/>
              <a:pPr/>
              <a:t>‹#›</a:t>
            </a:fld>
            <a:endParaRPr lang="en-US" altLang="fr-FR"/>
          </a:p>
        </p:txBody>
      </p:sp>
    </p:spTree>
    <p:extLst>
      <p:ext uri="{BB962C8B-B14F-4D97-AF65-F5344CB8AC3E}">
        <p14:creationId xmlns:p14="http://schemas.microsoft.com/office/powerpoint/2010/main" val="2952903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fld id="{70F2420A-B45C-4609-9E8B-E14FB0079DB3}" type="datetime4">
              <a:rPr lang="fr-FR"/>
              <a:pPr>
                <a:defRPr/>
              </a:pPr>
              <a:t>15 octobre 2018</a:t>
            </a:fld>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r>
              <a:rPr lang="fr-FR" altLang="fr-FR"/>
              <a:t>/ </a:t>
            </a:r>
            <a:fld id="{8F670772-C068-4646-92F7-D8A4899A1F6A}" type="slidenum">
              <a:rPr lang="fr-FR" altLang="fr-FR"/>
              <a:pPr>
                <a:defRPr/>
              </a:pPr>
              <a:t>‹#›</a:t>
            </a:fld>
            <a:endParaRPr lang="fr-FR" altLang="fr-FR"/>
          </a:p>
        </p:txBody>
      </p:sp>
    </p:spTree>
    <p:extLst>
      <p:ext uri="{BB962C8B-B14F-4D97-AF65-F5344CB8AC3E}">
        <p14:creationId xmlns:p14="http://schemas.microsoft.com/office/powerpoint/2010/main" val="230528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5A5DF6-E7C8-4EA2-990C-A2791959C01B}" type="datetime1">
              <a:rPr lang="fr-FR" altLang="fr-FR"/>
              <a:pPr>
                <a:defRPr/>
              </a:pPr>
              <a:t>15/10/2018</a:t>
            </a:fld>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altLang="fr-FR"/>
              <a:t>Présentation du</a:t>
            </a:r>
          </a:p>
        </p:txBody>
      </p:sp>
      <p:sp>
        <p:nvSpPr>
          <p:cNvPr id="4" name="Rectangle 6"/>
          <p:cNvSpPr>
            <a:spLocks noGrp="1" noChangeArrowheads="1"/>
          </p:cNvSpPr>
          <p:nvPr>
            <p:ph type="sldNum" sz="quarter" idx="12"/>
          </p:nvPr>
        </p:nvSpPr>
        <p:spPr>
          <a:ln/>
        </p:spPr>
        <p:txBody>
          <a:bodyPr/>
          <a:lstStyle>
            <a:lvl1pPr>
              <a:defRPr/>
            </a:lvl1pPr>
          </a:lstStyle>
          <a:p>
            <a:fld id="{128C48A0-3FD4-47FE-81F9-E988EC227136}" type="slidenum">
              <a:rPr lang="fr-FR" altLang="fr-FR"/>
              <a:pPr/>
              <a:t>‹#›</a:t>
            </a:fld>
            <a:endParaRPr lang="fr-FR" altLang="fr-FR"/>
          </a:p>
        </p:txBody>
      </p:sp>
    </p:spTree>
    <p:extLst>
      <p:ext uri="{BB962C8B-B14F-4D97-AF65-F5344CB8AC3E}">
        <p14:creationId xmlns:p14="http://schemas.microsoft.com/office/powerpoint/2010/main" val="372765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dt" sz="half" idx="10"/>
          </p:nvPr>
        </p:nvSpPr>
        <p:spPr>
          <a:ln/>
        </p:spPr>
        <p:txBody>
          <a:bodyPr/>
          <a:lstStyle>
            <a:lvl1pPr>
              <a:defRPr/>
            </a:lvl1pPr>
          </a:lstStyle>
          <a:p>
            <a:pPr>
              <a:defRPr/>
            </a:pPr>
            <a:fld id="{AFB60FB9-5F5D-4BC4-952D-9945D322A22F}" type="datetime1">
              <a:rPr lang="fr-FR"/>
              <a:pPr>
                <a:defRPr/>
              </a:pPr>
              <a:t>15/10/2018</a:t>
            </a:fld>
            <a:endParaRPr lang="fr-FR"/>
          </a:p>
        </p:txBody>
      </p:sp>
      <p:sp>
        <p:nvSpPr>
          <p:cNvPr id="5" name="Rectangle 6"/>
          <p:cNvSpPr>
            <a:spLocks noGrp="1" noChangeArrowheads="1"/>
          </p:cNvSpPr>
          <p:nvPr>
            <p:ph type="ftr" sz="quarter" idx="11"/>
          </p:nvPr>
        </p:nvSpPr>
        <p:spPr>
          <a:ln/>
        </p:spPr>
        <p:txBody>
          <a:bodyPr/>
          <a:lstStyle>
            <a:lvl1pPr>
              <a:defRPr/>
            </a:lvl1pPr>
          </a:lstStyle>
          <a:p>
            <a:pPr>
              <a:defRPr/>
            </a:pPr>
            <a:r>
              <a:rPr lang="fr-FR"/>
              <a:t>Présentation du</a:t>
            </a:r>
          </a:p>
        </p:txBody>
      </p:sp>
      <p:sp>
        <p:nvSpPr>
          <p:cNvPr id="6" name="Rectangle 7"/>
          <p:cNvSpPr>
            <a:spLocks noGrp="1" noChangeArrowheads="1"/>
          </p:cNvSpPr>
          <p:nvPr>
            <p:ph type="sldNum" sz="quarter" idx="12"/>
          </p:nvPr>
        </p:nvSpPr>
        <p:spPr>
          <a:ln/>
        </p:spPr>
        <p:txBody>
          <a:bodyPr/>
          <a:lstStyle>
            <a:lvl1pPr>
              <a:defRPr/>
            </a:lvl1pPr>
          </a:lstStyle>
          <a:p>
            <a:pPr>
              <a:defRPr/>
            </a:pPr>
            <a:fld id="{D3D42DF8-BD2A-4B64-B0EA-53A543266865}" type="slidenum">
              <a:rPr lang="fr-FR" altLang="fr-FR"/>
              <a:pPr>
                <a:defRPr/>
              </a:pPr>
              <a:t>‹#›</a:t>
            </a:fld>
            <a:endParaRPr lang="fr-FR" altLang="fr-FR"/>
          </a:p>
        </p:txBody>
      </p:sp>
    </p:spTree>
    <p:extLst>
      <p:ext uri="{BB962C8B-B14F-4D97-AF65-F5344CB8AC3E}">
        <p14:creationId xmlns:p14="http://schemas.microsoft.com/office/powerpoint/2010/main" val="426585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Espace réservé du texte 4">
            <a:extLst>
              <a:ext uri="{FF2B5EF4-FFF2-40B4-BE49-F238E27FC236}">
                <a16:creationId xmlns:a16="http://schemas.microsoft.com/office/drawing/2014/main" id="{B8DC7B1A-2D44-3B4F-AF39-3EFF4212960E}"/>
              </a:ext>
            </a:extLst>
          </p:cNvPr>
          <p:cNvSpPr>
            <a:spLocks noGrp="1"/>
          </p:cNvSpPr>
          <p:nvPr>
            <p:ph type="body" sz="quarter" idx="28" hasCustomPrompt="1"/>
          </p:nvPr>
        </p:nvSpPr>
        <p:spPr>
          <a:xfrm>
            <a:off x="3535051" y="1676737"/>
            <a:ext cx="1904215" cy="284038"/>
          </a:xfrm>
          <a:prstGeom prst="rect">
            <a:avLst/>
          </a:prstGeom>
        </p:spPr>
        <p:txBody>
          <a:bodyPr anchor="ctr"/>
          <a:lstStyle>
            <a:lvl1pPr marL="0" indent="0">
              <a:buNone/>
              <a:defRPr sz="2800" b="0">
                <a:solidFill>
                  <a:srgbClr val="69276A"/>
                </a:solidFill>
                <a:latin typeface="Baskerville Old Face" panose="02020602080505020303" pitchFamily="18" charset="77"/>
              </a:defRPr>
            </a:lvl1pPr>
          </a:lstStyle>
          <a:p>
            <a:r>
              <a:rPr lang="fr-FR" dirty="0"/>
              <a:t>Sommaire</a:t>
            </a:r>
          </a:p>
        </p:txBody>
      </p:sp>
      <p:sp>
        <p:nvSpPr>
          <p:cNvPr id="17" name="Espace réservé du texte 4">
            <a:extLst>
              <a:ext uri="{FF2B5EF4-FFF2-40B4-BE49-F238E27FC236}">
                <a16:creationId xmlns:a16="http://schemas.microsoft.com/office/drawing/2014/main" id="{9EF7A310-14C6-C147-9605-3C0AD197DF18}"/>
              </a:ext>
            </a:extLst>
          </p:cNvPr>
          <p:cNvSpPr>
            <a:spLocks noGrp="1"/>
          </p:cNvSpPr>
          <p:nvPr>
            <p:ph type="body" sz="quarter" idx="29" hasCustomPrompt="1"/>
          </p:nvPr>
        </p:nvSpPr>
        <p:spPr>
          <a:xfrm>
            <a:off x="3535051" y="2336613"/>
            <a:ext cx="5083839" cy="534864"/>
          </a:xfrm>
          <a:prstGeom prst="rect">
            <a:avLst/>
          </a:prstGeom>
        </p:spPr>
        <p:txBody>
          <a:bodyPr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69276A"/>
                </a:solidFill>
                <a:latin typeface="Nexa Bold" panose="02000000000000000000"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L'</a:t>
            </a:r>
            <a:r>
              <a:rPr lang="fr-FR" dirty="0" err="1"/>
              <a:t>Agefiph</a:t>
            </a:r>
            <a:r>
              <a:rPr lang="fr-FR" dirty="0"/>
              <a:t> en transformation</a:t>
            </a:r>
            <a:endParaRPr lang="fr-FR" strike="sngStrike" dirty="0"/>
          </a:p>
          <a:p>
            <a:endParaRPr lang="fr-FR" dirty="0"/>
          </a:p>
        </p:txBody>
      </p:sp>
      <p:sp>
        <p:nvSpPr>
          <p:cNvPr id="18" name="Espace réservé du texte 4">
            <a:extLst>
              <a:ext uri="{FF2B5EF4-FFF2-40B4-BE49-F238E27FC236}">
                <a16:creationId xmlns:a16="http://schemas.microsoft.com/office/drawing/2014/main" id="{6887BEBD-9EE6-DD47-B876-5B36731B0560}"/>
              </a:ext>
            </a:extLst>
          </p:cNvPr>
          <p:cNvSpPr>
            <a:spLocks noGrp="1"/>
          </p:cNvSpPr>
          <p:nvPr>
            <p:ph type="body" sz="quarter" idx="30" hasCustomPrompt="1"/>
          </p:nvPr>
        </p:nvSpPr>
        <p:spPr>
          <a:xfrm>
            <a:off x="3535051" y="3128464"/>
            <a:ext cx="5083839" cy="536097"/>
          </a:xfrm>
          <a:prstGeom prst="rect">
            <a:avLst/>
          </a:prstGeom>
        </p:spPr>
        <p:txBody>
          <a:bodyPr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69276A"/>
                </a:solidFill>
                <a:latin typeface="Nexa Bold" panose="02000000000000000000" pitchFamily="2" charset="77"/>
              </a:defRPr>
            </a:lvl1pPr>
          </a:lstStyle>
          <a:p>
            <a:r>
              <a:rPr lang="fr-FR" dirty="0"/>
              <a:t>Une offre de services et d'aides financières plus simple à mobiliser</a:t>
            </a:r>
            <a:endParaRPr lang="fr-FR" strike="sngStrike" dirty="0"/>
          </a:p>
        </p:txBody>
      </p:sp>
      <p:sp>
        <p:nvSpPr>
          <p:cNvPr id="19" name="Espace réservé du texte 4">
            <a:extLst>
              <a:ext uri="{FF2B5EF4-FFF2-40B4-BE49-F238E27FC236}">
                <a16:creationId xmlns:a16="http://schemas.microsoft.com/office/drawing/2014/main" id="{B86C95A2-2512-B245-BC89-09B124C56CB5}"/>
              </a:ext>
            </a:extLst>
          </p:cNvPr>
          <p:cNvSpPr>
            <a:spLocks noGrp="1"/>
          </p:cNvSpPr>
          <p:nvPr>
            <p:ph type="body" sz="quarter" idx="31" hasCustomPrompt="1"/>
          </p:nvPr>
        </p:nvSpPr>
        <p:spPr>
          <a:xfrm>
            <a:off x="2818614" y="2336613"/>
            <a:ext cx="414779" cy="312319"/>
          </a:xfrm>
          <a:prstGeom prst="rect">
            <a:avLst/>
          </a:prstGeom>
        </p:spPr>
        <p:txBody>
          <a:bodyPr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rgbClr val="69276A"/>
                </a:solidFill>
                <a:latin typeface="HermesFB Book " panose="02000000000000000000"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01</a:t>
            </a:r>
          </a:p>
        </p:txBody>
      </p:sp>
      <p:sp>
        <p:nvSpPr>
          <p:cNvPr id="20" name="Espace réservé du texte 4">
            <a:extLst>
              <a:ext uri="{FF2B5EF4-FFF2-40B4-BE49-F238E27FC236}">
                <a16:creationId xmlns:a16="http://schemas.microsoft.com/office/drawing/2014/main" id="{35D648A9-CA40-B041-9F11-ED556F68FCAA}"/>
              </a:ext>
            </a:extLst>
          </p:cNvPr>
          <p:cNvSpPr>
            <a:spLocks noGrp="1"/>
          </p:cNvSpPr>
          <p:nvPr>
            <p:ph type="body" sz="quarter" idx="32" hasCustomPrompt="1"/>
          </p:nvPr>
        </p:nvSpPr>
        <p:spPr>
          <a:xfrm>
            <a:off x="2752436" y="3128464"/>
            <a:ext cx="480957" cy="312319"/>
          </a:xfrm>
          <a:prstGeom prst="rect">
            <a:avLst/>
          </a:prstGeom>
        </p:spPr>
        <p:txBody>
          <a:bodyPr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rgbClr val="69276A"/>
                </a:solidFill>
                <a:latin typeface="HermesFB Book " panose="02000000000000000000"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02</a:t>
            </a:r>
          </a:p>
        </p:txBody>
      </p:sp>
      <p:sp>
        <p:nvSpPr>
          <p:cNvPr id="21" name="Espace réservé du texte 4">
            <a:extLst>
              <a:ext uri="{FF2B5EF4-FFF2-40B4-BE49-F238E27FC236}">
                <a16:creationId xmlns:a16="http://schemas.microsoft.com/office/drawing/2014/main" id="{9E593076-9735-D04B-9383-095136E7D270}"/>
              </a:ext>
            </a:extLst>
          </p:cNvPr>
          <p:cNvSpPr>
            <a:spLocks noGrp="1"/>
          </p:cNvSpPr>
          <p:nvPr>
            <p:ph type="body" sz="quarter" idx="33" hasCustomPrompt="1"/>
          </p:nvPr>
        </p:nvSpPr>
        <p:spPr>
          <a:xfrm>
            <a:off x="3535051" y="3921548"/>
            <a:ext cx="5083839" cy="536097"/>
          </a:xfrm>
          <a:prstGeom prst="rect">
            <a:avLst/>
          </a:prstGeom>
        </p:spPr>
        <p:txBody>
          <a:bodyPr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69276A"/>
                </a:solidFill>
                <a:latin typeface="Nexa Bold" panose="02000000000000000000" pitchFamily="2" charset="77"/>
              </a:defRPr>
            </a:lvl1pPr>
          </a:lstStyle>
          <a:p>
            <a:r>
              <a:rPr lang="fr-FR" dirty="0"/>
              <a:t>En détails</a:t>
            </a:r>
          </a:p>
        </p:txBody>
      </p:sp>
      <p:sp>
        <p:nvSpPr>
          <p:cNvPr id="22" name="Espace réservé du texte 4">
            <a:extLst>
              <a:ext uri="{FF2B5EF4-FFF2-40B4-BE49-F238E27FC236}">
                <a16:creationId xmlns:a16="http://schemas.microsoft.com/office/drawing/2014/main" id="{F000ABAC-60E4-D949-A132-FDF73D911F6D}"/>
              </a:ext>
            </a:extLst>
          </p:cNvPr>
          <p:cNvSpPr>
            <a:spLocks noGrp="1"/>
          </p:cNvSpPr>
          <p:nvPr>
            <p:ph type="body" sz="quarter" idx="34" hasCustomPrompt="1"/>
          </p:nvPr>
        </p:nvSpPr>
        <p:spPr>
          <a:xfrm>
            <a:off x="2752436" y="3921548"/>
            <a:ext cx="480957" cy="312319"/>
          </a:xfrm>
          <a:prstGeom prst="rect">
            <a:avLst/>
          </a:prstGeom>
        </p:spPr>
        <p:txBody>
          <a:bodyPr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rgbClr val="69276A"/>
                </a:solidFill>
                <a:latin typeface="HermesFB Book " panose="02000000000000000000"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03</a:t>
            </a:r>
          </a:p>
        </p:txBody>
      </p:sp>
      <p:sp>
        <p:nvSpPr>
          <p:cNvPr id="23" name="Espace réservé du texte 4">
            <a:extLst>
              <a:ext uri="{FF2B5EF4-FFF2-40B4-BE49-F238E27FC236}">
                <a16:creationId xmlns:a16="http://schemas.microsoft.com/office/drawing/2014/main" id="{B728A505-17EF-DD40-88AE-E88638A70DA5}"/>
              </a:ext>
            </a:extLst>
          </p:cNvPr>
          <p:cNvSpPr>
            <a:spLocks noGrp="1"/>
          </p:cNvSpPr>
          <p:nvPr>
            <p:ph type="body" sz="quarter" idx="35" hasCustomPrompt="1"/>
          </p:nvPr>
        </p:nvSpPr>
        <p:spPr>
          <a:xfrm>
            <a:off x="3535051" y="4714632"/>
            <a:ext cx="5083839" cy="534864"/>
          </a:xfrm>
          <a:prstGeom prst="rect">
            <a:avLst/>
          </a:prstGeom>
        </p:spPr>
        <p:txBody>
          <a:bodyPr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69276A"/>
                </a:solidFill>
                <a:latin typeface="Nexa Bold" panose="02000000000000000000" pitchFamily="2" charset="77"/>
              </a:defRPr>
            </a:lvl1pPr>
          </a:lstStyle>
          <a:p>
            <a:r>
              <a:rPr lang="fr-FR" dirty="0"/>
              <a:t>Faire connaître l’offre de services et d’aides financières</a:t>
            </a:r>
          </a:p>
        </p:txBody>
      </p:sp>
      <p:sp>
        <p:nvSpPr>
          <p:cNvPr id="24" name="Espace réservé du texte 4">
            <a:extLst>
              <a:ext uri="{FF2B5EF4-FFF2-40B4-BE49-F238E27FC236}">
                <a16:creationId xmlns:a16="http://schemas.microsoft.com/office/drawing/2014/main" id="{D6B49EA4-E8B2-4447-967C-38D2454974D2}"/>
              </a:ext>
            </a:extLst>
          </p:cNvPr>
          <p:cNvSpPr>
            <a:spLocks noGrp="1"/>
          </p:cNvSpPr>
          <p:nvPr>
            <p:ph type="body" sz="quarter" idx="36" hasCustomPrompt="1"/>
          </p:nvPr>
        </p:nvSpPr>
        <p:spPr>
          <a:xfrm>
            <a:off x="2752436" y="4714632"/>
            <a:ext cx="480957" cy="312319"/>
          </a:xfrm>
          <a:prstGeom prst="rect">
            <a:avLst/>
          </a:prstGeom>
        </p:spPr>
        <p:txBody>
          <a:bodyPr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rgbClr val="69276A"/>
                </a:solidFill>
                <a:latin typeface="HermesFB Book " panose="02000000000000000000"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04</a:t>
            </a:r>
          </a:p>
        </p:txBody>
      </p:sp>
      <p:sp>
        <p:nvSpPr>
          <p:cNvPr id="38" name="Rectangle 37">
            <a:extLst>
              <a:ext uri="{FF2B5EF4-FFF2-40B4-BE49-F238E27FC236}">
                <a16:creationId xmlns:a16="http://schemas.microsoft.com/office/drawing/2014/main" id="{A9A8535D-2993-9E40-B7D8-39758B6F1984}"/>
              </a:ext>
            </a:extLst>
          </p:cNvPr>
          <p:cNvSpPr/>
          <p:nvPr userDrawn="1"/>
        </p:nvSpPr>
        <p:spPr>
          <a:xfrm>
            <a:off x="0" y="90267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ECF58099-1B0F-9248-A1EC-64C7F6679A7D}"/>
              </a:ext>
            </a:extLst>
          </p:cNvPr>
          <p:cNvSpPr/>
          <p:nvPr userDrawn="1"/>
        </p:nvSpPr>
        <p:spPr>
          <a:xfrm>
            <a:off x="857839" y="90267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ECBE6C3A-7A8E-2440-A889-92DE635E6953}"/>
              </a:ext>
            </a:extLst>
          </p:cNvPr>
          <p:cNvSpPr/>
          <p:nvPr userDrawn="1"/>
        </p:nvSpPr>
        <p:spPr>
          <a:xfrm>
            <a:off x="3459636" y="90267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27F3EE43-AE7F-6848-8B4B-39C08ED3C8FD}"/>
              </a:ext>
            </a:extLst>
          </p:cNvPr>
          <p:cNvSpPr/>
          <p:nvPr userDrawn="1"/>
        </p:nvSpPr>
        <p:spPr>
          <a:xfrm>
            <a:off x="11095348" y="90267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BB9BBCF7-9B72-D84B-876F-49C66BA45BEC}"/>
              </a:ext>
            </a:extLst>
          </p:cNvPr>
          <p:cNvSpPr/>
          <p:nvPr userDrawn="1"/>
        </p:nvSpPr>
        <p:spPr>
          <a:xfrm>
            <a:off x="0" y="902675"/>
            <a:ext cx="857839" cy="94269"/>
          </a:xfrm>
          <a:prstGeom prst="rect">
            <a:avLst/>
          </a:prstGeom>
          <a:solidFill>
            <a:srgbClr val="DAA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935E486-5282-7E4C-94D2-B9596DC406F0}"/>
              </a:ext>
            </a:extLst>
          </p:cNvPr>
          <p:cNvSpPr/>
          <p:nvPr userDrawn="1"/>
        </p:nvSpPr>
        <p:spPr>
          <a:xfrm>
            <a:off x="857839" y="902675"/>
            <a:ext cx="2601798" cy="94269"/>
          </a:xfrm>
          <a:prstGeom prst="rect">
            <a:avLst/>
          </a:prstGeom>
          <a:solidFill>
            <a:srgbClr val="FB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460304CC-BE61-634C-B247-6DF516FBE4B4}"/>
              </a:ext>
            </a:extLst>
          </p:cNvPr>
          <p:cNvSpPr/>
          <p:nvPr userDrawn="1"/>
        </p:nvSpPr>
        <p:spPr>
          <a:xfrm>
            <a:off x="3459636" y="902675"/>
            <a:ext cx="7635712" cy="94269"/>
          </a:xfrm>
          <a:prstGeom prst="rect">
            <a:avLst/>
          </a:prstGeom>
          <a:solidFill>
            <a:srgbClr val="A9B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C008CD13-BBB6-9047-BB6A-CBD8B32DFCD5}"/>
              </a:ext>
            </a:extLst>
          </p:cNvPr>
          <p:cNvSpPr/>
          <p:nvPr userDrawn="1"/>
        </p:nvSpPr>
        <p:spPr>
          <a:xfrm>
            <a:off x="11095348" y="902675"/>
            <a:ext cx="1112363" cy="94269"/>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89D3E"/>
              </a:solidFill>
            </a:endParaRPr>
          </a:p>
        </p:txBody>
      </p:sp>
      <p:sp>
        <p:nvSpPr>
          <p:cNvPr id="46" name="Rectangle 45">
            <a:extLst>
              <a:ext uri="{FF2B5EF4-FFF2-40B4-BE49-F238E27FC236}">
                <a16:creationId xmlns:a16="http://schemas.microsoft.com/office/drawing/2014/main" id="{22070534-D5E4-DD40-B0BE-DDB32A8EE314}"/>
              </a:ext>
            </a:extLst>
          </p:cNvPr>
          <p:cNvSpPr/>
          <p:nvPr userDrawn="1"/>
        </p:nvSpPr>
        <p:spPr>
          <a:xfrm>
            <a:off x="0" y="6357177"/>
            <a:ext cx="857839" cy="94269"/>
          </a:xfrm>
          <a:prstGeom prst="rect">
            <a:avLst/>
          </a:prstGeom>
          <a:solidFill>
            <a:srgbClr val="DAA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374B6DC4-6DDC-2346-9691-C30A4D0A7341}"/>
              </a:ext>
            </a:extLst>
          </p:cNvPr>
          <p:cNvSpPr/>
          <p:nvPr userDrawn="1"/>
        </p:nvSpPr>
        <p:spPr>
          <a:xfrm>
            <a:off x="857839" y="6357177"/>
            <a:ext cx="2601798" cy="94269"/>
          </a:xfrm>
          <a:prstGeom prst="rect">
            <a:avLst/>
          </a:prstGeom>
          <a:solidFill>
            <a:srgbClr val="FB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DDB0814-8CFE-7249-9B14-11D9E769E6BA}"/>
              </a:ext>
            </a:extLst>
          </p:cNvPr>
          <p:cNvSpPr/>
          <p:nvPr userDrawn="1"/>
        </p:nvSpPr>
        <p:spPr>
          <a:xfrm>
            <a:off x="3459636" y="6357177"/>
            <a:ext cx="7635712" cy="94269"/>
          </a:xfrm>
          <a:prstGeom prst="rect">
            <a:avLst/>
          </a:prstGeom>
          <a:solidFill>
            <a:srgbClr val="A9B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55303F78-5D05-8748-986E-425B69B291AB}"/>
              </a:ext>
            </a:extLst>
          </p:cNvPr>
          <p:cNvSpPr/>
          <p:nvPr userDrawn="1"/>
        </p:nvSpPr>
        <p:spPr>
          <a:xfrm>
            <a:off x="11095348" y="6357177"/>
            <a:ext cx="1112363" cy="94269"/>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89D3E"/>
              </a:solidFill>
            </a:endParaRPr>
          </a:p>
        </p:txBody>
      </p:sp>
    </p:spTree>
    <p:extLst>
      <p:ext uri="{BB962C8B-B14F-4D97-AF65-F5344CB8AC3E}">
        <p14:creationId xmlns:p14="http://schemas.microsoft.com/office/powerpoint/2010/main" val="348945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arti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B505CB-0EF5-784A-A4F9-CB736319F7AB}"/>
              </a:ext>
            </a:extLst>
          </p:cNvPr>
          <p:cNvSpPr/>
          <p:nvPr userDrawn="1"/>
        </p:nvSpPr>
        <p:spPr>
          <a:xfrm>
            <a:off x="0" y="935664"/>
            <a:ext cx="857839" cy="5515781"/>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3EFC601-48E6-6C44-9571-931BB002AC5C}"/>
              </a:ext>
            </a:extLst>
          </p:cNvPr>
          <p:cNvSpPr/>
          <p:nvPr userDrawn="1"/>
        </p:nvSpPr>
        <p:spPr>
          <a:xfrm>
            <a:off x="857839" y="935664"/>
            <a:ext cx="10473180" cy="5515781"/>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6CCC20E-3D3C-F94D-ABD1-F724596AE923}"/>
              </a:ext>
            </a:extLst>
          </p:cNvPr>
          <p:cNvSpPr/>
          <p:nvPr userDrawn="1"/>
        </p:nvSpPr>
        <p:spPr>
          <a:xfrm>
            <a:off x="11331019" y="935664"/>
            <a:ext cx="857839" cy="5515781"/>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4">
            <a:extLst>
              <a:ext uri="{FF2B5EF4-FFF2-40B4-BE49-F238E27FC236}">
                <a16:creationId xmlns:a16="http://schemas.microsoft.com/office/drawing/2014/main" id="{FA2A173D-D0ED-114D-A0F4-AD44C83A1F15}"/>
              </a:ext>
            </a:extLst>
          </p:cNvPr>
          <p:cNvSpPr>
            <a:spLocks noGrp="1"/>
          </p:cNvSpPr>
          <p:nvPr>
            <p:ph type="body" sz="quarter" idx="31" hasCustomPrompt="1"/>
          </p:nvPr>
        </p:nvSpPr>
        <p:spPr>
          <a:xfrm>
            <a:off x="5694482" y="2104751"/>
            <a:ext cx="901022" cy="585696"/>
          </a:xfrm>
          <a:prstGeom prst="rect">
            <a:avLst/>
          </a:prstGeo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a:solidFill>
                  <a:schemeClr val="bg1"/>
                </a:solidFill>
                <a:latin typeface="HermesFB Book " panose="02000000000000000000"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-1-</a:t>
            </a:r>
          </a:p>
        </p:txBody>
      </p:sp>
      <p:sp>
        <p:nvSpPr>
          <p:cNvPr id="14" name="Espace réservé du texte 4">
            <a:extLst>
              <a:ext uri="{FF2B5EF4-FFF2-40B4-BE49-F238E27FC236}">
                <a16:creationId xmlns:a16="http://schemas.microsoft.com/office/drawing/2014/main" id="{BB6FD66D-0C69-514E-B155-F5549E5CB183}"/>
              </a:ext>
            </a:extLst>
          </p:cNvPr>
          <p:cNvSpPr>
            <a:spLocks noGrp="1"/>
          </p:cNvSpPr>
          <p:nvPr>
            <p:ph type="body" sz="quarter" idx="32" hasCustomPrompt="1"/>
          </p:nvPr>
        </p:nvSpPr>
        <p:spPr>
          <a:xfrm>
            <a:off x="3399054" y="2934309"/>
            <a:ext cx="5194169" cy="1537804"/>
          </a:xfrm>
          <a:prstGeom prst="rect">
            <a:avLst/>
          </a:prstGeo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0">
                <a:solidFill>
                  <a:srgbClr val="69276A"/>
                </a:solidFill>
                <a:latin typeface="Baskerville Old Face" panose="02020602080505020303" pitchFamily="18" charset="77"/>
              </a:defRPr>
            </a:lvl1pPr>
          </a:lstStyle>
          <a:p>
            <a:r>
              <a:rPr lang="fr-FR" dirty="0"/>
              <a:t>L’</a:t>
            </a:r>
            <a:r>
              <a:rPr lang="fr-FR" dirty="0" err="1"/>
              <a:t>Agefiph</a:t>
            </a:r>
            <a:r>
              <a:rPr lang="fr-FR" dirty="0"/>
              <a:t> </a:t>
            </a:r>
            <a:br>
              <a:rPr lang="fr-FR" dirty="0"/>
            </a:br>
            <a:r>
              <a:rPr lang="fr-FR" dirty="0"/>
              <a:t>en transformation</a:t>
            </a:r>
          </a:p>
        </p:txBody>
      </p:sp>
      <p:sp>
        <p:nvSpPr>
          <p:cNvPr id="21" name="Espace réservé du texte 4">
            <a:extLst>
              <a:ext uri="{FF2B5EF4-FFF2-40B4-BE49-F238E27FC236}">
                <a16:creationId xmlns:a16="http://schemas.microsoft.com/office/drawing/2014/main" id="{17FD1EC1-AC08-8348-9BA9-D64351C7D1FF}"/>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EC9883"/>
                </a:solidFill>
                <a:latin typeface="Nexa Bold" panose="02000000000000000000" pitchFamily="2" charset="77"/>
              </a:defRPr>
            </a:lvl1pPr>
          </a:lstStyle>
          <a:p>
            <a:r>
              <a:rPr lang="fr-FR" dirty="0"/>
              <a:t>L’</a:t>
            </a:r>
            <a:r>
              <a:rPr lang="fr-FR" dirty="0" err="1"/>
              <a:t>Agefiph</a:t>
            </a:r>
            <a:r>
              <a:rPr lang="fr-FR" dirty="0"/>
              <a:t> en transformation</a:t>
            </a:r>
            <a:endParaRPr lang="fr-FR" strike="sngStrike" dirty="0"/>
          </a:p>
        </p:txBody>
      </p:sp>
    </p:spTree>
    <p:extLst>
      <p:ext uri="{BB962C8B-B14F-4D97-AF65-F5344CB8AC3E}">
        <p14:creationId xmlns:p14="http://schemas.microsoft.com/office/powerpoint/2010/main" val="122828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parti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B505CB-0EF5-784A-A4F9-CB736319F7AB}"/>
              </a:ext>
            </a:extLst>
          </p:cNvPr>
          <p:cNvSpPr/>
          <p:nvPr userDrawn="1"/>
        </p:nvSpPr>
        <p:spPr>
          <a:xfrm>
            <a:off x="0" y="935665"/>
            <a:ext cx="857839" cy="5515781"/>
          </a:xfrm>
          <a:prstGeom prst="rect">
            <a:avLst/>
          </a:prstGeom>
          <a:solidFill>
            <a:srgbClr val="A9B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3EFC601-48E6-6C44-9571-931BB002AC5C}"/>
              </a:ext>
            </a:extLst>
          </p:cNvPr>
          <p:cNvSpPr/>
          <p:nvPr userDrawn="1"/>
        </p:nvSpPr>
        <p:spPr>
          <a:xfrm>
            <a:off x="857839" y="935665"/>
            <a:ext cx="10473180" cy="5515781"/>
          </a:xfrm>
          <a:prstGeom prst="rect">
            <a:avLst/>
          </a:prstGeom>
          <a:solidFill>
            <a:srgbClr val="6BB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6CCC20E-3D3C-F94D-ABD1-F724596AE923}"/>
              </a:ext>
            </a:extLst>
          </p:cNvPr>
          <p:cNvSpPr/>
          <p:nvPr userDrawn="1"/>
        </p:nvSpPr>
        <p:spPr>
          <a:xfrm>
            <a:off x="11331019" y="935665"/>
            <a:ext cx="857839" cy="5515781"/>
          </a:xfrm>
          <a:prstGeom prst="rect">
            <a:avLst/>
          </a:prstGeom>
          <a:solidFill>
            <a:srgbClr val="A9B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4">
            <a:extLst>
              <a:ext uri="{FF2B5EF4-FFF2-40B4-BE49-F238E27FC236}">
                <a16:creationId xmlns:a16="http://schemas.microsoft.com/office/drawing/2014/main" id="{1EB2C583-94F0-E24F-BDCF-3D5C61613F5E}"/>
              </a:ext>
            </a:extLst>
          </p:cNvPr>
          <p:cNvSpPr>
            <a:spLocks noGrp="1"/>
          </p:cNvSpPr>
          <p:nvPr>
            <p:ph type="body" sz="quarter" idx="31" hasCustomPrompt="1"/>
          </p:nvPr>
        </p:nvSpPr>
        <p:spPr>
          <a:xfrm>
            <a:off x="5537699" y="2046327"/>
            <a:ext cx="1113457" cy="585696"/>
          </a:xfrm>
          <a:prstGeom prst="rect">
            <a:avLst/>
          </a:prstGeo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a:solidFill>
                  <a:schemeClr val="bg1"/>
                </a:solidFill>
                <a:latin typeface="HermesFB Book " panose="02000000000000000000"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-2-</a:t>
            </a:r>
          </a:p>
        </p:txBody>
      </p:sp>
      <p:sp>
        <p:nvSpPr>
          <p:cNvPr id="17" name="Espace réservé du texte 4">
            <a:extLst>
              <a:ext uri="{FF2B5EF4-FFF2-40B4-BE49-F238E27FC236}">
                <a16:creationId xmlns:a16="http://schemas.microsoft.com/office/drawing/2014/main" id="{D9140B22-F789-7846-8EEE-6E75527A3351}"/>
              </a:ext>
            </a:extLst>
          </p:cNvPr>
          <p:cNvSpPr>
            <a:spLocks noGrp="1"/>
          </p:cNvSpPr>
          <p:nvPr>
            <p:ph type="body" sz="quarter" idx="32" hasCustomPrompt="1"/>
          </p:nvPr>
        </p:nvSpPr>
        <p:spPr>
          <a:xfrm>
            <a:off x="3497344" y="2924653"/>
            <a:ext cx="5194169" cy="1537804"/>
          </a:xfrm>
          <a:prstGeom prst="rect">
            <a:avLst/>
          </a:prstGeo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0">
                <a:solidFill>
                  <a:srgbClr val="69276A"/>
                </a:solidFill>
                <a:latin typeface="Baskerville Old Face" panose="02020602080505020303" pitchFamily="18" charset="77"/>
              </a:defRPr>
            </a:lvl1pPr>
          </a:lstStyle>
          <a:p>
            <a:r>
              <a:rPr lang="fr-FR" dirty="0"/>
              <a:t>Une offre de services et d’aides financières plus facile à mobiliser</a:t>
            </a:r>
          </a:p>
        </p:txBody>
      </p:sp>
      <p:sp>
        <p:nvSpPr>
          <p:cNvPr id="22" name="Espace réservé du texte 4">
            <a:extLst>
              <a:ext uri="{FF2B5EF4-FFF2-40B4-BE49-F238E27FC236}">
                <a16:creationId xmlns:a16="http://schemas.microsoft.com/office/drawing/2014/main" id="{70F87B73-C6EC-124E-8A59-5FAE90E4949B}"/>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A9BF38"/>
                </a:solidFill>
                <a:latin typeface="Nexa Bold" panose="02000000000000000000" pitchFamily="2" charset="77"/>
              </a:defRPr>
            </a:lvl1pPr>
          </a:lstStyle>
          <a:p>
            <a:r>
              <a:rPr lang="fr-FR" dirty="0"/>
              <a:t>Une offre de services et d’aides financières plus facile à mobiliser</a:t>
            </a:r>
            <a:endParaRPr lang="fr-FR" strike="sngStrike" dirty="0"/>
          </a:p>
        </p:txBody>
      </p:sp>
    </p:spTree>
    <p:extLst>
      <p:ext uri="{BB962C8B-B14F-4D97-AF65-F5344CB8AC3E}">
        <p14:creationId xmlns:p14="http://schemas.microsoft.com/office/powerpoint/2010/main" val="68118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14" name="Espace réservé du texte 4">
            <a:extLst>
              <a:ext uri="{FF2B5EF4-FFF2-40B4-BE49-F238E27FC236}">
                <a16:creationId xmlns:a16="http://schemas.microsoft.com/office/drawing/2014/main" id="{BB6FD66D-0C69-514E-B155-F5549E5CB183}"/>
              </a:ext>
            </a:extLst>
          </p:cNvPr>
          <p:cNvSpPr>
            <a:spLocks noGrp="1"/>
          </p:cNvSpPr>
          <p:nvPr>
            <p:ph type="body" sz="quarter" idx="32" hasCustomPrompt="1"/>
          </p:nvPr>
        </p:nvSpPr>
        <p:spPr>
          <a:xfrm>
            <a:off x="3688401" y="2572283"/>
            <a:ext cx="5194169" cy="1537804"/>
          </a:xfrm>
          <a:prstGeom prst="rect">
            <a:avLst/>
          </a:prstGeo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0">
                <a:solidFill>
                  <a:srgbClr val="69276A"/>
                </a:solidFill>
                <a:latin typeface="Baskerville Old Face" panose="02020602080505020303" pitchFamily="18" charset="77"/>
              </a:defRPr>
            </a:lvl1pPr>
          </a:lstStyle>
          <a:p>
            <a:r>
              <a:rPr lang="fr-FR" dirty="0"/>
              <a:t>Proposer des services et aides financières plus facilement mobilisables</a:t>
            </a:r>
            <a:endParaRPr lang="fr-FR" strike="sngStrike" dirty="0"/>
          </a:p>
        </p:txBody>
      </p:sp>
      <p:sp>
        <p:nvSpPr>
          <p:cNvPr id="22" name="Espace réservé du texte 4">
            <a:extLst>
              <a:ext uri="{FF2B5EF4-FFF2-40B4-BE49-F238E27FC236}">
                <a16:creationId xmlns:a16="http://schemas.microsoft.com/office/drawing/2014/main" id="{45CC8909-E052-1540-BE06-D6B3FAEF4CB9}"/>
              </a:ext>
            </a:extLst>
          </p:cNvPr>
          <p:cNvSpPr>
            <a:spLocks noGrp="1"/>
          </p:cNvSpPr>
          <p:nvPr>
            <p:ph type="body" sz="quarter" idx="33" hasCustomPrompt="1"/>
          </p:nvPr>
        </p:nvSpPr>
        <p:spPr>
          <a:xfrm>
            <a:off x="3688401" y="4335096"/>
            <a:ext cx="5194169" cy="265185"/>
          </a:xfrm>
          <a:prstGeom prst="rect">
            <a:avLst/>
          </a:prstGeom>
        </p:spPr>
        <p:txBody>
          <a:bodyPr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69276A"/>
                </a:solidFill>
                <a:latin typeface="Nexa Bold" panose="02000000000000000000" pitchFamily="2" charset="77"/>
              </a:defRPr>
            </a:lvl1pPr>
          </a:lstStyle>
          <a:p>
            <a:r>
              <a:rPr lang="fr-FR" dirty="0"/>
              <a:t>Nom de la personne qui site la phrase</a:t>
            </a:r>
            <a:endParaRPr lang="fr-FR" strike="sngStrike" dirty="0"/>
          </a:p>
        </p:txBody>
      </p:sp>
      <p:sp>
        <p:nvSpPr>
          <p:cNvPr id="29" name="Rectangle 28">
            <a:extLst>
              <a:ext uri="{FF2B5EF4-FFF2-40B4-BE49-F238E27FC236}">
                <a16:creationId xmlns:a16="http://schemas.microsoft.com/office/drawing/2014/main" id="{31C27609-C9F1-8D4C-9ADC-2779A0BC7675}"/>
              </a:ext>
            </a:extLst>
          </p:cNvPr>
          <p:cNvSpPr/>
          <p:nvPr userDrawn="1"/>
        </p:nvSpPr>
        <p:spPr>
          <a:xfrm>
            <a:off x="0" y="90267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1A7C762-4B89-DE42-B188-16113B3C5C07}"/>
              </a:ext>
            </a:extLst>
          </p:cNvPr>
          <p:cNvSpPr/>
          <p:nvPr userDrawn="1"/>
        </p:nvSpPr>
        <p:spPr>
          <a:xfrm>
            <a:off x="857839" y="90267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933B22CD-8806-7F4C-B109-48A60841A1B2}"/>
              </a:ext>
            </a:extLst>
          </p:cNvPr>
          <p:cNvSpPr/>
          <p:nvPr userDrawn="1"/>
        </p:nvSpPr>
        <p:spPr>
          <a:xfrm>
            <a:off x="3459636" y="90267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59C11D64-1FC0-9347-81E7-5E696BF50FA6}"/>
              </a:ext>
            </a:extLst>
          </p:cNvPr>
          <p:cNvSpPr/>
          <p:nvPr userDrawn="1"/>
        </p:nvSpPr>
        <p:spPr>
          <a:xfrm>
            <a:off x="11095348" y="90267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01AA90D-AC6F-BA4F-8588-27CA91185A64}"/>
              </a:ext>
            </a:extLst>
          </p:cNvPr>
          <p:cNvSpPr/>
          <p:nvPr userDrawn="1"/>
        </p:nvSpPr>
        <p:spPr>
          <a:xfrm>
            <a:off x="0" y="636156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A24A035-0E98-C14C-8D50-E21AC456A5A3}"/>
              </a:ext>
            </a:extLst>
          </p:cNvPr>
          <p:cNvSpPr/>
          <p:nvPr userDrawn="1"/>
        </p:nvSpPr>
        <p:spPr>
          <a:xfrm>
            <a:off x="857839" y="636156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F674A7F7-7D7E-BD48-89E2-831624269BDF}"/>
              </a:ext>
            </a:extLst>
          </p:cNvPr>
          <p:cNvSpPr/>
          <p:nvPr userDrawn="1"/>
        </p:nvSpPr>
        <p:spPr>
          <a:xfrm>
            <a:off x="3459636" y="636156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8B6DDE06-9224-3C41-8A1F-7FCD3E00B828}"/>
              </a:ext>
            </a:extLst>
          </p:cNvPr>
          <p:cNvSpPr/>
          <p:nvPr userDrawn="1"/>
        </p:nvSpPr>
        <p:spPr>
          <a:xfrm>
            <a:off x="11095348" y="636156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5A08E98B-CD44-764E-A148-39D1AD7BAF47}"/>
              </a:ext>
            </a:extLst>
          </p:cNvPr>
          <p:cNvPicPr>
            <a:picLocks noChangeAspect="1"/>
          </p:cNvPicPr>
          <p:nvPr userDrawn="1"/>
        </p:nvPicPr>
        <p:blipFill>
          <a:blip r:embed="rId2"/>
          <a:stretch>
            <a:fillRect/>
          </a:stretch>
        </p:blipFill>
        <p:spPr>
          <a:xfrm>
            <a:off x="1694033" y="1206688"/>
            <a:ext cx="2159000" cy="2070100"/>
          </a:xfrm>
          <a:prstGeom prst="rect">
            <a:avLst/>
          </a:prstGeom>
        </p:spPr>
      </p:pic>
      <p:pic>
        <p:nvPicPr>
          <p:cNvPr id="17" name="Image 16">
            <a:extLst>
              <a:ext uri="{FF2B5EF4-FFF2-40B4-BE49-F238E27FC236}">
                <a16:creationId xmlns:a16="http://schemas.microsoft.com/office/drawing/2014/main" id="{1B27F5A5-7E82-8D42-92DC-C1E2430DEC44}"/>
              </a:ext>
            </a:extLst>
          </p:cNvPr>
          <p:cNvPicPr>
            <a:picLocks noChangeAspect="1"/>
          </p:cNvPicPr>
          <p:nvPr userDrawn="1"/>
        </p:nvPicPr>
        <p:blipFill>
          <a:blip r:embed="rId2"/>
          <a:stretch>
            <a:fillRect/>
          </a:stretch>
        </p:blipFill>
        <p:spPr>
          <a:xfrm rot="10800000">
            <a:off x="8717938" y="3838893"/>
            <a:ext cx="2159000" cy="2070100"/>
          </a:xfrm>
          <a:prstGeom prst="rect">
            <a:avLst/>
          </a:prstGeom>
        </p:spPr>
      </p:pic>
      <p:sp>
        <p:nvSpPr>
          <p:cNvPr id="19" name="Espace réservé du texte 4">
            <a:extLst>
              <a:ext uri="{FF2B5EF4-FFF2-40B4-BE49-F238E27FC236}">
                <a16:creationId xmlns:a16="http://schemas.microsoft.com/office/drawing/2014/main" id="{C0EDAA00-1889-F246-90AD-9E6C59840299}"/>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EC9883"/>
                </a:solidFill>
                <a:latin typeface="Nexa Bold" panose="02000000000000000000" pitchFamily="2" charset="77"/>
              </a:defRPr>
            </a:lvl1pPr>
          </a:lstStyle>
          <a:p>
            <a:r>
              <a:rPr lang="fr-FR" dirty="0"/>
              <a:t>L’</a:t>
            </a:r>
            <a:r>
              <a:rPr lang="fr-FR" dirty="0" err="1"/>
              <a:t>Agefiph</a:t>
            </a:r>
            <a:r>
              <a:rPr lang="fr-FR" dirty="0"/>
              <a:t> en transformation</a:t>
            </a:r>
            <a:endParaRPr lang="fr-FR" strike="sngStrike" dirty="0"/>
          </a:p>
        </p:txBody>
      </p:sp>
    </p:spTree>
    <p:extLst>
      <p:ext uri="{BB962C8B-B14F-4D97-AF65-F5344CB8AC3E}">
        <p14:creationId xmlns:p14="http://schemas.microsoft.com/office/powerpoint/2010/main" val="411751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ntenu text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90450-4949-0C44-940E-13022209835F}"/>
              </a:ext>
            </a:extLst>
          </p:cNvPr>
          <p:cNvSpPr/>
          <p:nvPr userDrawn="1"/>
        </p:nvSpPr>
        <p:spPr>
          <a:xfrm>
            <a:off x="0" y="90267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BBB41FF-4DF3-AF4A-BC54-E95215B03336}"/>
              </a:ext>
            </a:extLst>
          </p:cNvPr>
          <p:cNvSpPr/>
          <p:nvPr userDrawn="1"/>
        </p:nvSpPr>
        <p:spPr>
          <a:xfrm>
            <a:off x="857839" y="90267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555C0C1-0D56-1D4E-B2A7-0EB54E5B27D9}"/>
              </a:ext>
            </a:extLst>
          </p:cNvPr>
          <p:cNvSpPr/>
          <p:nvPr userDrawn="1"/>
        </p:nvSpPr>
        <p:spPr>
          <a:xfrm>
            <a:off x="3459636" y="90267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0B6DD3C-5738-6B46-86AC-1B6D0CCD0087}"/>
              </a:ext>
            </a:extLst>
          </p:cNvPr>
          <p:cNvSpPr/>
          <p:nvPr userDrawn="1"/>
        </p:nvSpPr>
        <p:spPr>
          <a:xfrm>
            <a:off x="11095348" y="90267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11CF593-9795-B84D-96DD-1A8358D3F108}"/>
              </a:ext>
            </a:extLst>
          </p:cNvPr>
          <p:cNvSpPr/>
          <p:nvPr userDrawn="1"/>
        </p:nvSpPr>
        <p:spPr>
          <a:xfrm>
            <a:off x="0" y="636156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5A92248-81F0-4E40-875D-A6CF6168E5FA}"/>
              </a:ext>
            </a:extLst>
          </p:cNvPr>
          <p:cNvSpPr/>
          <p:nvPr userDrawn="1"/>
        </p:nvSpPr>
        <p:spPr>
          <a:xfrm>
            <a:off x="857839" y="636156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A8B0721-5A66-5047-AD03-A02A8A144E81}"/>
              </a:ext>
            </a:extLst>
          </p:cNvPr>
          <p:cNvSpPr/>
          <p:nvPr userDrawn="1"/>
        </p:nvSpPr>
        <p:spPr>
          <a:xfrm>
            <a:off x="3459636" y="636156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9F9317A8-4310-C74E-ACCC-0805BCAD56A7}"/>
              </a:ext>
            </a:extLst>
          </p:cNvPr>
          <p:cNvSpPr/>
          <p:nvPr userDrawn="1"/>
        </p:nvSpPr>
        <p:spPr>
          <a:xfrm>
            <a:off x="11095348" y="636156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AD47D2FB-664E-2941-A339-0BED850E8E4D}"/>
              </a:ext>
            </a:extLst>
          </p:cNvPr>
          <p:cNvSpPr>
            <a:spLocks noGrp="1"/>
          </p:cNvSpPr>
          <p:nvPr>
            <p:ph type="body" sz="quarter" idx="36" hasCustomPrompt="1"/>
          </p:nvPr>
        </p:nvSpPr>
        <p:spPr>
          <a:xfrm>
            <a:off x="2395781" y="2295988"/>
            <a:ext cx="7258582" cy="3046911"/>
          </a:xfrm>
          <a:prstGeom prst="rect">
            <a:avLst/>
          </a:prstGeom>
        </p:spPr>
        <p:txBody>
          <a:bodyPr/>
          <a:lstStyle>
            <a:lvl1pPr marL="285750" indent="-285750">
              <a:buClr>
                <a:srgbClr val="EC9783"/>
              </a:buClr>
              <a:buFont typeface="Arial" panose="020B0604020202020204" pitchFamily="34" charset="0"/>
              <a:buChar char="•"/>
              <a:defRPr sz="1400">
                <a:solidFill>
                  <a:schemeClr val="tx1"/>
                </a:solidFill>
                <a:latin typeface="Nexa Bold" panose="02000000000000000000" pitchFamily="2" charset="77"/>
              </a:defRPr>
            </a:lvl1pPr>
          </a:lstStyle>
          <a:p>
            <a:r>
              <a:rPr lang="fr-FR" dirty="0"/>
              <a:t>Le nombre d’entreprises répondant exclusivement à leur obligation d’emploi par la contribution à l’</a:t>
            </a:r>
            <a:r>
              <a:rPr lang="fr-FR" dirty="0" err="1"/>
              <a:t>Agefiph</a:t>
            </a:r>
            <a:r>
              <a:rPr lang="fr-FR" dirty="0"/>
              <a:t> (c’est-à-dire, en n’embauchant aucune personne handicapée) a régulièrement diminué, pour se situer aujourd’hui à 9%. </a:t>
            </a:r>
          </a:p>
          <a:p>
            <a:r>
              <a:rPr lang="fr-FR" dirty="0"/>
              <a:t>En 10 ans, la part des entreprises de 20 salariés et plus employant au moins un travailleur handicapé est passée de 60% à 78%.</a:t>
            </a:r>
          </a:p>
          <a:p>
            <a:r>
              <a:rPr lang="fr-FR" dirty="0"/>
              <a:t>Enfin, le nombre de personnes handicapées en emploi a augmenté de 30% entre 2011 et 2015. Aujourd’hui près d’un million de personnes handicapées travaillent.</a:t>
            </a:r>
          </a:p>
          <a:p>
            <a:r>
              <a:rPr lang="fr-FR" dirty="0"/>
              <a:t>Pourtant, la situation de l’emploi des personnes handicapées reste fragile : </a:t>
            </a:r>
          </a:p>
          <a:p>
            <a:r>
              <a:rPr lang="fr-FR" dirty="0"/>
              <a:t>Le taux de chômage atteint aujourd’hui 18%.</a:t>
            </a:r>
          </a:p>
          <a:p>
            <a:r>
              <a:rPr lang="fr-FR" dirty="0"/>
              <a:t>Le taux d’emploi dans les entreprises reste en-deçà des 6% fixés par la loi.</a:t>
            </a:r>
          </a:p>
        </p:txBody>
      </p:sp>
      <p:sp>
        <p:nvSpPr>
          <p:cNvPr id="25" name="Espace réservé du texte 4">
            <a:extLst>
              <a:ext uri="{FF2B5EF4-FFF2-40B4-BE49-F238E27FC236}">
                <a16:creationId xmlns:a16="http://schemas.microsoft.com/office/drawing/2014/main" id="{51E27740-A904-BA4C-B6DF-5E62D5757BF3}"/>
              </a:ext>
            </a:extLst>
          </p:cNvPr>
          <p:cNvSpPr>
            <a:spLocks noGrp="1"/>
          </p:cNvSpPr>
          <p:nvPr>
            <p:ph type="body" sz="quarter" idx="37" hasCustomPrompt="1"/>
          </p:nvPr>
        </p:nvSpPr>
        <p:spPr>
          <a:xfrm>
            <a:off x="2395781" y="1326957"/>
            <a:ext cx="5083839" cy="228710"/>
          </a:xfrm>
          <a:prstGeom prst="rect">
            <a:avLst/>
          </a:prstGeom>
        </p:spPr>
        <p:txBody>
          <a:bodyPr anchor="ctr"/>
          <a:lstStyle>
            <a:lvl1pPr marL="0" indent="0">
              <a:buNone/>
              <a:defRPr sz="2000" b="1">
                <a:solidFill>
                  <a:srgbClr val="69276A"/>
                </a:solidFill>
                <a:latin typeface="Baskerville Old Face" panose="02020602080505020303" pitchFamily="18" charset="77"/>
              </a:defRPr>
            </a:lvl1pPr>
          </a:lstStyle>
          <a:p>
            <a:r>
              <a:rPr lang="fr-FR" dirty="0"/>
              <a:t>Des chiffres encourageants </a:t>
            </a:r>
            <a:endParaRPr lang="fr-FR" b="1" dirty="0"/>
          </a:p>
        </p:txBody>
      </p:sp>
      <p:sp>
        <p:nvSpPr>
          <p:cNvPr id="4" name="Espace réservé du texte 3">
            <a:extLst>
              <a:ext uri="{FF2B5EF4-FFF2-40B4-BE49-F238E27FC236}">
                <a16:creationId xmlns:a16="http://schemas.microsoft.com/office/drawing/2014/main" id="{3089AAD3-9470-334F-A9AC-609752757FE3}"/>
              </a:ext>
            </a:extLst>
          </p:cNvPr>
          <p:cNvSpPr>
            <a:spLocks noGrp="1"/>
          </p:cNvSpPr>
          <p:nvPr>
            <p:ph type="body" sz="quarter" idx="38" hasCustomPrompt="1"/>
          </p:nvPr>
        </p:nvSpPr>
        <p:spPr>
          <a:xfrm>
            <a:off x="2395538" y="1753712"/>
            <a:ext cx="7258050" cy="435539"/>
          </a:xfrm>
          <a:prstGeom prst="rect">
            <a:avLst/>
          </a:prstGeom>
        </p:spPr>
        <p:txBody>
          <a:bodyPr/>
          <a:lstStyle>
            <a:lvl1pPr marL="0" indent="0">
              <a:buNone/>
              <a:defRPr sz="1400" b="0">
                <a:solidFill>
                  <a:srgbClr val="69276A"/>
                </a:solidFill>
                <a:latin typeface="Nexa Bold" panose="02000000000000000000" pitchFamily="2" charset="77"/>
              </a:defRPr>
            </a:lvl1pPr>
          </a:lstStyle>
          <a:p>
            <a:r>
              <a:rPr lang="fr-FR" dirty="0"/>
              <a:t>Depuis la création de l’</a:t>
            </a:r>
            <a:r>
              <a:rPr lang="fr-FR" dirty="0" err="1"/>
              <a:t>Agefiph</a:t>
            </a:r>
            <a:r>
              <a:rPr lang="fr-FR" dirty="0"/>
              <a:t> il y a 30 ans, les actions menées ont porté </a:t>
            </a:r>
            <a:br>
              <a:rPr lang="fr-FR" dirty="0"/>
            </a:br>
            <a:r>
              <a:rPr lang="fr-FR" dirty="0"/>
              <a:t>leurs fruits : </a:t>
            </a:r>
          </a:p>
        </p:txBody>
      </p:sp>
      <p:sp>
        <p:nvSpPr>
          <p:cNvPr id="21" name="Espace réservé du texte 3">
            <a:extLst>
              <a:ext uri="{FF2B5EF4-FFF2-40B4-BE49-F238E27FC236}">
                <a16:creationId xmlns:a16="http://schemas.microsoft.com/office/drawing/2014/main" id="{5004A15A-0E03-664F-AF15-FD5C537B416E}"/>
              </a:ext>
            </a:extLst>
          </p:cNvPr>
          <p:cNvSpPr>
            <a:spLocks noGrp="1"/>
          </p:cNvSpPr>
          <p:nvPr>
            <p:ph type="body" sz="quarter" idx="39" hasCustomPrompt="1"/>
          </p:nvPr>
        </p:nvSpPr>
        <p:spPr>
          <a:xfrm>
            <a:off x="2395538" y="5436715"/>
            <a:ext cx="7258050" cy="301625"/>
          </a:xfrm>
          <a:prstGeom prst="rect">
            <a:avLst/>
          </a:prstGeom>
        </p:spPr>
        <p:txBody>
          <a:bodyPr/>
          <a:lstStyle>
            <a:lvl1pPr marL="0" indent="0">
              <a:buNone/>
              <a:defRPr sz="1600">
                <a:solidFill>
                  <a:srgbClr val="69276A"/>
                </a:solidFill>
                <a:latin typeface="Baskerville Old Face" panose="02020602080505020303" pitchFamily="18" charset="77"/>
              </a:defRPr>
            </a:lvl1pPr>
          </a:lstStyle>
          <a:p>
            <a:r>
              <a:rPr lang="fr-FR" b="1" dirty="0"/>
              <a:t>Il est impératif pour l’</a:t>
            </a:r>
            <a:r>
              <a:rPr lang="fr-FR" b="1" dirty="0" err="1"/>
              <a:t>Agefiph</a:t>
            </a:r>
            <a:r>
              <a:rPr lang="fr-FR" b="1" dirty="0"/>
              <a:t> d’aller plus loin.</a:t>
            </a:r>
            <a:endParaRPr lang="fr-FR" dirty="0"/>
          </a:p>
        </p:txBody>
      </p:sp>
      <p:sp>
        <p:nvSpPr>
          <p:cNvPr id="24" name="Espace réservé du texte 4">
            <a:extLst>
              <a:ext uri="{FF2B5EF4-FFF2-40B4-BE49-F238E27FC236}">
                <a16:creationId xmlns:a16="http://schemas.microsoft.com/office/drawing/2014/main" id="{50D32192-E4BD-754D-A5AF-54A04387D773}"/>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EC9883"/>
                </a:solidFill>
                <a:latin typeface="Nexa Bold" panose="02000000000000000000" pitchFamily="2" charset="77"/>
              </a:defRPr>
            </a:lvl1pPr>
          </a:lstStyle>
          <a:p>
            <a:r>
              <a:rPr lang="fr-FR" dirty="0"/>
              <a:t>L’</a:t>
            </a:r>
            <a:r>
              <a:rPr lang="fr-FR" dirty="0" err="1"/>
              <a:t>Agefiph</a:t>
            </a:r>
            <a:r>
              <a:rPr lang="fr-FR" dirty="0"/>
              <a:t> en transformation</a:t>
            </a:r>
            <a:endParaRPr lang="fr-FR" strike="sngStrike" dirty="0"/>
          </a:p>
        </p:txBody>
      </p:sp>
    </p:spTree>
    <p:extLst>
      <p:ext uri="{BB962C8B-B14F-4D97-AF65-F5344CB8AC3E}">
        <p14:creationId xmlns:p14="http://schemas.microsoft.com/office/powerpoint/2010/main" val="338850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ntenu text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90450-4949-0C44-940E-13022209835F}"/>
              </a:ext>
            </a:extLst>
          </p:cNvPr>
          <p:cNvSpPr/>
          <p:nvPr userDrawn="1"/>
        </p:nvSpPr>
        <p:spPr>
          <a:xfrm>
            <a:off x="0" y="90267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BBB41FF-4DF3-AF4A-BC54-E95215B03336}"/>
              </a:ext>
            </a:extLst>
          </p:cNvPr>
          <p:cNvSpPr/>
          <p:nvPr userDrawn="1"/>
        </p:nvSpPr>
        <p:spPr>
          <a:xfrm>
            <a:off x="857839" y="90267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555C0C1-0D56-1D4E-B2A7-0EB54E5B27D9}"/>
              </a:ext>
            </a:extLst>
          </p:cNvPr>
          <p:cNvSpPr/>
          <p:nvPr userDrawn="1"/>
        </p:nvSpPr>
        <p:spPr>
          <a:xfrm>
            <a:off x="3459636" y="90267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0B6DD3C-5738-6B46-86AC-1B6D0CCD0087}"/>
              </a:ext>
            </a:extLst>
          </p:cNvPr>
          <p:cNvSpPr/>
          <p:nvPr userDrawn="1"/>
        </p:nvSpPr>
        <p:spPr>
          <a:xfrm>
            <a:off x="11095348" y="90267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11CF593-9795-B84D-96DD-1A8358D3F108}"/>
              </a:ext>
            </a:extLst>
          </p:cNvPr>
          <p:cNvSpPr/>
          <p:nvPr userDrawn="1"/>
        </p:nvSpPr>
        <p:spPr>
          <a:xfrm>
            <a:off x="0" y="636156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5A92248-81F0-4E40-875D-A6CF6168E5FA}"/>
              </a:ext>
            </a:extLst>
          </p:cNvPr>
          <p:cNvSpPr/>
          <p:nvPr userDrawn="1"/>
        </p:nvSpPr>
        <p:spPr>
          <a:xfrm>
            <a:off x="857839" y="636156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A8B0721-5A66-5047-AD03-A02A8A144E81}"/>
              </a:ext>
            </a:extLst>
          </p:cNvPr>
          <p:cNvSpPr/>
          <p:nvPr userDrawn="1"/>
        </p:nvSpPr>
        <p:spPr>
          <a:xfrm>
            <a:off x="3459636" y="636156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9F9317A8-4310-C74E-ACCC-0805BCAD56A7}"/>
              </a:ext>
            </a:extLst>
          </p:cNvPr>
          <p:cNvSpPr/>
          <p:nvPr userDrawn="1"/>
        </p:nvSpPr>
        <p:spPr>
          <a:xfrm>
            <a:off x="11095348" y="636156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AD47D2FB-664E-2941-A339-0BED850E8E4D}"/>
              </a:ext>
            </a:extLst>
          </p:cNvPr>
          <p:cNvSpPr>
            <a:spLocks noGrp="1"/>
          </p:cNvSpPr>
          <p:nvPr>
            <p:ph type="body" sz="quarter" idx="36" hasCustomPrompt="1"/>
          </p:nvPr>
        </p:nvSpPr>
        <p:spPr>
          <a:xfrm>
            <a:off x="2650962" y="2223709"/>
            <a:ext cx="7258582" cy="776176"/>
          </a:xfrm>
          <a:prstGeom prst="rect">
            <a:avLst/>
          </a:prstGeom>
        </p:spPr>
        <p:txBody>
          <a:bodyPr/>
          <a:lstStyle>
            <a:lvl1pPr marL="0" indent="0">
              <a:buNone/>
              <a:defRPr sz="1400">
                <a:latin typeface="Nexa Bold" panose="02000000000000000000" pitchFamily="2" charset="77"/>
              </a:defRPr>
            </a:lvl1pPr>
          </a:lstStyle>
          <a:p>
            <a:pPr algn="ctr">
              <a:lnSpc>
                <a:spcPct val="110000"/>
              </a:lnSpc>
            </a:pPr>
            <a:r>
              <a:rPr lang="fr-FR" sz="1600" b="0" dirty="0"/>
              <a:t>Ces </a:t>
            </a:r>
            <a:r>
              <a:rPr lang="fr-FR" sz="1600" b="0" dirty="0">
                <a:solidFill>
                  <a:srgbClr val="000000"/>
                </a:solidFill>
              </a:rPr>
              <a:t>résultats nous obligent et renforcent l’engagement de l’</a:t>
            </a:r>
            <a:r>
              <a:rPr lang="fr-FR" sz="1600" b="0" dirty="0" err="1">
                <a:solidFill>
                  <a:srgbClr val="000000"/>
                </a:solidFill>
              </a:rPr>
              <a:t>Agefiph</a:t>
            </a:r>
            <a:r>
              <a:rPr lang="fr-FR" sz="1600" b="0" dirty="0">
                <a:solidFill>
                  <a:srgbClr val="000000"/>
                </a:solidFill>
              </a:rPr>
              <a:t> </a:t>
            </a:r>
            <a:br>
              <a:rPr lang="fr-FR" sz="1600" b="0" dirty="0">
                <a:solidFill>
                  <a:srgbClr val="000000"/>
                </a:solidFill>
              </a:rPr>
            </a:br>
            <a:r>
              <a:rPr lang="fr-FR" sz="1600" b="0" dirty="0">
                <a:solidFill>
                  <a:srgbClr val="000000"/>
                </a:solidFill>
              </a:rPr>
              <a:t>dans sa mission première confiée par le législateur en 1987 :</a:t>
            </a:r>
          </a:p>
        </p:txBody>
      </p:sp>
      <p:sp>
        <p:nvSpPr>
          <p:cNvPr id="25" name="Espace réservé du texte 4">
            <a:extLst>
              <a:ext uri="{FF2B5EF4-FFF2-40B4-BE49-F238E27FC236}">
                <a16:creationId xmlns:a16="http://schemas.microsoft.com/office/drawing/2014/main" id="{51E27740-A904-BA4C-B6DF-5E62D5757BF3}"/>
              </a:ext>
            </a:extLst>
          </p:cNvPr>
          <p:cNvSpPr>
            <a:spLocks noGrp="1"/>
          </p:cNvSpPr>
          <p:nvPr>
            <p:ph type="body" sz="quarter" idx="37" hasCustomPrompt="1"/>
          </p:nvPr>
        </p:nvSpPr>
        <p:spPr>
          <a:xfrm>
            <a:off x="2650962" y="1588732"/>
            <a:ext cx="5083839" cy="228710"/>
          </a:xfrm>
          <a:prstGeom prst="rect">
            <a:avLst/>
          </a:prstGeom>
        </p:spPr>
        <p:txBody>
          <a:bodyPr anchor="ctr"/>
          <a:lstStyle>
            <a:lvl1pPr marL="0" indent="0">
              <a:buNone/>
              <a:defRPr sz="2000" b="1">
                <a:solidFill>
                  <a:srgbClr val="69276A"/>
                </a:solidFill>
                <a:latin typeface="Baskerville Old Face" panose="02020602080505020303" pitchFamily="18" charset="77"/>
              </a:defRPr>
            </a:lvl1pPr>
          </a:lstStyle>
          <a:p>
            <a:r>
              <a:rPr lang="fr-FR" dirty="0"/>
              <a:t>Une mission réaffirmée</a:t>
            </a:r>
            <a:endParaRPr lang="fr-FR" b="1" dirty="0"/>
          </a:p>
        </p:txBody>
      </p:sp>
      <p:sp>
        <p:nvSpPr>
          <p:cNvPr id="21" name="Espace réservé du texte 4">
            <a:extLst>
              <a:ext uri="{FF2B5EF4-FFF2-40B4-BE49-F238E27FC236}">
                <a16:creationId xmlns:a16="http://schemas.microsoft.com/office/drawing/2014/main" id="{95717839-17EA-4249-BAAC-62835F2FC793}"/>
              </a:ext>
            </a:extLst>
          </p:cNvPr>
          <p:cNvSpPr>
            <a:spLocks noGrp="1"/>
          </p:cNvSpPr>
          <p:nvPr>
            <p:ph type="body" sz="quarter" idx="38" hasCustomPrompt="1"/>
          </p:nvPr>
        </p:nvSpPr>
        <p:spPr>
          <a:xfrm>
            <a:off x="2650962" y="3797327"/>
            <a:ext cx="7258582" cy="1777429"/>
          </a:xfrm>
          <a:prstGeom prst="rect">
            <a:avLst/>
          </a:prstGeom>
        </p:spPr>
        <p:txBody>
          <a:bodyPr anchor="t"/>
          <a:lstStyle>
            <a:lvl1pPr marL="0" indent="0">
              <a:buNone/>
              <a:defRPr sz="1400">
                <a:latin typeface="Nexa Bold" panose="02000000000000000000" pitchFamily="2" charset="77"/>
              </a:defRPr>
            </a:lvl1pPr>
          </a:lstStyle>
          <a:p>
            <a:pPr algn="ctr">
              <a:lnSpc>
                <a:spcPct val="110000"/>
              </a:lnSpc>
            </a:pPr>
            <a:r>
              <a:rPr lang="fr-FR" sz="1600" b="0" dirty="0">
                <a:solidFill>
                  <a:srgbClr val="000000"/>
                </a:solidFill>
              </a:rPr>
              <a:t>Cette mission est au cœur du plan stratégique de l’</a:t>
            </a:r>
            <a:r>
              <a:rPr lang="fr-FR" sz="1600" b="0" dirty="0" err="1">
                <a:solidFill>
                  <a:srgbClr val="000000"/>
                </a:solidFill>
              </a:rPr>
              <a:t>Agefiph</a:t>
            </a:r>
            <a:r>
              <a:rPr lang="fr-FR" sz="1600" b="0" dirty="0">
                <a:solidFill>
                  <a:srgbClr val="000000"/>
                </a:solidFill>
              </a:rPr>
              <a:t>, </a:t>
            </a:r>
            <a:br>
              <a:rPr lang="fr-FR" sz="1600" b="0" dirty="0">
                <a:solidFill>
                  <a:srgbClr val="000000"/>
                </a:solidFill>
              </a:rPr>
            </a:br>
            <a:r>
              <a:rPr lang="fr-FR" sz="1600" b="0" dirty="0">
                <a:solidFill>
                  <a:srgbClr val="000000"/>
                </a:solidFill>
              </a:rPr>
              <a:t>ambitieux et innovant. </a:t>
            </a:r>
            <a:br>
              <a:rPr lang="fr-FR" sz="1600" b="0" dirty="0">
                <a:solidFill>
                  <a:srgbClr val="000000"/>
                </a:solidFill>
              </a:rPr>
            </a:br>
            <a:r>
              <a:rPr lang="fr-FR" sz="1600" b="0" dirty="0">
                <a:solidFill>
                  <a:srgbClr val="000000"/>
                </a:solidFill>
              </a:rPr>
              <a:t>Il porte l’engagement de l’</a:t>
            </a:r>
            <a:r>
              <a:rPr lang="fr-FR" sz="1600" b="0" dirty="0" err="1">
                <a:solidFill>
                  <a:srgbClr val="000000"/>
                </a:solidFill>
              </a:rPr>
              <a:t>Agefiph</a:t>
            </a:r>
            <a:r>
              <a:rPr lang="fr-FR" sz="1600" b="0" dirty="0">
                <a:solidFill>
                  <a:srgbClr val="000000"/>
                </a:solidFill>
              </a:rPr>
              <a:t> : agir concrètement en faveur de l’emploi des personnes handicapées, s’adapter en continu, répondre aux besoins des personnes handicapées et des entreprises.</a:t>
            </a:r>
            <a:endParaRPr lang="fr-FR" sz="1600" b="0" strike="sngStrike" dirty="0">
              <a:solidFill>
                <a:srgbClr val="000000"/>
              </a:solidFill>
            </a:endParaRPr>
          </a:p>
        </p:txBody>
      </p:sp>
      <p:sp>
        <p:nvSpPr>
          <p:cNvPr id="22" name="Espace réservé du texte 4">
            <a:extLst>
              <a:ext uri="{FF2B5EF4-FFF2-40B4-BE49-F238E27FC236}">
                <a16:creationId xmlns:a16="http://schemas.microsoft.com/office/drawing/2014/main" id="{EE1287F3-B6A9-8C40-8709-84BC1C32B341}"/>
              </a:ext>
            </a:extLst>
          </p:cNvPr>
          <p:cNvSpPr>
            <a:spLocks noGrp="1"/>
          </p:cNvSpPr>
          <p:nvPr>
            <p:ph type="body" sz="quarter" idx="39" hasCustomPrompt="1"/>
          </p:nvPr>
        </p:nvSpPr>
        <p:spPr>
          <a:xfrm>
            <a:off x="2650962" y="3010518"/>
            <a:ext cx="7258582" cy="776176"/>
          </a:xfrm>
          <a:prstGeom prst="rect">
            <a:avLst/>
          </a:prstGeom>
        </p:spPr>
        <p:txBody>
          <a:bodyPr anchor="ctr"/>
          <a:lstStyle>
            <a:lvl1pPr marL="0" indent="0">
              <a:buNone/>
              <a:defRPr sz="1800" b="1">
                <a:solidFill>
                  <a:srgbClr val="69276A"/>
                </a:solidFill>
                <a:latin typeface="Baskerville Old Face" panose="02020602080505020303" pitchFamily="18" charset="77"/>
              </a:defRPr>
            </a:lvl1pPr>
          </a:lstStyle>
          <a:p>
            <a:pPr algn="ctr">
              <a:lnSpc>
                <a:spcPct val="110000"/>
              </a:lnSpc>
            </a:pPr>
            <a:r>
              <a:rPr lang="fr-FR" dirty="0"/>
              <a:t>« Favoriser toutes les formes d’insertion professionnelle </a:t>
            </a:r>
            <a:br>
              <a:rPr lang="fr-FR" dirty="0"/>
            </a:br>
            <a:r>
              <a:rPr lang="fr-FR" dirty="0"/>
              <a:t>des personnes handicapées en milieu ordinaire ». </a:t>
            </a:r>
          </a:p>
        </p:txBody>
      </p:sp>
      <p:sp>
        <p:nvSpPr>
          <p:cNvPr id="26" name="Espace réservé du texte 4">
            <a:extLst>
              <a:ext uri="{FF2B5EF4-FFF2-40B4-BE49-F238E27FC236}">
                <a16:creationId xmlns:a16="http://schemas.microsoft.com/office/drawing/2014/main" id="{935B1BEB-20A7-0E45-A549-974DD48F9458}"/>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EC9883"/>
                </a:solidFill>
                <a:latin typeface="Nexa Bold" panose="02000000000000000000" pitchFamily="2" charset="77"/>
              </a:defRPr>
            </a:lvl1pPr>
          </a:lstStyle>
          <a:p>
            <a:r>
              <a:rPr lang="fr-FR" dirty="0"/>
              <a:t>L’</a:t>
            </a:r>
            <a:r>
              <a:rPr lang="fr-FR" dirty="0" err="1"/>
              <a:t>Agefiph</a:t>
            </a:r>
            <a:r>
              <a:rPr lang="fr-FR" dirty="0"/>
              <a:t> en transformation</a:t>
            </a:r>
            <a:endParaRPr lang="fr-FR" strike="sngStrike" dirty="0"/>
          </a:p>
        </p:txBody>
      </p:sp>
    </p:spTree>
    <p:extLst>
      <p:ext uri="{BB962C8B-B14F-4D97-AF65-F5344CB8AC3E}">
        <p14:creationId xmlns:p14="http://schemas.microsoft.com/office/powerpoint/2010/main" val="39297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compara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E6C2235-7157-D048-BD33-5535950B406F}"/>
              </a:ext>
            </a:extLst>
          </p:cNvPr>
          <p:cNvSpPr/>
          <p:nvPr userDrawn="1"/>
        </p:nvSpPr>
        <p:spPr>
          <a:xfrm>
            <a:off x="5902059" y="978245"/>
            <a:ext cx="6289941" cy="5383320"/>
          </a:xfrm>
          <a:prstGeom prst="rect">
            <a:avLst/>
          </a:prstGeom>
          <a:solidFill>
            <a:srgbClr val="FED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ED5B5BFC-4EB9-3C47-9592-C18F69A0F793}"/>
              </a:ext>
            </a:extLst>
          </p:cNvPr>
          <p:cNvSpPr/>
          <p:nvPr userDrawn="1"/>
        </p:nvSpPr>
        <p:spPr>
          <a:xfrm>
            <a:off x="0" y="949809"/>
            <a:ext cx="5902059" cy="5411756"/>
          </a:xfrm>
          <a:prstGeom prst="rect">
            <a:avLst/>
          </a:prstGeom>
          <a:solidFill>
            <a:srgbClr val="C9D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4">
            <a:extLst>
              <a:ext uri="{FF2B5EF4-FFF2-40B4-BE49-F238E27FC236}">
                <a16:creationId xmlns:a16="http://schemas.microsoft.com/office/drawing/2014/main" id="{51E27740-A904-BA4C-B6DF-5E62D5757BF3}"/>
              </a:ext>
            </a:extLst>
          </p:cNvPr>
          <p:cNvSpPr>
            <a:spLocks noGrp="1"/>
          </p:cNvSpPr>
          <p:nvPr>
            <p:ph type="body" sz="quarter" idx="37" hasCustomPrompt="1"/>
          </p:nvPr>
        </p:nvSpPr>
        <p:spPr>
          <a:xfrm>
            <a:off x="857839" y="1565340"/>
            <a:ext cx="3585061" cy="382647"/>
          </a:xfrm>
          <a:prstGeom prst="rect">
            <a:avLst/>
          </a:prstGeom>
        </p:spPr>
        <p:txBody>
          <a:bodyPr anchor="ctr"/>
          <a:lstStyle>
            <a:lvl1pPr marL="0" indent="0" algn="ctr">
              <a:buNone/>
              <a:defRPr sz="2400" b="1">
                <a:solidFill>
                  <a:srgbClr val="69276A"/>
                </a:solidFill>
                <a:latin typeface="Baskerville Old Face" panose="02020602080505020303" pitchFamily="18" charset="77"/>
              </a:defRPr>
            </a:lvl1pPr>
          </a:lstStyle>
          <a:p>
            <a:r>
              <a:rPr lang="fr-FR" dirty="0"/>
              <a:t>Personnes handicapées</a:t>
            </a:r>
            <a:endParaRPr lang="fr-FR" b="1" dirty="0"/>
          </a:p>
        </p:txBody>
      </p:sp>
      <p:sp>
        <p:nvSpPr>
          <p:cNvPr id="23" name="Espace réservé du texte 4">
            <a:extLst>
              <a:ext uri="{FF2B5EF4-FFF2-40B4-BE49-F238E27FC236}">
                <a16:creationId xmlns:a16="http://schemas.microsoft.com/office/drawing/2014/main" id="{CCF07D68-E420-4040-B66D-8927599FD794}"/>
              </a:ext>
            </a:extLst>
          </p:cNvPr>
          <p:cNvSpPr>
            <a:spLocks noGrp="1"/>
          </p:cNvSpPr>
          <p:nvPr>
            <p:ph type="body" sz="quarter" idx="38" hasCustomPrompt="1"/>
          </p:nvPr>
        </p:nvSpPr>
        <p:spPr>
          <a:xfrm>
            <a:off x="7343699" y="1565340"/>
            <a:ext cx="3630729" cy="282599"/>
          </a:xfrm>
          <a:prstGeom prst="rect">
            <a:avLst/>
          </a:prstGeom>
        </p:spPr>
        <p:txBody>
          <a:bodyPr anchor="ctr"/>
          <a:lstStyle>
            <a:lvl1pPr marL="0" indent="0" algn="ctr">
              <a:buNone/>
              <a:defRPr sz="2400" b="1">
                <a:solidFill>
                  <a:srgbClr val="69276A"/>
                </a:solidFill>
                <a:latin typeface="Baskerville Old Face" panose="02020602080505020303" pitchFamily="18" charset="77"/>
              </a:defRPr>
            </a:lvl1pPr>
          </a:lstStyle>
          <a:p>
            <a:r>
              <a:rPr lang="fr-FR" dirty="0"/>
              <a:t>Entreprises</a:t>
            </a:r>
            <a:endParaRPr lang="fr-FR" b="1" dirty="0"/>
          </a:p>
        </p:txBody>
      </p:sp>
      <p:sp>
        <p:nvSpPr>
          <p:cNvPr id="22" name="Espace réservé du texte 4">
            <a:extLst>
              <a:ext uri="{FF2B5EF4-FFF2-40B4-BE49-F238E27FC236}">
                <a16:creationId xmlns:a16="http://schemas.microsoft.com/office/drawing/2014/main" id="{6D782367-C097-4348-9152-7F3D83DDF599}"/>
              </a:ext>
            </a:extLst>
          </p:cNvPr>
          <p:cNvSpPr>
            <a:spLocks noGrp="1"/>
          </p:cNvSpPr>
          <p:nvPr>
            <p:ph type="body" sz="quarter" idx="41" hasCustomPrompt="1"/>
          </p:nvPr>
        </p:nvSpPr>
        <p:spPr>
          <a:xfrm>
            <a:off x="847207" y="2753958"/>
            <a:ext cx="3613211" cy="3054713"/>
          </a:xfrm>
          <a:prstGeom prst="rect">
            <a:avLst/>
          </a:prstGeom>
        </p:spPr>
        <p:txBody>
          <a:bodyPr anchor="t"/>
          <a:lstStyle>
            <a:lvl1pPr marL="285750" indent="-285750" algn="l">
              <a:buFont typeface="Arial" panose="020B0604020202020204" pitchFamily="34" charset="0"/>
              <a:buChar char="•"/>
              <a:defRPr sz="1600" b="1">
                <a:solidFill>
                  <a:schemeClr val="tx1"/>
                </a:solidFill>
                <a:latin typeface="Nexa Bold" panose="02000000000000000000" pitchFamily="2" charset="77"/>
              </a:defRPr>
            </a:lvl1pPr>
          </a:lstStyle>
          <a:p>
            <a:r>
              <a:rPr lang="fr-FR" dirty="0"/>
              <a:t>Des solutions pour construire votre projet professionnel</a:t>
            </a:r>
          </a:p>
          <a:p>
            <a:r>
              <a:rPr lang="fr-FR" dirty="0"/>
              <a:t>Des solutions pour trouver un emploi</a:t>
            </a:r>
          </a:p>
          <a:p>
            <a:r>
              <a:rPr lang="fr-FR" dirty="0"/>
              <a:t>Des solutions pour conserver votre emploi</a:t>
            </a:r>
          </a:p>
          <a:p>
            <a:r>
              <a:rPr lang="fr-FR" dirty="0"/>
              <a:t>Des solutions pour vous former</a:t>
            </a:r>
          </a:p>
          <a:p>
            <a:r>
              <a:rPr lang="fr-FR" dirty="0"/>
              <a:t>Des solutions pour créer votre entreprise</a:t>
            </a:r>
          </a:p>
        </p:txBody>
      </p:sp>
      <p:sp>
        <p:nvSpPr>
          <p:cNvPr id="28" name="Espace réservé du texte 4">
            <a:extLst>
              <a:ext uri="{FF2B5EF4-FFF2-40B4-BE49-F238E27FC236}">
                <a16:creationId xmlns:a16="http://schemas.microsoft.com/office/drawing/2014/main" id="{01BD497C-FCC0-C841-9A7F-27E2EE9BE738}"/>
              </a:ext>
            </a:extLst>
          </p:cNvPr>
          <p:cNvSpPr>
            <a:spLocks noGrp="1"/>
          </p:cNvSpPr>
          <p:nvPr>
            <p:ph type="body" sz="quarter" idx="42" hasCustomPrompt="1"/>
          </p:nvPr>
        </p:nvSpPr>
        <p:spPr>
          <a:xfrm>
            <a:off x="7361218" y="2753958"/>
            <a:ext cx="3613211" cy="3054713"/>
          </a:xfrm>
          <a:prstGeom prst="rect">
            <a:avLst/>
          </a:prstGeom>
        </p:spPr>
        <p:txBody>
          <a:bodyPr anchor="t"/>
          <a:lstStyle>
            <a:lvl1pPr marL="285750" indent="-285750" algn="l">
              <a:buFont typeface="Arial" panose="020B0604020202020204" pitchFamily="34" charset="0"/>
              <a:buChar char="•"/>
              <a:defRPr sz="1600" b="1">
                <a:solidFill>
                  <a:schemeClr val="tx1"/>
                </a:solidFill>
                <a:latin typeface="Nexa Bold" panose="02000000000000000000" pitchFamily="2" charset="77"/>
              </a:defRPr>
            </a:lvl1pPr>
          </a:lstStyle>
          <a:p>
            <a:r>
              <a:rPr lang="fr-FR" dirty="0"/>
              <a:t>Des solutions pour intégrer </a:t>
            </a:r>
            <a:br>
              <a:rPr lang="fr-FR" dirty="0"/>
            </a:br>
            <a:r>
              <a:rPr lang="fr-FR" dirty="0"/>
              <a:t>le handicap à votre politique ressources humaines</a:t>
            </a:r>
          </a:p>
          <a:p>
            <a:r>
              <a:rPr lang="fr-FR" dirty="0"/>
              <a:t>Des solutions pour recruter une personne en situation handicap</a:t>
            </a:r>
          </a:p>
          <a:p>
            <a:r>
              <a:rPr lang="fr-FR" dirty="0"/>
              <a:t>Des solutions pour adapter l'emploi au handicap</a:t>
            </a:r>
          </a:p>
        </p:txBody>
      </p:sp>
      <p:cxnSp>
        <p:nvCxnSpPr>
          <p:cNvPr id="30" name="Connecteur droit 29">
            <a:extLst>
              <a:ext uri="{FF2B5EF4-FFF2-40B4-BE49-F238E27FC236}">
                <a16:creationId xmlns:a16="http://schemas.microsoft.com/office/drawing/2014/main" id="{C3CA5EF3-34D6-C841-9F09-5413F5B82AC4}"/>
              </a:ext>
            </a:extLst>
          </p:cNvPr>
          <p:cNvCxnSpPr>
            <a:cxnSpLocks/>
          </p:cNvCxnSpPr>
          <p:nvPr userDrawn="1"/>
        </p:nvCxnSpPr>
        <p:spPr>
          <a:xfrm flipH="1">
            <a:off x="2362565" y="2102405"/>
            <a:ext cx="597157" cy="0"/>
          </a:xfrm>
          <a:prstGeom prst="line">
            <a:avLst/>
          </a:prstGeom>
          <a:ln>
            <a:solidFill>
              <a:srgbClr val="69276A"/>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F3E79441-5B8A-A044-B0FE-F864607E9417}"/>
              </a:ext>
            </a:extLst>
          </p:cNvPr>
          <p:cNvCxnSpPr>
            <a:cxnSpLocks/>
          </p:cNvCxnSpPr>
          <p:nvPr userDrawn="1"/>
        </p:nvCxnSpPr>
        <p:spPr>
          <a:xfrm flipH="1">
            <a:off x="8836517" y="2102405"/>
            <a:ext cx="597157" cy="0"/>
          </a:xfrm>
          <a:prstGeom prst="line">
            <a:avLst/>
          </a:prstGeom>
          <a:ln>
            <a:solidFill>
              <a:srgbClr val="69276A"/>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93D02B7-3A2C-A34B-9EDE-65E8812C3EF1}"/>
              </a:ext>
            </a:extLst>
          </p:cNvPr>
          <p:cNvSpPr/>
          <p:nvPr userDrawn="1"/>
        </p:nvSpPr>
        <p:spPr>
          <a:xfrm>
            <a:off x="0" y="902675"/>
            <a:ext cx="857839" cy="94269"/>
          </a:xfrm>
          <a:prstGeom prst="rect">
            <a:avLst/>
          </a:prstGeom>
          <a:solidFill>
            <a:srgbClr val="ABC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8BE55451-0063-ED45-86F3-081D14EDC181}"/>
              </a:ext>
            </a:extLst>
          </p:cNvPr>
          <p:cNvSpPr/>
          <p:nvPr userDrawn="1"/>
        </p:nvSpPr>
        <p:spPr>
          <a:xfrm>
            <a:off x="857839" y="902675"/>
            <a:ext cx="2601798" cy="94269"/>
          </a:xfrm>
          <a:prstGeom prst="rect">
            <a:avLst/>
          </a:prstGeom>
          <a:solidFill>
            <a:srgbClr val="6B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7B1645F7-675F-764D-94A6-77090659E268}"/>
              </a:ext>
            </a:extLst>
          </p:cNvPr>
          <p:cNvSpPr/>
          <p:nvPr userDrawn="1"/>
        </p:nvSpPr>
        <p:spPr>
          <a:xfrm>
            <a:off x="3459636" y="902675"/>
            <a:ext cx="7635712" cy="94269"/>
          </a:xfrm>
          <a:prstGeom prst="rect">
            <a:avLst/>
          </a:prstGeom>
          <a:solidFill>
            <a:srgbClr val="97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BE45A5E3-A3E5-D740-B5BB-9D96DCA36C7E}"/>
              </a:ext>
            </a:extLst>
          </p:cNvPr>
          <p:cNvSpPr/>
          <p:nvPr userDrawn="1"/>
        </p:nvSpPr>
        <p:spPr>
          <a:xfrm>
            <a:off x="11095348" y="902675"/>
            <a:ext cx="1112363" cy="94269"/>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4BF9F39F-2016-EF4B-8494-64EBBC149DF5}"/>
              </a:ext>
            </a:extLst>
          </p:cNvPr>
          <p:cNvSpPr/>
          <p:nvPr userDrawn="1"/>
        </p:nvSpPr>
        <p:spPr>
          <a:xfrm>
            <a:off x="0" y="6360199"/>
            <a:ext cx="857839" cy="94269"/>
          </a:xfrm>
          <a:prstGeom prst="rect">
            <a:avLst/>
          </a:prstGeom>
          <a:solidFill>
            <a:srgbClr val="ABC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6F8DE252-C5BE-BF43-8603-F072FC117C77}"/>
              </a:ext>
            </a:extLst>
          </p:cNvPr>
          <p:cNvSpPr/>
          <p:nvPr userDrawn="1"/>
        </p:nvSpPr>
        <p:spPr>
          <a:xfrm>
            <a:off x="857839" y="6360199"/>
            <a:ext cx="2601798" cy="94269"/>
          </a:xfrm>
          <a:prstGeom prst="rect">
            <a:avLst/>
          </a:prstGeom>
          <a:solidFill>
            <a:srgbClr val="6B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581AFF4D-78F6-F349-A553-B52E4F21B4E2}"/>
              </a:ext>
            </a:extLst>
          </p:cNvPr>
          <p:cNvSpPr/>
          <p:nvPr userDrawn="1"/>
        </p:nvSpPr>
        <p:spPr>
          <a:xfrm>
            <a:off x="3459636" y="6360199"/>
            <a:ext cx="7635712" cy="94269"/>
          </a:xfrm>
          <a:prstGeom prst="rect">
            <a:avLst/>
          </a:prstGeom>
          <a:solidFill>
            <a:srgbClr val="97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15D002F-CE68-BF4B-825A-5481156ED5E0}"/>
              </a:ext>
            </a:extLst>
          </p:cNvPr>
          <p:cNvSpPr/>
          <p:nvPr userDrawn="1"/>
        </p:nvSpPr>
        <p:spPr>
          <a:xfrm>
            <a:off x="11095348" y="6360199"/>
            <a:ext cx="1112363" cy="94269"/>
          </a:xfrm>
          <a:prstGeom prst="rect">
            <a:avLst/>
          </a:prstGeom>
          <a:solidFill>
            <a:srgbClr val="789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space réservé du texte 4">
            <a:extLst>
              <a:ext uri="{FF2B5EF4-FFF2-40B4-BE49-F238E27FC236}">
                <a16:creationId xmlns:a16="http://schemas.microsoft.com/office/drawing/2014/main" id="{E55242FF-0C67-E246-B7CD-751F242F10F7}"/>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A9BF38"/>
                </a:solidFill>
                <a:latin typeface="Nexa Bold" panose="02000000000000000000" pitchFamily="2" charset="77"/>
              </a:defRPr>
            </a:lvl1pPr>
          </a:lstStyle>
          <a:p>
            <a:r>
              <a:rPr lang="fr-FR" dirty="0"/>
              <a:t>Une offre de services et d’aides financières plus facile à mobiliser</a:t>
            </a:r>
            <a:endParaRPr lang="fr-FR" strike="sngStrike" dirty="0"/>
          </a:p>
        </p:txBody>
      </p:sp>
    </p:spTree>
    <p:extLst>
      <p:ext uri="{BB962C8B-B14F-4D97-AF65-F5344CB8AC3E}">
        <p14:creationId xmlns:p14="http://schemas.microsoft.com/office/powerpoint/2010/main" val="151602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90450-4949-0C44-940E-13022209835F}"/>
              </a:ext>
            </a:extLst>
          </p:cNvPr>
          <p:cNvSpPr/>
          <p:nvPr userDrawn="1"/>
        </p:nvSpPr>
        <p:spPr>
          <a:xfrm>
            <a:off x="0" y="90267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BBB41FF-4DF3-AF4A-BC54-E95215B03336}"/>
              </a:ext>
            </a:extLst>
          </p:cNvPr>
          <p:cNvSpPr/>
          <p:nvPr userDrawn="1"/>
        </p:nvSpPr>
        <p:spPr>
          <a:xfrm>
            <a:off x="857839" y="90267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555C0C1-0D56-1D4E-B2A7-0EB54E5B27D9}"/>
              </a:ext>
            </a:extLst>
          </p:cNvPr>
          <p:cNvSpPr/>
          <p:nvPr userDrawn="1"/>
        </p:nvSpPr>
        <p:spPr>
          <a:xfrm>
            <a:off x="3459636" y="90267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0B6DD3C-5738-6B46-86AC-1B6D0CCD0087}"/>
              </a:ext>
            </a:extLst>
          </p:cNvPr>
          <p:cNvSpPr/>
          <p:nvPr userDrawn="1"/>
        </p:nvSpPr>
        <p:spPr>
          <a:xfrm>
            <a:off x="11095348" y="90267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11CF593-9795-B84D-96DD-1A8358D3F108}"/>
              </a:ext>
            </a:extLst>
          </p:cNvPr>
          <p:cNvSpPr/>
          <p:nvPr userDrawn="1"/>
        </p:nvSpPr>
        <p:spPr>
          <a:xfrm>
            <a:off x="0" y="6361565"/>
            <a:ext cx="857839" cy="94269"/>
          </a:xfrm>
          <a:prstGeom prst="rect">
            <a:avLst/>
          </a:prstGeom>
          <a:solidFill>
            <a:srgbClr val="C77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5A92248-81F0-4E40-875D-A6CF6168E5FA}"/>
              </a:ext>
            </a:extLst>
          </p:cNvPr>
          <p:cNvSpPr/>
          <p:nvPr userDrawn="1"/>
        </p:nvSpPr>
        <p:spPr>
          <a:xfrm>
            <a:off x="857839" y="6361565"/>
            <a:ext cx="2601798" cy="94269"/>
          </a:xfrm>
          <a:prstGeom prst="rect">
            <a:avLst/>
          </a:prstGeom>
          <a:solidFill>
            <a:srgbClr val="DAA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A8B0721-5A66-5047-AD03-A02A8A144E81}"/>
              </a:ext>
            </a:extLst>
          </p:cNvPr>
          <p:cNvSpPr/>
          <p:nvPr userDrawn="1"/>
        </p:nvSpPr>
        <p:spPr>
          <a:xfrm>
            <a:off x="3459636" y="6361565"/>
            <a:ext cx="7635712" cy="94269"/>
          </a:xfrm>
          <a:prstGeom prst="rect">
            <a:avLst/>
          </a:prstGeom>
          <a:solidFill>
            <a:srgbClr val="FCD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9F9317A8-4310-C74E-ACCC-0805BCAD56A7}"/>
              </a:ext>
            </a:extLst>
          </p:cNvPr>
          <p:cNvSpPr/>
          <p:nvPr userDrawn="1"/>
        </p:nvSpPr>
        <p:spPr>
          <a:xfrm>
            <a:off x="11095348" y="6361565"/>
            <a:ext cx="1112363" cy="94269"/>
          </a:xfrm>
          <a:prstGeom prst="rect">
            <a:avLst/>
          </a:prstGeom>
          <a:solidFill>
            <a:srgbClr val="EC9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4">
            <a:extLst>
              <a:ext uri="{FF2B5EF4-FFF2-40B4-BE49-F238E27FC236}">
                <a16:creationId xmlns:a16="http://schemas.microsoft.com/office/drawing/2014/main" id="{4E261A79-46BD-A04D-99E0-44C10DA9CA9D}"/>
              </a:ext>
            </a:extLst>
          </p:cNvPr>
          <p:cNvSpPr>
            <a:spLocks noGrp="1"/>
          </p:cNvSpPr>
          <p:nvPr>
            <p:ph type="body" sz="quarter" idx="34" hasCustomPrompt="1"/>
          </p:nvPr>
        </p:nvSpPr>
        <p:spPr>
          <a:xfrm>
            <a:off x="6748593" y="317511"/>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EC9883"/>
                </a:solidFill>
                <a:latin typeface="Nexa Bold" panose="02000000000000000000" pitchFamily="2" charset="77"/>
              </a:defRPr>
            </a:lvl1pPr>
          </a:lstStyle>
          <a:p>
            <a:r>
              <a:rPr lang="fr-FR" dirty="0"/>
              <a:t>L’</a:t>
            </a:r>
            <a:r>
              <a:rPr lang="fr-FR" dirty="0" err="1"/>
              <a:t>Agefiph</a:t>
            </a:r>
            <a:r>
              <a:rPr lang="fr-FR" dirty="0"/>
              <a:t> en transformation</a:t>
            </a:r>
            <a:endParaRPr lang="fr-FR" strike="sngStrike" dirty="0"/>
          </a:p>
        </p:txBody>
      </p:sp>
    </p:spTree>
    <p:extLst>
      <p:ext uri="{BB962C8B-B14F-4D97-AF65-F5344CB8AC3E}">
        <p14:creationId xmlns:p14="http://schemas.microsoft.com/office/powerpoint/2010/main" val="323532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F4F6EA7D-278A-5146-ADD3-0B1D88269634}"/>
              </a:ext>
            </a:extLst>
          </p:cNvPr>
          <p:cNvCxnSpPr/>
          <p:nvPr userDrawn="1"/>
        </p:nvCxnSpPr>
        <p:spPr>
          <a:xfrm>
            <a:off x="1916320" y="265058"/>
            <a:ext cx="0" cy="386499"/>
          </a:xfrm>
          <a:prstGeom prst="line">
            <a:avLst/>
          </a:prstGeom>
          <a:ln>
            <a:solidFill>
              <a:srgbClr val="69276A"/>
            </a:solidFill>
          </a:ln>
        </p:spPr>
        <p:style>
          <a:lnRef idx="1">
            <a:schemeClr val="accent1"/>
          </a:lnRef>
          <a:fillRef idx="0">
            <a:schemeClr val="accent1"/>
          </a:fillRef>
          <a:effectRef idx="0">
            <a:schemeClr val="accent1"/>
          </a:effectRef>
          <a:fontRef idx="minor">
            <a:schemeClr val="tx1"/>
          </a:fontRef>
        </p:style>
      </p:cxnSp>
      <p:sp>
        <p:nvSpPr>
          <p:cNvPr id="3" name="Espace réservé du texte 4">
            <a:extLst>
              <a:ext uri="{FF2B5EF4-FFF2-40B4-BE49-F238E27FC236}">
                <a16:creationId xmlns:a16="http://schemas.microsoft.com/office/drawing/2014/main" id="{D085188E-30AF-6841-B49C-2876F0FD63E7}"/>
              </a:ext>
            </a:extLst>
          </p:cNvPr>
          <p:cNvSpPr txBox="1">
            <a:spLocks/>
          </p:cNvSpPr>
          <p:nvPr userDrawn="1"/>
        </p:nvSpPr>
        <p:spPr>
          <a:xfrm>
            <a:off x="2200963" y="343952"/>
            <a:ext cx="5083839" cy="22871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69276A"/>
                </a:solidFill>
                <a:latin typeface="Nexa Bold"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conseil et aides financières</a:t>
            </a:r>
          </a:p>
        </p:txBody>
      </p:sp>
      <p:sp>
        <p:nvSpPr>
          <p:cNvPr id="5" name="Espace réservé du texte 4">
            <a:extLst>
              <a:ext uri="{FF2B5EF4-FFF2-40B4-BE49-F238E27FC236}">
                <a16:creationId xmlns:a16="http://schemas.microsoft.com/office/drawing/2014/main" id="{4D7FB36D-6FE3-AF46-8D47-B13F82CEDA71}"/>
              </a:ext>
            </a:extLst>
          </p:cNvPr>
          <p:cNvSpPr txBox="1">
            <a:spLocks/>
          </p:cNvSpPr>
          <p:nvPr userDrawn="1"/>
        </p:nvSpPr>
        <p:spPr>
          <a:xfrm>
            <a:off x="5914252" y="6512706"/>
            <a:ext cx="501206" cy="294002"/>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6927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77EA3EF-DAE4-364C-A82E-7D2BF7206B0F}" type="slidenum">
              <a:rPr lang="fr-FR" smtClean="0"/>
              <a:pPr/>
              <a:t>‹#›</a:t>
            </a:fld>
            <a:endParaRPr lang="fr-FR" dirty="0"/>
          </a:p>
        </p:txBody>
      </p:sp>
      <p:pic>
        <p:nvPicPr>
          <p:cNvPr id="7" name="Image 6">
            <a:extLst>
              <a:ext uri="{FF2B5EF4-FFF2-40B4-BE49-F238E27FC236}">
                <a16:creationId xmlns:a16="http://schemas.microsoft.com/office/drawing/2014/main" id="{AC52C05E-C3DB-3143-87CF-F2B1793DF395}"/>
              </a:ext>
            </a:extLst>
          </p:cNvPr>
          <p:cNvPicPr>
            <a:picLocks noChangeAspect="1"/>
          </p:cNvPicPr>
          <p:nvPr userDrawn="1"/>
        </p:nvPicPr>
        <p:blipFill>
          <a:blip r:embed="rId18"/>
          <a:stretch>
            <a:fillRect/>
          </a:stretch>
        </p:blipFill>
        <p:spPr>
          <a:xfrm>
            <a:off x="77002" y="80156"/>
            <a:ext cx="1679804" cy="766867"/>
          </a:xfrm>
          <a:prstGeom prst="rect">
            <a:avLst/>
          </a:prstGeom>
        </p:spPr>
      </p:pic>
    </p:spTree>
    <p:extLst>
      <p:ext uri="{BB962C8B-B14F-4D97-AF65-F5344CB8AC3E}">
        <p14:creationId xmlns:p14="http://schemas.microsoft.com/office/powerpoint/2010/main" val="287205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2" r:id="rId5"/>
    <p:sldLayoutId id="2147483653" r:id="rId6"/>
    <p:sldLayoutId id="2147483654" r:id="rId7"/>
    <p:sldLayoutId id="2147483655" r:id="rId8"/>
    <p:sldLayoutId id="2147483657" r:id="rId9"/>
    <p:sldLayoutId id="2147483660" r:id="rId10"/>
    <p:sldLayoutId id="2147483661" r:id="rId11"/>
    <p:sldLayoutId id="2147483659"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2018%2007%20ARA%20Pr&#233;sentation%20nouvelle%20offre%20Agefiph%20-%20Medef%20.%20Revue%20ST.pptx" TargetMode="External"/><Relationship Id="rId7" Type="http://schemas.openxmlformats.org/officeDocument/2006/relationships/hyperlink" Target="https://www.agefiph.fr/Actus-Publications/Webzine/tous-les-webzines"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www.agefiph.fr/Entreprise/Dossiers-pratiques/Les-cahiers-de-l-Agefiph-conseils-et-temoignages-pour-passer-a-l-action" TargetMode="External"/><Relationship Id="rId5" Type="http://schemas.openxmlformats.org/officeDocument/2006/relationships/hyperlink" Target="https://www.agefiph.fr/Entreprise/Partage-d-experience" TargetMode="External"/><Relationship Id="rId4" Type="http://schemas.openxmlformats.org/officeDocument/2006/relationships/hyperlink" Target="https://www.agefiph.fr/Entreprise/Vos-obligations-et-demarch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agefiph.fr/Entreprise" TargetMode="External"/><Relationship Id="rId2" Type="http://schemas.openxmlformats.org/officeDocument/2006/relationships/hyperlink" Target="mailto:entreprises.auvergne-rhone-alpes@agefiph.asso.fr" TargetMode="External"/><Relationship Id="rId1" Type="http://schemas.openxmlformats.org/officeDocument/2006/relationships/slideLayout" Target="../slideLayouts/slideLayout10.xml"/><Relationship Id="rId4" Type="http://schemas.openxmlformats.org/officeDocument/2006/relationships/hyperlink" Target="https://www.agefiph.fr/Annuai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mailto:entreprises@agefiph.asso.fr"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openxmlformats.org/officeDocument/2006/relationships/hyperlink" Target="mailto:b-bretagnon@agefiph.asso.fr" TargetMode="External"/><Relationship Id="rId3" Type="http://schemas.openxmlformats.org/officeDocument/2006/relationships/image" Target="../media/image23.png"/><Relationship Id="rId7" Type="http://schemas.openxmlformats.org/officeDocument/2006/relationships/hyperlink" Target="mailto:j-meudec@agefiph.asso.fr"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mailto:m-lanepaban@agefiph.asso.fr" TargetMode="External"/><Relationship Id="rId5" Type="http://schemas.openxmlformats.org/officeDocument/2006/relationships/hyperlink" Target="mailto:l-elsa-garnier@agefiph.asso.fr" TargetMode="External"/><Relationship Id="rId10" Type="http://schemas.openxmlformats.org/officeDocument/2006/relationships/hyperlink" Target="mailto:s-teyssier@agefiph.asso.fr" TargetMode="External"/><Relationship Id="rId4" Type="http://schemas.openxmlformats.org/officeDocument/2006/relationships/hyperlink" Target="mailto:d-allanet@agefiph.asso.fr" TargetMode="External"/><Relationship Id="rId9" Type="http://schemas.openxmlformats.org/officeDocument/2006/relationships/hyperlink" Target="mailto:m-franco@agefiph.asso.fr"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0.emf"/></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7AD29F1-3B13-454C-A2A9-6763A5AFF3B4}"/>
              </a:ext>
            </a:extLst>
          </p:cNvPr>
          <p:cNvSpPr>
            <a:spLocks noGrp="1"/>
          </p:cNvSpPr>
          <p:nvPr>
            <p:ph type="body" sz="quarter" idx="32"/>
          </p:nvPr>
        </p:nvSpPr>
        <p:spPr>
          <a:xfrm>
            <a:off x="1233890" y="2644740"/>
            <a:ext cx="9155016" cy="1279280"/>
          </a:xfrm>
        </p:spPr>
        <p:txBody>
          <a:bodyPr/>
          <a:lstStyle/>
          <a:p>
            <a:r>
              <a:rPr lang="fr-FR" altLang="fr-FR" dirty="0">
                <a:latin typeface="Arial" panose="020B0604020202020204" pitchFamily="34" charset="0"/>
                <a:cs typeface="Arial" panose="020B0604020202020204" pitchFamily="34" charset="0"/>
              </a:rPr>
              <a:t>Nouvelle offre de services </a:t>
            </a:r>
          </a:p>
          <a:p>
            <a:r>
              <a:rPr lang="fr-FR" altLang="fr-FR" dirty="0">
                <a:latin typeface="Arial" panose="020B0604020202020204" pitchFamily="34" charset="0"/>
                <a:cs typeface="Arial" panose="020B0604020202020204" pitchFamily="34" charset="0"/>
              </a:rPr>
              <a:t>et aides </a:t>
            </a:r>
            <a:r>
              <a:rPr lang="fr-FR" altLang="fr-FR" sz="4800" dirty="0">
                <a:latin typeface="Arial" panose="020B0604020202020204" pitchFamily="34" charset="0"/>
                <a:cs typeface="Arial" panose="020B0604020202020204" pitchFamily="34" charset="0"/>
              </a:rPr>
              <a:t>financières</a:t>
            </a:r>
            <a:r>
              <a:rPr lang="fr-FR" altLang="fr-FR" dirty="0">
                <a:latin typeface="Arial" panose="020B0604020202020204" pitchFamily="34" charset="0"/>
                <a:cs typeface="Arial" panose="020B0604020202020204" pitchFamily="34" charset="0"/>
              </a:rPr>
              <a:t> de l’</a:t>
            </a:r>
            <a:r>
              <a:rPr lang="fr-FR" altLang="fr-FR" dirty="0" err="1">
                <a:latin typeface="Arial" panose="020B0604020202020204" pitchFamily="34" charset="0"/>
                <a:cs typeface="Arial" panose="020B0604020202020204" pitchFamily="34" charset="0"/>
              </a:rPr>
              <a:t>Agefiph</a:t>
            </a:r>
            <a:r>
              <a:rPr lang="fr-FR" altLang="fr-FR"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
        <p:nvSpPr>
          <p:cNvPr id="3" name="Rectangle 5"/>
          <p:cNvSpPr txBox="1">
            <a:spLocks noChangeArrowheads="1"/>
          </p:cNvSpPr>
          <p:nvPr/>
        </p:nvSpPr>
        <p:spPr>
          <a:xfrm>
            <a:off x="4714014" y="4316834"/>
            <a:ext cx="6877050" cy="1473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ltLang="fr-FR" sz="2500" i="1" dirty="0">
              <a:solidFill>
                <a:srgbClr val="6927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58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1">
            <a:extLst>
              <a:ext uri="{FF2B5EF4-FFF2-40B4-BE49-F238E27FC236}">
                <a16:creationId xmlns:a16="http://schemas.microsoft.com/office/drawing/2014/main" id="{376A7F12-B540-8149-A8A8-7D0B983441D3}"/>
              </a:ext>
            </a:extLst>
          </p:cNvPr>
          <p:cNvSpPr txBox="1">
            <a:spLocks/>
          </p:cNvSpPr>
          <p:nvPr/>
        </p:nvSpPr>
        <p:spPr>
          <a:xfrm>
            <a:off x="304800" y="1175657"/>
            <a:ext cx="11637962" cy="461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buNone/>
              <a:defRPr/>
            </a:pPr>
            <a:r>
              <a:rPr lang="fr-FR" sz="1800" b="1" dirty="0">
                <a:solidFill>
                  <a:srgbClr val="660066"/>
                </a:solidFill>
                <a:latin typeface="Arial" panose="020B0604020202020204" pitchFamily="34" charset="0"/>
                <a:cs typeface="Arial" panose="020B0604020202020204" pitchFamily="34" charset="0"/>
              </a:rPr>
              <a:t>Le service « conseil et accompagnement emploi handicap » délivré par l’</a:t>
            </a:r>
            <a:r>
              <a:rPr lang="fr-FR" sz="1800" b="1" dirty="0" err="1">
                <a:solidFill>
                  <a:srgbClr val="660066"/>
                </a:solidFill>
                <a:latin typeface="Arial" panose="020B0604020202020204" pitchFamily="34" charset="0"/>
                <a:cs typeface="Arial" panose="020B0604020202020204" pitchFamily="34" charset="0"/>
              </a:rPr>
              <a:t>Agefiph</a:t>
            </a:r>
            <a:r>
              <a:rPr lang="fr-FR" sz="1800" b="1" dirty="0">
                <a:solidFill>
                  <a:srgbClr val="660066"/>
                </a:solidFill>
                <a:latin typeface="Arial" panose="020B0604020202020204" pitchFamily="34" charset="0"/>
                <a:cs typeface="Arial" panose="020B0604020202020204" pitchFamily="34" charset="0"/>
              </a:rPr>
              <a:t> :</a:t>
            </a:r>
            <a:endParaRPr kumimoji="0" lang="fr-FR"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a:p>
            <a:pPr marL="0" indent="0">
              <a:lnSpc>
                <a:spcPct val="110000"/>
              </a:lnSpc>
              <a:buNone/>
              <a:defRPr/>
            </a:pPr>
            <a:r>
              <a:rPr lang="fr-FR" sz="1800" b="1" dirty="0">
                <a:solidFill>
                  <a:srgbClr val="A9BF38"/>
                </a:solidFill>
                <a:latin typeface="Arial" panose="020B0604020202020204" pitchFamily="34" charset="0"/>
                <a:cs typeface="Arial" panose="020B0604020202020204" pitchFamily="34" charset="0"/>
              </a:rPr>
              <a:t>Information, orientation, outillage :</a:t>
            </a:r>
            <a:endParaRPr lang="fr-FR" sz="1800" dirty="0">
              <a:solidFill>
                <a:prstClr val="black"/>
              </a:solidFill>
              <a:latin typeface="Arial" panose="020B0604020202020204" pitchFamily="34" charset="0"/>
              <a:cs typeface="Arial" panose="020B0604020202020204" pitchFamily="34" charset="0"/>
            </a:endParaRPr>
          </a:p>
          <a:p>
            <a:pPr>
              <a:lnSpc>
                <a:spcPct val="100000"/>
              </a:lnSpc>
              <a:spcBef>
                <a:spcPts val="0"/>
              </a:spcBef>
              <a:defRPr/>
            </a:pPr>
            <a:r>
              <a:rPr lang="fr-FR" sz="1800" dirty="0">
                <a:solidFill>
                  <a:prstClr val="black"/>
                </a:solidFill>
                <a:latin typeface="Arial" panose="020B0604020202020204" pitchFamily="34" charset="0"/>
                <a:cs typeface="Arial" panose="020B0604020202020204" pitchFamily="34" charset="0"/>
              </a:rPr>
              <a:t>Information sur l’obligation d’emploi, les services généralistes ou spécialisés, les aides à mobiliser</a:t>
            </a:r>
          </a:p>
          <a:p>
            <a:pPr>
              <a:lnSpc>
                <a:spcPct val="100000"/>
              </a:lnSpc>
              <a:spcBef>
                <a:spcPts val="0"/>
              </a:spcBef>
              <a:defRPr/>
            </a:pPr>
            <a:r>
              <a:rPr lang="fr-FR" sz="1800" dirty="0">
                <a:solidFill>
                  <a:prstClr val="black"/>
                </a:solidFill>
                <a:latin typeface="Arial" panose="020B0604020202020204" pitchFamily="34" charset="0"/>
                <a:cs typeface="Arial" panose="020B0604020202020204" pitchFamily="34" charset="0"/>
              </a:rPr>
              <a:t>Orientation vers les interlocuteurs utiles</a:t>
            </a:r>
          </a:p>
          <a:p>
            <a:pPr>
              <a:lnSpc>
                <a:spcPct val="100000"/>
              </a:lnSpc>
              <a:spcBef>
                <a:spcPts val="0"/>
              </a:spcBef>
              <a:defRPr/>
            </a:pPr>
            <a:r>
              <a:rPr lang="fr-FR" sz="1800" dirty="0">
                <a:solidFill>
                  <a:prstClr val="black"/>
                </a:solidFill>
                <a:latin typeface="Arial" panose="020B0604020202020204" pitchFamily="34" charset="0"/>
                <a:cs typeface="Arial" panose="020B0604020202020204" pitchFamily="34" charset="0"/>
              </a:rPr>
              <a:t>Outillage avec des ressources accessibles via notre site internet</a:t>
            </a:r>
          </a:p>
          <a:p>
            <a:pPr marL="0" marR="0" lvl="0" indent="0" algn="l" defTabSz="914400" rtl="0" eaLnBrk="1" fontAlgn="auto" latinLnBrk="0" hangingPunct="1">
              <a:lnSpc>
                <a:spcPct val="110000"/>
              </a:lnSpc>
              <a:spcBef>
                <a:spcPts val="1000"/>
              </a:spcBef>
              <a:spcAft>
                <a:spcPts val="0"/>
              </a:spcAft>
              <a:buClrTx/>
              <a:buSzTx/>
              <a:buNone/>
              <a:tabLst/>
              <a:defRPr/>
            </a:pPr>
            <a:r>
              <a:rPr lang="fr-FR" sz="1800" b="1" dirty="0">
                <a:solidFill>
                  <a:srgbClr val="A9BF38"/>
                </a:solidFill>
                <a:latin typeface="Arial" panose="020B0604020202020204" pitchFamily="34" charset="0"/>
                <a:cs typeface="Arial" panose="020B0604020202020204" pitchFamily="34" charset="0"/>
              </a:rPr>
              <a:t>Analyse approfondie de la situation de l’entreprise visant la construction d’un plan d’actions :</a:t>
            </a:r>
          </a:p>
          <a:p>
            <a:pPr>
              <a:lnSpc>
                <a:spcPct val="100000"/>
              </a:lnSpc>
              <a:spcBef>
                <a:spcPts val="0"/>
              </a:spcBef>
              <a:defRPr/>
            </a:pPr>
            <a:r>
              <a:rPr lang="fr-FR" sz="1800" dirty="0">
                <a:solidFill>
                  <a:prstClr val="black"/>
                </a:solidFill>
                <a:latin typeface="Arial" panose="020B0604020202020204" pitchFamily="34" charset="0"/>
                <a:cs typeface="Arial" panose="020B0604020202020204" pitchFamily="34" charset="0"/>
              </a:rPr>
              <a:t>Analyse de la situation par un collaborateur de l’</a:t>
            </a:r>
            <a:r>
              <a:rPr lang="fr-FR" sz="1800" dirty="0" err="1">
                <a:solidFill>
                  <a:prstClr val="black"/>
                </a:solidFill>
                <a:latin typeface="Arial" panose="020B0604020202020204" pitchFamily="34" charset="0"/>
                <a:cs typeface="Arial" panose="020B0604020202020204" pitchFamily="34" charset="0"/>
              </a:rPr>
              <a:t>Agefiph</a:t>
            </a:r>
            <a:r>
              <a:rPr lang="fr-FR" sz="1800" dirty="0">
                <a:solidFill>
                  <a:prstClr val="black"/>
                </a:solidFill>
                <a:latin typeface="Arial" panose="020B0604020202020204" pitchFamily="34" charset="0"/>
                <a:cs typeface="Arial" panose="020B0604020202020204" pitchFamily="34" charset="0"/>
              </a:rPr>
              <a:t> dédié</a:t>
            </a:r>
          </a:p>
          <a:p>
            <a:pPr>
              <a:lnSpc>
                <a:spcPct val="100000"/>
              </a:lnSpc>
              <a:spcBef>
                <a:spcPts val="0"/>
              </a:spcBef>
              <a:defRPr/>
            </a:pPr>
            <a:r>
              <a:rPr lang="fr-FR" sz="1800" dirty="0">
                <a:solidFill>
                  <a:prstClr val="black"/>
                </a:solidFill>
                <a:latin typeface="Arial" panose="020B0604020202020204" pitchFamily="34" charset="0"/>
                <a:cs typeface="Arial" panose="020B0604020202020204" pitchFamily="34" charset="0"/>
              </a:rPr>
              <a:t>Avec si besoin une analyse de la DOETH, l’orientation vers des offres généralistes ou un diagnostic action</a:t>
            </a:r>
          </a:p>
          <a:p>
            <a:pPr>
              <a:lnSpc>
                <a:spcPct val="100000"/>
              </a:lnSpc>
              <a:spcBef>
                <a:spcPts val="0"/>
              </a:spcBef>
              <a:defRPr/>
            </a:pPr>
            <a:r>
              <a:rPr lang="fr-FR" sz="1800" dirty="0">
                <a:solidFill>
                  <a:prstClr val="black"/>
                </a:solidFill>
                <a:latin typeface="Arial" panose="020B0604020202020204" pitchFamily="34" charset="0"/>
                <a:cs typeface="Arial" panose="020B0604020202020204" pitchFamily="34" charset="0"/>
              </a:rPr>
              <a:t>Objectif : </a:t>
            </a:r>
            <a:r>
              <a:rPr lang="fr-FR" sz="1800" dirty="0" err="1">
                <a:solidFill>
                  <a:prstClr val="black"/>
                </a:solidFill>
                <a:latin typeface="Arial" panose="020B0604020202020204" pitchFamily="34" charset="0"/>
                <a:cs typeface="Arial" panose="020B0604020202020204" pitchFamily="34" charset="0"/>
              </a:rPr>
              <a:t>coconstruire</a:t>
            </a:r>
            <a:r>
              <a:rPr lang="fr-FR" sz="1800" dirty="0">
                <a:solidFill>
                  <a:prstClr val="black"/>
                </a:solidFill>
                <a:latin typeface="Arial" panose="020B0604020202020204" pitchFamily="34" charset="0"/>
                <a:cs typeface="Arial" panose="020B0604020202020204" pitchFamily="34" charset="0"/>
              </a:rPr>
              <a:t> un plan d’actions adapté à la situation et aux projets de l’entreprise</a:t>
            </a:r>
          </a:p>
          <a:p>
            <a:pPr marL="0" marR="0" lvl="0" indent="0" fontAlgn="auto">
              <a:lnSpc>
                <a:spcPct val="110000"/>
              </a:lnSpc>
              <a:spcAft>
                <a:spcPts val="0"/>
              </a:spcAft>
              <a:buClrTx/>
              <a:buSzTx/>
              <a:buNone/>
              <a:tabLst/>
              <a:defRPr/>
            </a:pPr>
            <a:r>
              <a:rPr lang="fr-FR" sz="1800" b="1" dirty="0">
                <a:solidFill>
                  <a:srgbClr val="A9BF38"/>
                </a:solidFill>
                <a:latin typeface="Arial" panose="020B0604020202020204" pitchFamily="34" charset="0"/>
                <a:cs typeface="Arial" panose="020B0604020202020204" pitchFamily="34" charset="0"/>
              </a:rPr>
              <a:t>Accompagnement personnalisé à la mise en œuvre du plan d’actions :</a:t>
            </a:r>
          </a:p>
          <a:p>
            <a:pPr>
              <a:lnSpc>
                <a:spcPct val="100000"/>
              </a:lnSpc>
              <a:spcBef>
                <a:spcPts val="0"/>
              </a:spcBef>
              <a:defRPr/>
            </a:pPr>
            <a:r>
              <a:rPr lang="fr-FR" sz="1800" dirty="0">
                <a:solidFill>
                  <a:prstClr val="black"/>
                </a:solidFill>
                <a:latin typeface="Arial" panose="020B0604020202020204" pitchFamily="34" charset="0"/>
                <a:cs typeface="Arial" panose="020B0604020202020204" pitchFamily="34" charset="0"/>
              </a:rPr>
              <a:t>Appui méthodologique, par un collaborateur de l’</a:t>
            </a:r>
            <a:r>
              <a:rPr lang="fr-FR" sz="1800" dirty="0" err="1">
                <a:solidFill>
                  <a:prstClr val="black"/>
                </a:solidFill>
                <a:latin typeface="Arial" panose="020B0604020202020204" pitchFamily="34" charset="0"/>
                <a:cs typeface="Arial" panose="020B0604020202020204" pitchFamily="34" charset="0"/>
              </a:rPr>
              <a:t>Agefiph</a:t>
            </a:r>
            <a:r>
              <a:rPr lang="fr-FR" sz="1800" dirty="0">
                <a:solidFill>
                  <a:prstClr val="black"/>
                </a:solidFill>
                <a:latin typeface="Arial" panose="020B0604020202020204" pitchFamily="34" charset="0"/>
                <a:cs typeface="Arial" panose="020B0604020202020204" pitchFamily="34" charset="0"/>
              </a:rPr>
              <a:t>, pour intégrer la thématique handicap dans les pratiques et les </a:t>
            </a:r>
            <a:r>
              <a:rPr lang="fr-FR" sz="1800" dirty="0" err="1">
                <a:solidFill>
                  <a:prstClr val="black"/>
                </a:solidFill>
                <a:latin typeface="Arial" panose="020B0604020202020204" pitchFamily="34" charset="0"/>
                <a:cs typeface="Arial" panose="020B0604020202020204" pitchFamily="34" charset="0"/>
              </a:rPr>
              <a:t>process</a:t>
            </a:r>
            <a:r>
              <a:rPr lang="fr-FR" sz="1800" dirty="0">
                <a:solidFill>
                  <a:prstClr val="black"/>
                </a:solidFill>
                <a:latin typeface="Arial" panose="020B0604020202020204" pitchFamily="34" charset="0"/>
                <a:cs typeface="Arial" panose="020B0604020202020204" pitchFamily="34" charset="0"/>
              </a:rPr>
              <a:t> de l’entreprise (procédure de détection précoce, diversification du </a:t>
            </a:r>
            <a:r>
              <a:rPr lang="fr-FR" sz="1800" dirty="0" err="1">
                <a:solidFill>
                  <a:prstClr val="black"/>
                </a:solidFill>
                <a:latin typeface="Arial" panose="020B0604020202020204" pitchFamily="34" charset="0"/>
                <a:cs typeface="Arial" panose="020B0604020202020204" pitchFamily="34" charset="0"/>
              </a:rPr>
              <a:t>sourcing</a:t>
            </a:r>
            <a:r>
              <a:rPr lang="fr-FR" sz="1800" dirty="0">
                <a:solidFill>
                  <a:prstClr val="black"/>
                </a:solidFill>
                <a:latin typeface="Arial" panose="020B0604020202020204" pitchFamily="34" charset="0"/>
                <a:cs typeface="Arial" panose="020B0604020202020204" pitchFamily="34" charset="0"/>
              </a:rPr>
              <a:t>,…)</a:t>
            </a:r>
          </a:p>
          <a:p>
            <a:pPr>
              <a:lnSpc>
                <a:spcPct val="100000"/>
              </a:lnSpc>
              <a:spcBef>
                <a:spcPts val="0"/>
              </a:spcBef>
              <a:defRPr/>
            </a:pPr>
            <a:r>
              <a:rPr lang="fr-FR" sz="1800" dirty="0">
                <a:solidFill>
                  <a:prstClr val="black"/>
                </a:solidFill>
                <a:latin typeface="Arial" panose="020B0604020202020204" pitchFamily="34" charset="0"/>
                <a:cs typeface="Arial" panose="020B0604020202020204" pitchFamily="34" charset="0"/>
              </a:rPr>
              <a:t>Possibilité d’inscrire cet accompagnement dans une convention de politique d’emploi</a:t>
            </a:r>
          </a:p>
          <a:p>
            <a:pPr marL="0" lvl="0" indent="0">
              <a:lnSpc>
                <a:spcPct val="110000"/>
              </a:lnSpc>
              <a:buNone/>
              <a:defRPr/>
            </a:pPr>
            <a:endParaRPr lang="fr-FR" sz="2000" dirty="0">
              <a:solidFill>
                <a:prstClr val="black"/>
              </a:solidFill>
              <a:latin typeface="HermesFB" panose="02000000000000000000" pitchFamily="2" charset="77"/>
            </a:endParaRPr>
          </a:p>
        </p:txBody>
      </p:sp>
      <p:sp>
        <p:nvSpPr>
          <p:cNvPr id="4"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748593" y="317511"/>
            <a:ext cx="5194169" cy="265185"/>
          </a:xfrm>
        </p:spPr>
        <p:txBody>
          <a:bodyPr/>
          <a:lstStyle/>
          <a:p>
            <a:r>
              <a:rPr lang="fr-FR" b="1" dirty="0">
                <a:latin typeface="Arial" panose="020B0604020202020204" pitchFamily="34" charset="0"/>
                <a:cs typeface="Arial" panose="020B0604020202020204" pitchFamily="34" charset="0"/>
              </a:rPr>
              <a:t>L’accompagnement des entreprises par l’</a:t>
            </a:r>
            <a:r>
              <a:rPr lang="fr-FR" b="1" dirty="0" err="1">
                <a:latin typeface="Arial" panose="020B0604020202020204" pitchFamily="34" charset="0"/>
                <a:cs typeface="Arial" panose="020B0604020202020204" pitchFamily="34" charset="0"/>
              </a:rPr>
              <a:t>Agefiph</a:t>
            </a:r>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20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519546" y="793260"/>
            <a:ext cx="11423216" cy="5904655"/>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buClr>
                <a:schemeClr val="accent2"/>
              </a:buClr>
              <a:defRPr/>
            </a:pPr>
            <a:endParaRPr lang="fr-FR" sz="1600" dirty="0">
              <a:solidFill>
                <a:srgbClr val="A9BF38"/>
              </a:solidFill>
              <a:latin typeface="Arial" panose="020B0604020202020204" pitchFamily="34" charset="0"/>
              <a:cs typeface="Arial" panose="020B0604020202020204" pitchFamily="34" charset="0"/>
            </a:endParaRPr>
          </a:p>
          <a:p>
            <a:pPr marL="0" lvl="1" indent="0" algn="just">
              <a:buClr>
                <a:schemeClr val="accent2"/>
              </a:buClr>
              <a:buNone/>
              <a:defRPr/>
            </a:pPr>
            <a:r>
              <a:rPr lang="fr-FR" sz="1800" b="1" dirty="0">
                <a:solidFill>
                  <a:srgbClr val="792276"/>
                </a:solidFill>
                <a:latin typeface="Arial" panose="020B0604020202020204" pitchFamily="34" charset="0"/>
                <a:cs typeface="Arial" panose="020B0604020202020204" pitchFamily="34" charset="0"/>
              </a:rPr>
              <a:t>Focus sur le diagnostic action</a:t>
            </a:r>
          </a:p>
          <a:p>
            <a:pPr marL="0" lvl="1" indent="0" algn="just">
              <a:buClr>
                <a:schemeClr val="accent2"/>
              </a:buClr>
              <a:buNone/>
              <a:defRPr/>
            </a:pPr>
            <a:r>
              <a:rPr lang="fr-FR" sz="1800" dirty="0">
                <a:solidFill>
                  <a:srgbClr val="000000"/>
                </a:solidFill>
                <a:latin typeface="Arial" panose="020B0604020202020204" pitchFamily="34" charset="0"/>
                <a:cs typeface="Arial" panose="020B0604020202020204" pitchFamily="34" charset="0"/>
              </a:rPr>
              <a:t>Il doit permettre à l’entreprise de disposer d’un </a:t>
            </a:r>
            <a:r>
              <a:rPr lang="fr-FR" sz="1800" b="1" dirty="0">
                <a:solidFill>
                  <a:srgbClr val="A9BF38"/>
                </a:solidFill>
                <a:latin typeface="Arial" panose="020B0604020202020204" pitchFamily="34" charset="0"/>
                <a:cs typeface="Arial" panose="020B0604020202020204" pitchFamily="34" charset="0"/>
              </a:rPr>
              <a:t>plan d’action concret, personnalisé et adapté</a:t>
            </a:r>
            <a:r>
              <a:rPr lang="fr-FR" sz="1800" dirty="0">
                <a:solidFill>
                  <a:srgbClr val="000000"/>
                </a:solidFill>
                <a:latin typeface="Arial" panose="020B0604020202020204" pitchFamily="34" charset="0"/>
                <a:cs typeface="Arial" panose="020B0604020202020204" pitchFamily="34" charset="0"/>
              </a:rPr>
              <a:t>, mettant en évidence les freins et les leviers à sa mise en œuvre. </a:t>
            </a:r>
          </a:p>
          <a:p>
            <a:pPr marL="0" lvl="1" indent="0" algn="just">
              <a:buClr>
                <a:schemeClr val="accent2"/>
              </a:buClr>
              <a:buNone/>
              <a:defRPr/>
            </a:pPr>
            <a:r>
              <a:rPr lang="fr-FR" sz="1800" dirty="0">
                <a:solidFill>
                  <a:srgbClr val="000000"/>
                </a:solidFill>
                <a:latin typeface="Arial" panose="020B0604020202020204" pitchFamily="34" charset="0"/>
                <a:cs typeface="Arial" panose="020B0604020202020204" pitchFamily="34" charset="0"/>
              </a:rPr>
              <a:t>Le plan d’action peut porter sur l’un ou l’ensemble des axes suivants, selon les besoins et problématiques repérés : information/communication, sensibilisation/formation, recrutement et intégration, maintien dans l’emploi, accompagnement des parcours professionnels des salariés handicapés, recours au secteur protégé et adapté,…</a:t>
            </a:r>
          </a:p>
          <a:p>
            <a:pPr marL="0" lvl="1" indent="0" algn="just">
              <a:buClr>
                <a:schemeClr val="accent2"/>
              </a:buClr>
              <a:buNone/>
              <a:defRPr/>
            </a:pPr>
            <a:r>
              <a:rPr lang="fr-FR" sz="1800" dirty="0">
                <a:solidFill>
                  <a:srgbClr val="000000"/>
                </a:solidFill>
                <a:latin typeface="Arial" panose="020B0604020202020204" pitchFamily="34" charset="0"/>
                <a:cs typeface="Arial" panose="020B0604020202020204" pitchFamily="34" charset="0"/>
              </a:rPr>
              <a:t>Il est </a:t>
            </a:r>
            <a:r>
              <a:rPr lang="fr-FR" sz="1800" dirty="0" err="1">
                <a:solidFill>
                  <a:srgbClr val="000000"/>
                </a:solidFill>
                <a:latin typeface="Arial" panose="020B0604020202020204" pitchFamily="34" charset="0"/>
                <a:cs typeface="Arial" panose="020B0604020202020204" pitchFamily="34" charset="0"/>
              </a:rPr>
              <a:t>co</a:t>
            </a:r>
            <a:r>
              <a:rPr lang="fr-FR" sz="1800" dirty="0">
                <a:solidFill>
                  <a:srgbClr val="000000"/>
                </a:solidFill>
                <a:latin typeface="Arial" panose="020B0604020202020204" pitchFamily="34" charset="0"/>
                <a:cs typeface="Arial" panose="020B0604020202020204" pitchFamily="34" charset="0"/>
              </a:rPr>
              <a:t>-construit avec l’entreprise.</a:t>
            </a:r>
          </a:p>
          <a:p>
            <a:pPr marL="0" lvl="1" indent="0" algn="just">
              <a:buClr>
                <a:schemeClr val="accent2"/>
              </a:buClr>
              <a:buNone/>
              <a:defRPr/>
            </a:pPr>
            <a:endParaRPr lang="fr-FR" sz="1800" dirty="0">
              <a:solidFill>
                <a:srgbClr val="000000"/>
              </a:solidFill>
              <a:latin typeface="Arial" panose="020B0604020202020204" pitchFamily="34" charset="0"/>
              <a:cs typeface="Arial" panose="020B0604020202020204" pitchFamily="34" charset="0"/>
            </a:endParaRPr>
          </a:p>
          <a:p>
            <a:pPr marL="0" lvl="1" indent="0" algn="just">
              <a:buClr>
                <a:schemeClr val="accent2"/>
              </a:buClr>
              <a:buNone/>
              <a:defRPr/>
            </a:pPr>
            <a:r>
              <a:rPr lang="fr-FR" sz="1800" dirty="0">
                <a:solidFill>
                  <a:srgbClr val="000000"/>
                </a:solidFill>
                <a:latin typeface="Arial" panose="020B0604020202020204" pitchFamily="34" charset="0"/>
                <a:cs typeface="Arial" panose="020B0604020202020204" pitchFamily="34" charset="0"/>
              </a:rPr>
              <a:t>Réalisé par un prestataire sélectionné par l’</a:t>
            </a:r>
            <a:r>
              <a:rPr lang="fr-FR" sz="1800" dirty="0" err="1">
                <a:solidFill>
                  <a:srgbClr val="000000"/>
                </a:solidFill>
                <a:latin typeface="Arial" panose="020B0604020202020204" pitchFamily="34" charset="0"/>
                <a:cs typeface="Arial" panose="020B0604020202020204" pitchFamily="34" charset="0"/>
              </a:rPr>
              <a:t>Agefiph</a:t>
            </a:r>
            <a:r>
              <a:rPr lang="fr-FR" sz="1800" dirty="0">
                <a:solidFill>
                  <a:srgbClr val="000000"/>
                </a:solidFill>
                <a:latin typeface="Arial" panose="020B0604020202020204" pitchFamily="34" charset="0"/>
                <a:cs typeface="Arial" panose="020B0604020202020204" pitchFamily="34" charset="0"/>
              </a:rPr>
              <a:t>, l’analyse peut porter sur :</a:t>
            </a:r>
          </a:p>
          <a:p>
            <a:pPr marL="285750" lvl="1" indent="-285750" algn="just">
              <a:buClr>
                <a:schemeClr val="accent2"/>
              </a:buClr>
              <a:defRPr/>
            </a:pPr>
            <a:r>
              <a:rPr lang="fr-FR" sz="1800" dirty="0">
                <a:solidFill>
                  <a:srgbClr val="000000"/>
                </a:solidFill>
                <a:latin typeface="Arial" panose="020B0604020202020204" pitchFamily="34" charset="0"/>
                <a:cs typeface="Arial" panose="020B0604020202020204" pitchFamily="34" charset="0"/>
              </a:rPr>
              <a:t>Les données générales de l’entreprise (organisation, activité, situation économique, perspectives de développement,…),</a:t>
            </a:r>
          </a:p>
          <a:p>
            <a:pPr marL="285750" lvl="1" indent="-285750" algn="just">
              <a:buClr>
                <a:schemeClr val="accent2"/>
              </a:buClr>
              <a:defRPr/>
            </a:pPr>
            <a:r>
              <a:rPr lang="fr-FR" sz="1800" dirty="0">
                <a:solidFill>
                  <a:srgbClr val="000000"/>
                </a:solidFill>
                <a:latin typeface="Arial" panose="020B0604020202020204" pitchFamily="34" charset="0"/>
                <a:cs typeface="Arial" panose="020B0604020202020204" pitchFamily="34" charset="0"/>
              </a:rPr>
              <a:t>Les ressources humaines (métiers, perspectives de recrutement, pyramide des âges, organisation du travail, pratique/</a:t>
            </a:r>
            <a:r>
              <a:rPr lang="fr-FR" sz="1800" dirty="0" err="1">
                <a:solidFill>
                  <a:srgbClr val="000000"/>
                </a:solidFill>
                <a:latin typeface="Arial" panose="020B0604020202020204" pitchFamily="34" charset="0"/>
                <a:cs typeface="Arial" panose="020B0604020202020204" pitchFamily="34" charset="0"/>
              </a:rPr>
              <a:t>process</a:t>
            </a:r>
            <a:r>
              <a:rPr lang="fr-FR" sz="1800" dirty="0">
                <a:solidFill>
                  <a:srgbClr val="000000"/>
                </a:solidFill>
                <a:latin typeface="Arial" panose="020B0604020202020204" pitchFamily="34" charset="0"/>
                <a:cs typeface="Arial" panose="020B0604020202020204" pitchFamily="34" charset="0"/>
              </a:rPr>
              <a:t> en matière de recrutement, de sous </a:t>
            </a:r>
            <a:r>
              <a:rPr lang="fr-FR" sz="1800" dirty="0" err="1">
                <a:solidFill>
                  <a:srgbClr val="000000"/>
                </a:solidFill>
                <a:latin typeface="Arial" panose="020B0604020202020204" pitchFamily="34" charset="0"/>
                <a:cs typeface="Arial" panose="020B0604020202020204" pitchFamily="34" charset="0"/>
              </a:rPr>
              <a:t>traitance</a:t>
            </a:r>
            <a:r>
              <a:rPr lang="fr-FR" sz="1800" dirty="0">
                <a:solidFill>
                  <a:srgbClr val="000000"/>
                </a:solidFill>
                <a:latin typeface="Arial" panose="020B0604020202020204" pitchFamily="34" charset="0"/>
                <a:cs typeface="Arial" panose="020B0604020202020204" pitchFamily="34" charset="0"/>
              </a:rPr>
              <a:t>, d’alternance, santé, QVT,…),</a:t>
            </a:r>
          </a:p>
          <a:p>
            <a:pPr marL="285750" lvl="1" indent="-285750" algn="just">
              <a:buClr>
                <a:schemeClr val="accent2"/>
              </a:buClr>
              <a:defRPr/>
            </a:pPr>
            <a:r>
              <a:rPr lang="fr-FR" sz="1800" dirty="0">
                <a:solidFill>
                  <a:srgbClr val="000000"/>
                </a:solidFill>
                <a:latin typeface="Arial" panose="020B0604020202020204" pitchFamily="34" charset="0"/>
                <a:cs typeface="Arial" panose="020B0604020202020204" pitchFamily="34" charset="0"/>
              </a:rPr>
              <a:t>La situation vis-à-vis de l’OETH (examen des dernières déclarations, UB, taux d’emploi, caractéristiques des BOETH, actions mises en place,…),</a:t>
            </a:r>
          </a:p>
          <a:p>
            <a:pPr marL="285750" lvl="1" indent="-285750" algn="just">
              <a:buClr>
                <a:schemeClr val="accent2"/>
              </a:buClr>
              <a:defRPr/>
            </a:pPr>
            <a:r>
              <a:rPr lang="fr-FR" sz="1800" dirty="0">
                <a:solidFill>
                  <a:srgbClr val="000000"/>
                </a:solidFill>
                <a:latin typeface="Arial" panose="020B0604020202020204" pitchFamily="34" charset="0"/>
                <a:cs typeface="Arial" panose="020B0604020202020204" pitchFamily="34" charset="0"/>
              </a:rPr>
              <a:t>Les freins et leviers pour répondre à l’obligation d’emploi,</a:t>
            </a:r>
          </a:p>
          <a:p>
            <a:pPr marL="285750" lvl="1" indent="-285750" algn="just">
              <a:buClr>
                <a:schemeClr val="accent2"/>
              </a:buClr>
              <a:defRPr/>
            </a:pPr>
            <a:r>
              <a:rPr lang="fr-FR" sz="1800" dirty="0">
                <a:solidFill>
                  <a:srgbClr val="000000"/>
                </a:solidFill>
                <a:latin typeface="Arial" panose="020B0604020202020204" pitchFamily="34" charset="0"/>
                <a:cs typeface="Arial" panose="020B0604020202020204" pitchFamily="34" charset="0"/>
              </a:rPr>
              <a:t>L‘analyse de l’environnement externe à l’entreprise (contexte concurrentiel,…)</a:t>
            </a:r>
          </a:p>
          <a:p>
            <a:pPr marL="0" lvl="1" indent="0" algn="just">
              <a:buClr>
                <a:schemeClr val="accent2"/>
              </a:buClr>
              <a:buNone/>
              <a:defRPr/>
            </a:pPr>
            <a:endParaRPr lang="fr-FR" sz="1800" dirty="0">
              <a:solidFill>
                <a:srgbClr val="000000"/>
              </a:solidFill>
              <a:latin typeface="Arial" panose="020B0604020202020204" pitchFamily="34" charset="0"/>
              <a:cs typeface="Arial" panose="020B0604020202020204" pitchFamily="34" charset="0"/>
            </a:endParaRPr>
          </a:p>
          <a:p>
            <a:pPr marL="0" lvl="1" indent="0" algn="just">
              <a:buClr>
                <a:schemeClr val="accent2"/>
              </a:buClr>
              <a:defRPr/>
            </a:pPr>
            <a:endParaRPr lang="fr-FR" sz="1725" dirty="0">
              <a:solidFill>
                <a:srgbClr val="000000"/>
              </a:solidFill>
            </a:endParaRPr>
          </a:p>
          <a:p>
            <a:pPr marL="0" lvl="1" indent="0" algn="just">
              <a:buClr>
                <a:schemeClr val="accent2"/>
              </a:buClr>
              <a:defRPr/>
            </a:pPr>
            <a:endParaRPr lang="fr-FR" sz="1725" dirty="0">
              <a:solidFill>
                <a:srgbClr val="000000"/>
              </a:solidFill>
            </a:endParaRPr>
          </a:p>
          <a:p>
            <a:pPr marL="0" lvl="1" indent="0" algn="just">
              <a:buClr>
                <a:schemeClr val="accent2"/>
              </a:buClr>
              <a:defRPr/>
            </a:pPr>
            <a:endParaRPr lang="fr-FR" sz="1725" dirty="0">
              <a:solidFill>
                <a:srgbClr val="000000"/>
              </a:solidFill>
            </a:endParaRPr>
          </a:p>
          <a:p>
            <a:pPr marL="0" lvl="1" indent="0" algn="just">
              <a:buClr>
                <a:schemeClr val="accent2"/>
              </a:buClr>
              <a:defRPr/>
            </a:pPr>
            <a:endParaRPr lang="fr-FR" sz="1725" dirty="0">
              <a:solidFill>
                <a:srgbClr val="000000"/>
              </a:solidFill>
            </a:endParaRPr>
          </a:p>
          <a:p>
            <a:pPr marL="0" lvl="1" indent="0" algn="just">
              <a:buClr>
                <a:schemeClr val="accent2"/>
              </a:buClr>
              <a:defRPr/>
            </a:pPr>
            <a:endParaRPr lang="fr-FR" sz="1725" dirty="0">
              <a:solidFill>
                <a:srgbClr val="000000"/>
              </a:solidFill>
            </a:endParaRPr>
          </a:p>
          <a:p>
            <a:pPr marL="0" lvl="1" indent="0" algn="just">
              <a:buClr>
                <a:schemeClr val="accent2"/>
              </a:buClr>
              <a:defRPr/>
            </a:pPr>
            <a:endParaRPr lang="fr-FR" sz="1725" dirty="0">
              <a:solidFill>
                <a:srgbClr val="000000"/>
              </a:solidFill>
            </a:endParaRPr>
          </a:p>
          <a:p>
            <a:pPr marL="0" lvl="1" indent="0" algn="just">
              <a:buClr>
                <a:schemeClr val="accent2"/>
              </a:buClr>
              <a:defRPr/>
            </a:pPr>
            <a:endParaRPr lang="fr-FR" sz="1725" dirty="0">
              <a:solidFill>
                <a:srgbClr val="000000"/>
              </a:solidFill>
            </a:endParaRPr>
          </a:p>
        </p:txBody>
      </p:sp>
      <p:sp>
        <p:nvSpPr>
          <p:cNvPr id="5"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L’accompagnement des entreprises par l’</a:t>
            </a:r>
            <a:r>
              <a:rPr lang="fr-FR" b="1" dirty="0" err="1">
                <a:latin typeface="Arial" panose="020B0604020202020204" pitchFamily="34" charset="0"/>
                <a:cs typeface="Arial" panose="020B0604020202020204" pitchFamily="34" charset="0"/>
              </a:rPr>
              <a:t>Agefiph</a:t>
            </a:r>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31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90" y="1288474"/>
            <a:ext cx="11222182" cy="5170646"/>
          </a:xfrm>
          <a:prstGeom prst="rect">
            <a:avLst/>
          </a:prstGeom>
        </p:spPr>
        <p:txBody>
          <a:bodyPr wrap="square">
            <a:spAutoFit/>
          </a:bodyPr>
          <a:lstStyle/>
          <a:p>
            <a:pPr marL="0" lvl="1">
              <a:buClr>
                <a:schemeClr val="accent2"/>
              </a:buClr>
              <a:defRPr/>
            </a:pPr>
            <a:r>
              <a:rPr lang="fr-FR" sz="2000" dirty="0">
                <a:solidFill>
                  <a:srgbClr val="A9BF38"/>
                </a:solidFill>
                <a:latin typeface="Arial" panose="020B0604020202020204" pitchFamily="34" charset="0"/>
                <a:cs typeface="Arial" panose="020B0604020202020204" pitchFamily="34" charset="0"/>
              </a:rPr>
              <a:t>Les entreprises qui souhaitent partager leurs expériences et développer des projets avec d’autres entreprises, trouver des idées, des sources d’inspiration pour mener leurs actions en faveur de l’emploi des personnes handicapées </a:t>
            </a:r>
          </a:p>
          <a:p>
            <a:pPr marL="403622" lvl="1" indent="-403622" algn="just">
              <a:buClr>
                <a:schemeClr val="accent2"/>
              </a:buClr>
              <a:defRPr/>
            </a:pPr>
            <a:endParaRPr lang="fr-FR" dirty="0">
              <a:solidFill>
                <a:srgbClr val="0000FF"/>
              </a:solidFill>
              <a:latin typeface="Arial" panose="020B0604020202020204" pitchFamily="34" charset="0"/>
              <a:cs typeface="Arial" panose="020B0604020202020204" pitchFamily="34" charset="0"/>
            </a:endParaRPr>
          </a:p>
          <a:p>
            <a:pPr marL="1318022" lvl="3" indent="-403622" algn="just">
              <a:buClr>
                <a:schemeClr val="accent2"/>
              </a:buClr>
              <a:defRPr/>
            </a:pPr>
            <a:r>
              <a:rPr lang="fr-FR" dirty="0">
                <a:solidFill>
                  <a:srgbClr val="000000"/>
                </a:solidFill>
                <a:latin typeface="Arial" panose="020B0604020202020204" pitchFamily="34" charset="0"/>
                <a:cs typeface="Arial" panose="020B0604020202020204" pitchFamily="34" charset="0"/>
              </a:rPr>
              <a:t>Peuvent participer au </a:t>
            </a:r>
          </a:p>
          <a:p>
            <a:pPr marL="403622" lvl="1" indent="-403622"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403622" lvl="1" indent="-403622"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403622" lvl="1" indent="-403622"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403622" lvl="1" indent="-403622"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403622" lvl="1" indent="-403622" algn="just">
              <a:buClr>
                <a:schemeClr val="accent2"/>
              </a:buClr>
              <a:defRPr/>
            </a:pPr>
            <a:r>
              <a:rPr lang="fr-FR" dirty="0">
                <a:solidFill>
                  <a:srgbClr val="000000"/>
                </a:solidFill>
                <a:latin typeface="Arial" panose="020B0604020202020204" pitchFamily="34" charset="0"/>
                <a:cs typeface="Arial" panose="020B0604020202020204" pitchFamily="34" charset="0"/>
              </a:rPr>
              <a:t>Le Réseau des Référents Handicap donne la possibilité aux entreprises de participer :</a:t>
            </a:r>
          </a:p>
          <a:p>
            <a:pPr marL="403622" lvl="1" indent="-403622" algn="just">
              <a:buClr>
                <a:schemeClr val="accent2"/>
              </a:buClr>
              <a:buFont typeface="Arial" panose="020B0604020202020204" pitchFamily="34" charset="0"/>
              <a:buChar char="•"/>
              <a:defRPr/>
            </a:pPr>
            <a:r>
              <a:rPr lang="fr-FR" dirty="0">
                <a:solidFill>
                  <a:srgbClr val="000000"/>
                </a:solidFill>
                <a:latin typeface="Arial" panose="020B0604020202020204" pitchFamily="34" charset="0"/>
                <a:cs typeface="Arial" panose="020B0604020202020204" pitchFamily="34" charset="0"/>
              </a:rPr>
              <a:t>à des ateliers </a:t>
            </a:r>
            <a:r>
              <a:rPr lang="fr-FR" b="1" dirty="0">
                <a:solidFill>
                  <a:srgbClr val="000000"/>
                </a:solidFill>
                <a:latin typeface="Arial" panose="020B0604020202020204" pitchFamily="34" charset="0"/>
                <a:cs typeface="Arial" panose="020B0604020202020204" pitchFamily="34" charset="0"/>
              </a:rPr>
              <a:t>d’échanges de pratiques </a:t>
            </a:r>
            <a:r>
              <a:rPr lang="fr-FR" dirty="0">
                <a:solidFill>
                  <a:srgbClr val="000000"/>
                </a:solidFill>
                <a:latin typeface="Arial" panose="020B0604020202020204" pitchFamily="34" charset="0"/>
                <a:cs typeface="Arial" panose="020B0604020202020204" pitchFamily="34" charset="0"/>
              </a:rPr>
              <a:t>sur des thématiques telles que : le recrutement, le maintien dans l’emploi, la mise en œuvre d’une politique d’emploi, la sensibilisation et la communication,…</a:t>
            </a:r>
          </a:p>
          <a:p>
            <a:pPr marL="403622" lvl="1" indent="-403622" algn="just">
              <a:buClr>
                <a:schemeClr val="accent2"/>
              </a:buClr>
              <a:buFont typeface="Arial" panose="020B0604020202020204" pitchFamily="34" charset="0"/>
              <a:buChar char="•"/>
              <a:defRPr/>
            </a:pPr>
            <a:r>
              <a:rPr lang="fr-FR" dirty="0">
                <a:solidFill>
                  <a:srgbClr val="000000"/>
                </a:solidFill>
                <a:latin typeface="Arial" panose="020B0604020202020204" pitchFamily="34" charset="0"/>
                <a:cs typeface="Arial" panose="020B0604020202020204" pitchFamily="34" charset="0"/>
              </a:rPr>
              <a:t>à des </a:t>
            </a:r>
            <a:r>
              <a:rPr lang="fr-FR" b="1" dirty="0">
                <a:solidFill>
                  <a:srgbClr val="000000"/>
                </a:solidFill>
                <a:latin typeface="Arial" panose="020B0604020202020204" pitchFamily="34" charset="0"/>
                <a:cs typeface="Arial" panose="020B0604020202020204" pitchFamily="34" charset="0"/>
              </a:rPr>
              <a:t>groupes de travail </a:t>
            </a:r>
            <a:r>
              <a:rPr lang="fr-FR" dirty="0">
                <a:solidFill>
                  <a:srgbClr val="000000"/>
                </a:solidFill>
                <a:latin typeface="Arial" panose="020B0604020202020204" pitchFamily="34" charset="0"/>
                <a:cs typeface="Arial" panose="020B0604020202020204" pitchFamily="34" charset="0"/>
              </a:rPr>
              <a:t>qui permettent de </a:t>
            </a:r>
            <a:r>
              <a:rPr lang="fr-FR" dirty="0" err="1">
                <a:solidFill>
                  <a:srgbClr val="000000"/>
                </a:solidFill>
                <a:latin typeface="Arial" panose="020B0604020202020204" pitchFamily="34" charset="0"/>
                <a:cs typeface="Arial" panose="020B0604020202020204" pitchFamily="34" charset="0"/>
              </a:rPr>
              <a:t>co</a:t>
            </a:r>
            <a:r>
              <a:rPr lang="fr-FR" dirty="0">
                <a:solidFill>
                  <a:srgbClr val="000000"/>
                </a:solidFill>
                <a:latin typeface="Arial" panose="020B0604020202020204" pitchFamily="34" charset="0"/>
                <a:cs typeface="Arial" panose="020B0604020202020204" pitchFamily="34" charset="0"/>
              </a:rPr>
              <a:t>-construire des outils partagés, de développer des projets communs. </a:t>
            </a:r>
          </a:p>
          <a:p>
            <a:pPr marL="0" lvl="1"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0" lvl="1" algn="just">
              <a:buClr>
                <a:schemeClr val="accent2"/>
              </a:buClr>
              <a:defRPr/>
            </a:pPr>
            <a:r>
              <a:rPr lang="fr-FR" dirty="0">
                <a:solidFill>
                  <a:srgbClr val="000000"/>
                </a:solidFill>
                <a:latin typeface="Arial" panose="020B0604020202020204" pitchFamily="34" charset="0"/>
                <a:cs typeface="Arial" panose="020B0604020202020204" pitchFamily="34" charset="0"/>
              </a:rPr>
              <a:t>Pour participer, envoyer un message à : </a:t>
            </a:r>
            <a:r>
              <a:rPr lang="fr-FR" b="1" dirty="0">
                <a:solidFill>
                  <a:srgbClr val="A9BF38"/>
                </a:solidFill>
                <a:latin typeface="Arial" panose="020B0604020202020204" pitchFamily="34" charset="0"/>
                <a:cs typeface="Arial" panose="020B0604020202020204" pitchFamily="34" charset="0"/>
              </a:rPr>
              <a:t>entreprises.auvergne-rhone-alpes@agefiph.asso.fr</a:t>
            </a:r>
          </a:p>
          <a:p>
            <a:pPr marL="403622" lvl="1" indent="-403622" algn="just">
              <a:buClr>
                <a:schemeClr val="accent2"/>
              </a:buClr>
              <a:buFont typeface="Arial" panose="020B0604020202020204" pitchFamily="34" charset="0"/>
              <a:buChar char="•"/>
              <a:defRPr/>
            </a:pPr>
            <a:endParaRPr lang="fr-FR" dirty="0">
              <a:solidFill>
                <a:srgbClr val="000000"/>
              </a:solidFill>
              <a:latin typeface="Arial" panose="020B0604020202020204" pitchFamily="34" charset="0"/>
              <a:cs typeface="Arial" panose="020B0604020202020204" pitchFamily="34" charset="0"/>
            </a:endParaRPr>
          </a:p>
          <a:p>
            <a:pPr marL="0" lvl="1"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684" y="2227694"/>
            <a:ext cx="4124360" cy="1176964"/>
          </a:xfrm>
          <a:prstGeom prst="rect">
            <a:avLst/>
          </a:prstGeom>
        </p:spPr>
      </p:pic>
      <p:sp>
        <p:nvSpPr>
          <p:cNvPr id="6"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748593" y="317511"/>
            <a:ext cx="5194169" cy="265185"/>
          </a:xfrm>
        </p:spPr>
        <p:txBody>
          <a:bodyPr/>
          <a:lstStyle/>
          <a:p>
            <a:r>
              <a:rPr lang="fr-FR" b="1" dirty="0">
                <a:latin typeface="Arial" panose="020B0604020202020204" pitchFamily="34" charset="0"/>
                <a:cs typeface="Arial" panose="020B0604020202020204" pitchFamily="34" charset="0"/>
              </a:rPr>
              <a:t>L’accompagnement des entreprises par l’</a:t>
            </a:r>
            <a:r>
              <a:rPr lang="fr-FR" b="1" dirty="0" err="1">
                <a:latin typeface="Arial" panose="020B0604020202020204" pitchFamily="34" charset="0"/>
                <a:cs typeface="Arial" panose="020B0604020202020204" pitchFamily="34" charset="0"/>
              </a:rPr>
              <a:t>Agefiph</a:t>
            </a:r>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0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90" y="1288474"/>
            <a:ext cx="11222182" cy="5847755"/>
          </a:xfrm>
          <a:prstGeom prst="rect">
            <a:avLst/>
          </a:prstGeom>
        </p:spPr>
        <p:txBody>
          <a:bodyPr wrap="square">
            <a:spAutoFit/>
          </a:bodyPr>
          <a:lstStyle/>
          <a:p>
            <a:pPr marL="0" lvl="1">
              <a:buClr>
                <a:schemeClr val="accent2"/>
              </a:buClr>
              <a:defRPr/>
            </a:pPr>
            <a:r>
              <a:rPr lang="fr-FR" altLang="fr-FR" sz="2000" dirty="0">
                <a:solidFill>
                  <a:srgbClr val="A9BF38"/>
                </a:solidFill>
                <a:latin typeface="Arial" panose="020B0604020202020204" pitchFamily="34" charset="0"/>
                <a:cs typeface="Arial" panose="020B0604020202020204" pitchFamily="34" charset="0"/>
              </a:rPr>
              <a:t>Les approches sectorielles et les partenariats avec les acteurs qui contribuent à la mobilisation du monde économique et social</a:t>
            </a:r>
          </a:p>
          <a:p>
            <a:pPr marL="0" lvl="1">
              <a:buClr>
                <a:schemeClr val="accent2"/>
              </a:buClr>
              <a:defRPr/>
            </a:pPr>
            <a:endParaRPr lang="fr-FR" sz="2000" dirty="0">
              <a:solidFill>
                <a:srgbClr val="000000"/>
              </a:solidFill>
              <a:latin typeface="Arial" panose="020B0604020202020204" pitchFamily="34" charset="0"/>
              <a:cs typeface="Arial" panose="020B0604020202020204" pitchFamily="34" charset="0"/>
            </a:endParaRPr>
          </a:p>
          <a:p>
            <a:pPr marL="0" lvl="1">
              <a:buClr>
                <a:schemeClr val="accent2"/>
              </a:buClr>
              <a:defRPr/>
            </a:pPr>
            <a:r>
              <a:rPr lang="fr-FR" sz="2000" dirty="0">
                <a:solidFill>
                  <a:srgbClr val="000000"/>
                </a:solidFill>
                <a:latin typeface="Arial" panose="020B0604020202020204" pitchFamily="34" charset="0"/>
                <a:cs typeface="Arial" panose="020B0604020202020204" pitchFamily="34" charset="0"/>
              </a:rPr>
              <a:t>En fonction des besoins et des projets, des partenariats peuvent être engagés entre l’</a:t>
            </a:r>
            <a:r>
              <a:rPr lang="fr-FR" sz="2000" dirty="0" err="1">
                <a:solidFill>
                  <a:srgbClr val="000000"/>
                </a:solidFill>
                <a:latin typeface="Arial" panose="020B0604020202020204" pitchFamily="34" charset="0"/>
                <a:cs typeface="Arial" panose="020B0604020202020204" pitchFamily="34" charset="0"/>
              </a:rPr>
              <a:t>Agefiph</a:t>
            </a:r>
            <a:r>
              <a:rPr lang="fr-FR" sz="2000" dirty="0">
                <a:solidFill>
                  <a:srgbClr val="000000"/>
                </a:solidFill>
                <a:latin typeface="Arial" panose="020B0604020202020204" pitchFamily="34" charset="0"/>
                <a:cs typeface="Arial" panose="020B0604020202020204" pitchFamily="34" charset="0"/>
              </a:rPr>
              <a:t> et les différents partenaires (organisations patronales, organisations syndicales, fédérations professionnelles, OPCA, associations…). </a:t>
            </a:r>
          </a:p>
          <a:p>
            <a:pPr marL="0" lvl="1">
              <a:buClr>
                <a:schemeClr val="accent2"/>
              </a:buClr>
              <a:defRPr/>
            </a:pPr>
            <a:endParaRPr lang="fr-FR" sz="2000" b="1" dirty="0">
              <a:solidFill>
                <a:srgbClr val="A9BF38"/>
              </a:solidFill>
              <a:latin typeface="Arial" panose="020B0604020202020204" pitchFamily="34" charset="0"/>
              <a:cs typeface="Arial" panose="020B0604020202020204" pitchFamily="34" charset="0"/>
            </a:endParaRPr>
          </a:p>
          <a:p>
            <a:pPr marL="0" lvl="1">
              <a:buClr>
                <a:schemeClr val="accent2"/>
              </a:buClr>
              <a:defRPr/>
            </a:pPr>
            <a:r>
              <a:rPr lang="fr-FR" dirty="0">
                <a:solidFill>
                  <a:srgbClr val="000000"/>
                </a:solidFill>
                <a:latin typeface="Arial" panose="020B0604020202020204" pitchFamily="34" charset="0"/>
                <a:cs typeface="Arial" panose="020B0604020202020204" pitchFamily="34" charset="0"/>
              </a:rPr>
              <a:t>Par exemple, l’</a:t>
            </a:r>
            <a:r>
              <a:rPr lang="fr-FR" dirty="0" err="1">
                <a:solidFill>
                  <a:srgbClr val="000000"/>
                </a:solidFill>
                <a:latin typeface="Arial" panose="020B0604020202020204" pitchFamily="34" charset="0"/>
                <a:cs typeface="Arial" panose="020B0604020202020204" pitchFamily="34" charset="0"/>
              </a:rPr>
              <a:t>Agefiph</a:t>
            </a:r>
            <a:r>
              <a:rPr lang="fr-FR" dirty="0">
                <a:solidFill>
                  <a:srgbClr val="000000"/>
                </a:solidFill>
                <a:latin typeface="Arial" panose="020B0604020202020204" pitchFamily="34" charset="0"/>
                <a:cs typeface="Arial" panose="020B0604020202020204" pitchFamily="34" charset="0"/>
              </a:rPr>
              <a:t> appuie les entreprises et les acteurs de branche dans leurs actions de développement de l’emploi des personnes handicapées.</a:t>
            </a:r>
          </a:p>
          <a:p>
            <a:pPr marL="403622" lvl="1" indent="-403622"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403622" lvl="1" indent="-403622" algn="just">
              <a:buClr>
                <a:schemeClr val="accent2"/>
              </a:buClr>
              <a:defRPr/>
            </a:pPr>
            <a:r>
              <a:rPr lang="fr-FR" dirty="0">
                <a:solidFill>
                  <a:srgbClr val="000000"/>
                </a:solidFill>
                <a:latin typeface="Arial" panose="020B0604020202020204" pitchFamily="34" charset="0"/>
                <a:cs typeface="Arial" panose="020B0604020202020204" pitchFamily="34" charset="0"/>
              </a:rPr>
              <a:t>Cet appui peut prendre des formes diverses en fonction des besoins : </a:t>
            </a:r>
          </a:p>
          <a:p>
            <a:pPr marL="403622" lvl="1" indent="-403622"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403622" lvl="1" indent="-403622" algn="just">
              <a:buClr>
                <a:schemeClr val="accent2"/>
              </a:buClr>
              <a:buFont typeface="Arial" panose="020B0604020202020204" pitchFamily="34" charset="0"/>
              <a:buChar char="•"/>
              <a:defRPr/>
            </a:pPr>
            <a:r>
              <a:rPr lang="fr-FR" dirty="0">
                <a:solidFill>
                  <a:srgbClr val="000000"/>
                </a:solidFill>
                <a:latin typeface="Arial" panose="020B0604020202020204" pitchFamily="34" charset="0"/>
                <a:cs typeface="Arial" panose="020B0604020202020204" pitchFamily="34" charset="0"/>
              </a:rPr>
              <a:t>appui à l’ingénierie de parcours collectifs d’accès à l’emploi, </a:t>
            </a:r>
          </a:p>
          <a:p>
            <a:pPr marL="403622" lvl="1" indent="-403622" algn="just">
              <a:buClr>
                <a:schemeClr val="accent2"/>
              </a:buClr>
              <a:buFont typeface="Arial" panose="020B0604020202020204" pitchFamily="34" charset="0"/>
              <a:buChar char="•"/>
              <a:defRPr/>
            </a:pPr>
            <a:r>
              <a:rPr lang="fr-FR" dirty="0">
                <a:solidFill>
                  <a:srgbClr val="000000"/>
                </a:solidFill>
                <a:latin typeface="Arial" panose="020B0604020202020204" pitchFamily="34" charset="0"/>
                <a:cs typeface="Arial" panose="020B0604020202020204" pitchFamily="34" charset="0"/>
              </a:rPr>
              <a:t>appui à la mise en œuvre d’une étude sectorielle (besoins de recrutement sur des métiers en tension, problématiques de santé au travail propre à un secteur,…) </a:t>
            </a:r>
          </a:p>
          <a:p>
            <a:pPr marL="403622" lvl="1" indent="-403622" algn="just">
              <a:buClr>
                <a:schemeClr val="accent2"/>
              </a:buClr>
              <a:buFont typeface="Arial" panose="020B0604020202020204" pitchFamily="34" charset="0"/>
              <a:buChar char="•"/>
              <a:defRPr/>
            </a:pPr>
            <a:r>
              <a:rPr lang="fr-FR" dirty="0">
                <a:solidFill>
                  <a:srgbClr val="000000"/>
                </a:solidFill>
                <a:latin typeface="Arial" panose="020B0604020202020204" pitchFamily="34" charset="0"/>
                <a:cs typeface="Arial" panose="020B0604020202020204" pitchFamily="34" charset="0"/>
              </a:rPr>
              <a:t>appui à l’élaboration d’un diagnostic préalable à un accord de branche…</a:t>
            </a:r>
          </a:p>
          <a:p>
            <a:pPr marL="403622" lvl="1" indent="-403622"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0" lvl="1"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a:p>
            <a:pPr marL="403622" lvl="1" indent="-403622" algn="just">
              <a:buClr>
                <a:schemeClr val="accent2"/>
              </a:buClr>
              <a:buFont typeface="Arial" panose="020B0604020202020204" pitchFamily="34" charset="0"/>
              <a:buChar char="•"/>
              <a:defRPr/>
            </a:pPr>
            <a:endParaRPr lang="fr-FR" dirty="0">
              <a:solidFill>
                <a:srgbClr val="000000"/>
              </a:solidFill>
              <a:latin typeface="Arial" panose="020B0604020202020204" pitchFamily="34" charset="0"/>
              <a:cs typeface="Arial" panose="020B0604020202020204" pitchFamily="34" charset="0"/>
            </a:endParaRPr>
          </a:p>
          <a:p>
            <a:pPr marL="0" lvl="1"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p:txBody>
      </p:sp>
      <p:sp>
        <p:nvSpPr>
          <p:cNvPr id="5"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748593" y="317511"/>
            <a:ext cx="5194169" cy="265185"/>
          </a:xfrm>
        </p:spPr>
        <p:txBody>
          <a:bodyPr/>
          <a:lstStyle/>
          <a:p>
            <a:r>
              <a:rPr lang="fr-FR" b="1" dirty="0">
                <a:latin typeface="Arial" panose="020B0604020202020204" pitchFamily="34" charset="0"/>
                <a:cs typeface="Arial" panose="020B0604020202020204" pitchFamily="34" charset="0"/>
              </a:rPr>
              <a:t>L’accompagnement des entreprises par l’</a:t>
            </a:r>
            <a:r>
              <a:rPr lang="fr-FR" b="1" dirty="0" err="1">
                <a:latin typeface="Arial" panose="020B0604020202020204" pitchFamily="34" charset="0"/>
                <a:cs typeface="Arial" panose="020B0604020202020204" pitchFamily="34" charset="0"/>
              </a:rPr>
              <a:t>Agefiph</a:t>
            </a:r>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96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013" y="1502908"/>
            <a:ext cx="10937378" cy="3970318"/>
          </a:xfrm>
          <a:prstGeom prst="rect">
            <a:avLst/>
          </a:prstGeom>
        </p:spPr>
        <p:txBody>
          <a:bodyPr wrap="square">
            <a:spAutoFit/>
          </a:bodyPr>
          <a:lstStyle/>
          <a:p>
            <a:pPr marL="0" lvl="1" indent="0" algn="just">
              <a:buClr>
                <a:schemeClr val="accent2"/>
              </a:buClr>
              <a:defRPr/>
            </a:pPr>
            <a:endParaRPr lang="fr-FR" dirty="0">
              <a:solidFill>
                <a:srgbClr val="0000FF"/>
              </a:solidFill>
              <a:latin typeface="Arial" panose="020B0604020202020204" pitchFamily="34" charset="0"/>
              <a:cs typeface="Arial" panose="020B0604020202020204" pitchFamily="34" charset="0"/>
            </a:endParaRPr>
          </a:p>
          <a:p>
            <a:pPr marL="0" lvl="1" indent="0" algn="just">
              <a:buClr>
                <a:schemeClr val="accent2"/>
              </a:buClr>
              <a:defRPr/>
            </a:pPr>
            <a:r>
              <a:rPr lang="fr-FR" b="1" dirty="0">
                <a:solidFill>
                  <a:srgbClr val="A9BF38"/>
                </a:solidFill>
                <a:latin typeface="Arial" panose="020B0604020202020204" pitchFamily="34" charset="0"/>
                <a:cs typeface="Arial" panose="020B0604020202020204" pitchFamily="34" charset="0"/>
              </a:rPr>
              <a:t>Des outils mis à disposition des entreprises sur notre site internet :</a:t>
            </a:r>
          </a:p>
          <a:p>
            <a:pPr marL="0" lvl="1" indent="0" algn="just">
              <a:buClr>
                <a:schemeClr val="accent2"/>
              </a:buClr>
              <a:defRPr/>
            </a:pPr>
            <a:endParaRPr lang="fr-FR" b="1" dirty="0">
              <a:solidFill>
                <a:srgbClr val="A9BF38"/>
              </a:solidFill>
              <a:latin typeface="Arial" panose="020B0604020202020204" pitchFamily="34" charset="0"/>
              <a:cs typeface="Arial" panose="020B0604020202020204" pitchFamily="34" charset="0"/>
            </a:endParaRPr>
          </a:p>
          <a:p>
            <a:pPr marL="285750" lvl="1" indent="-285750" algn="just">
              <a:buClr>
                <a:schemeClr val="accent2"/>
              </a:buClr>
              <a:buFont typeface="Arial" panose="020B0604020202020204" pitchFamily="34" charset="0"/>
              <a:buChar char="•"/>
              <a:defRPr/>
            </a:pPr>
            <a:r>
              <a:rPr lang="fr-FR" dirty="0">
                <a:latin typeface="Arial" panose="020B0604020202020204" pitchFamily="34" charset="0"/>
                <a:cs typeface="Arial" panose="020B0604020202020204" pitchFamily="34" charset="0"/>
              </a:rPr>
              <a:t>Le site emploi </a:t>
            </a:r>
            <a:r>
              <a:rPr lang="fr-FR" dirty="0">
                <a:latin typeface="Arial" panose="020B0604020202020204" pitchFamily="34" charset="0"/>
                <a:cs typeface="Arial" panose="020B0604020202020204" pitchFamily="34" charset="0"/>
                <a:hlinkClick r:id="rId3" action="ppaction://hlinkpres?slideindex=1&amp;slidetitle="/>
              </a:rPr>
              <a:t>https://espace-emploi.agefiph.fr/</a:t>
            </a:r>
            <a:endParaRPr lang="fr-FR" dirty="0">
              <a:latin typeface="Arial" panose="020B0604020202020204" pitchFamily="34" charset="0"/>
              <a:cs typeface="Arial" panose="020B0604020202020204" pitchFamily="34" charset="0"/>
            </a:endParaRPr>
          </a:p>
          <a:p>
            <a:pPr marL="0" lvl="1" algn="just">
              <a:buClr>
                <a:schemeClr val="accent2"/>
              </a:buClr>
              <a:defRPr/>
            </a:pPr>
            <a:endParaRPr lang="fr-FR" dirty="0">
              <a:solidFill>
                <a:srgbClr val="0000FF"/>
              </a:solidFill>
              <a:latin typeface="Arial" panose="020B0604020202020204" pitchFamily="34" charset="0"/>
              <a:cs typeface="Arial" panose="020B0604020202020204" pitchFamily="34" charset="0"/>
            </a:endParaRPr>
          </a:p>
          <a:p>
            <a:pPr marL="285750" lvl="0" indent="-285750" algn="just">
              <a:buClr>
                <a:srgbClr val="F47B20"/>
              </a:buClr>
              <a:buFont typeface="Arial" panose="020B0604020202020204" pitchFamily="34" charset="0"/>
              <a:buChar char="•"/>
              <a:defRPr/>
            </a:pPr>
            <a:r>
              <a:rPr lang="fr-FR" dirty="0">
                <a:solidFill>
                  <a:srgbClr val="000000"/>
                </a:solidFill>
                <a:latin typeface="Arial" charset="0"/>
                <a:cs typeface="Arial" charset="0"/>
              </a:rPr>
              <a:t>Boite à outils DOETH </a:t>
            </a:r>
            <a:r>
              <a:rPr lang="fr-FR" dirty="0">
                <a:solidFill>
                  <a:srgbClr val="000000"/>
                </a:solidFill>
                <a:latin typeface="Arial" charset="0"/>
                <a:cs typeface="Arial" charset="0"/>
                <a:hlinkClick r:id="rId4"/>
              </a:rPr>
              <a:t>https://www.agefiph.fr/Entreprise/Vos-obligations-et-demarches</a:t>
            </a:r>
            <a:r>
              <a:rPr lang="fr-FR" dirty="0">
                <a:solidFill>
                  <a:srgbClr val="000000"/>
                </a:solidFill>
                <a:latin typeface="Arial" charset="0"/>
                <a:cs typeface="Arial" charset="0"/>
              </a:rPr>
              <a:t> </a:t>
            </a:r>
          </a:p>
          <a:p>
            <a:pPr marL="285750" lvl="0" indent="-285750" algn="just">
              <a:buClr>
                <a:srgbClr val="F47B20"/>
              </a:buClr>
              <a:buFont typeface="Arial" panose="020B0604020202020204" pitchFamily="34" charset="0"/>
              <a:buChar char="•"/>
              <a:defRPr/>
            </a:pPr>
            <a:endParaRPr lang="fr-FR" dirty="0">
              <a:solidFill>
                <a:srgbClr val="000000"/>
              </a:solidFill>
              <a:latin typeface="Arial" charset="0"/>
              <a:cs typeface="Arial" charset="0"/>
            </a:endParaRPr>
          </a:p>
          <a:p>
            <a:pPr marL="285750" lvl="0" indent="-285750" algn="just">
              <a:buClr>
                <a:srgbClr val="F47B20"/>
              </a:buClr>
              <a:buFont typeface="Arial" panose="020B0604020202020204" pitchFamily="34" charset="0"/>
              <a:buChar char="•"/>
              <a:defRPr/>
            </a:pPr>
            <a:r>
              <a:rPr lang="fr-FR" dirty="0">
                <a:solidFill>
                  <a:srgbClr val="000000"/>
                </a:solidFill>
                <a:latin typeface="Arial" charset="0"/>
                <a:cs typeface="Arial" charset="0"/>
              </a:rPr>
              <a:t>Base expériences </a:t>
            </a:r>
            <a:r>
              <a:rPr lang="fr-FR" dirty="0">
                <a:solidFill>
                  <a:srgbClr val="000000"/>
                </a:solidFill>
                <a:latin typeface="Arial" charset="0"/>
                <a:cs typeface="Arial" charset="0"/>
                <a:hlinkClick r:id="rId5"/>
              </a:rPr>
              <a:t>https://www.agefiph.fr/Entreprise/Partage-d-experience</a:t>
            </a:r>
            <a:r>
              <a:rPr lang="fr-FR" dirty="0">
                <a:solidFill>
                  <a:srgbClr val="000000"/>
                </a:solidFill>
                <a:latin typeface="Arial" charset="0"/>
                <a:cs typeface="Arial" charset="0"/>
              </a:rPr>
              <a:t> </a:t>
            </a:r>
          </a:p>
          <a:p>
            <a:pPr marL="285750" lvl="0" indent="-285750" algn="just">
              <a:buClr>
                <a:srgbClr val="F47B20"/>
              </a:buClr>
              <a:buFont typeface="Arial" panose="020B0604020202020204" pitchFamily="34" charset="0"/>
              <a:buChar char="•"/>
              <a:defRPr/>
            </a:pPr>
            <a:endParaRPr lang="fr-FR" dirty="0">
              <a:solidFill>
                <a:srgbClr val="000000"/>
              </a:solidFill>
              <a:latin typeface="Arial" charset="0"/>
              <a:cs typeface="Arial" charset="0"/>
            </a:endParaRPr>
          </a:p>
          <a:p>
            <a:pPr marL="285750" lvl="0" indent="-285750" algn="just">
              <a:buClr>
                <a:srgbClr val="F47B20"/>
              </a:buClr>
              <a:buFont typeface="Arial" panose="020B0604020202020204" pitchFamily="34" charset="0"/>
              <a:buChar char="•"/>
              <a:defRPr/>
            </a:pPr>
            <a:r>
              <a:rPr lang="fr-FR" dirty="0">
                <a:solidFill>
                  <a:srgbClr val="000000"/>
                </a:solidFill>
                <a:latin typeface="Arial" charset="0"/>
                <a:cs typeface="Arial" charset="0"/>
              </a:rPr>
              <a:t>Dossier pratiques pour passer à l’action : </a:t>
            </a:r>
            <a:r>
              <a:rPr lang="fr-FR" dirty="0">
                <a:solidFill>
                  <a:srgbClr val="000000"/>
                </a:solidFill>
                <a:latin typeface="Arial" charset="0"/>
                <a:cs typeface="Arial" charset="0"/>
                <a:hlinkClick r:id="rId6"/>
              </a:rPr>
              <a:t>https://www.agefiph.fr/Entreprise/Dossiers-pratiques/Les-cahiers-de-l-Agefiph-conseils-et-temoignages-pour-passer-a-l-action</a:t>
            </a:r>
            <a:r>
              <a:rPr lang="fr-FR" dirty="0">
                <a:solidFill>
                  <a:srgbClr val="000000"/>
                </a:solidFill>
                <a:latin typeface="Arial" charset="0"/>
                <a:cs typeface="Arial" charset="0"/>
              </a:rPr>
              <a:t> </a:t>
            </a:r>
          </a:p>
          <a:p>
            <a:pPr marL="285750" lvl="0" indent="-285750" algn="just">
              <a:buClr>
                <a:srgbClr val="F47B20"/>
              </a:buClr>
              <a:buFont typeface="Arial" panose="020B0604020202020204" pitchFamily="34" charset="0"/>
              <a:buChar char="•"/>
              <a:defRPr/>
            </a:pPr>
            <a:endParaRPr lang="fr-FR" dirty="0">
              <a:solidFill>
                <a:srgbClr val="000000"/>
              </a:solidFill>
              <a:latin typeface="Arial" charset="0"/>
              <a:cs typeface="Arial" charset="0"/>
            </a:endParaRPr>
          </a:p>
          <a:p>
            <a:pPr marL="285750" lvl="0" indent="-285750" algn="just">
              <a:buClr>
                <a:srgbClr val="F47B20"/>
              </a:buClr>
              <a:buFont typeface="Arial" panose="020B0604020202020204" pitchFamily="34" charset="0"/>
              <a:buChar char="•"/>
              <a:defRPr/>
            </a:pPr>
            <a:r>
              <a:rPr lang="fr-FR" dirty="0">
                <a:solidFill>
                  <a:srgbClr val="000000"/>
                </a:solidFill>
                <a:latin typeface="Arial" charset="0"/>
                <a:cs typeface="Arial" charset="0"/>
              </a:rPr>
              <a:t>Webzines </a:t>
            </a:r>
            <a:r>
              <a:rPr lang="fr-FR" dirty="0">
                <a:solidFill>
                  <a:srgbClr val="000000"/>
                </a:solidFill>
                <a:latin typeface="Arial" charset="0"/>
                <a:cs typeface="Arial" charset="0"/>
                <a:hlinkClick r:id="rId7"/>
              </a:rPr>
              <a:t>https://www.agefiph.fr/Actus-Publications/Webzine/tous-les-webzines</a:t>
            </a:r>
            <a:r>
              <a:rPr lang="fr-FR" dirty="0">
                <a:solidFill>
                  <a:srgbClr val="000000"/>
                </a:solidFill>
                <a:latin typeface="Arial" charset="0"/>
                <a:cs typeface="Arial" charset="0"/>
              </a:rPr>
              <a:t> </a:t>
            </a:r>
            <a:endParaRPr lang="fr-FR" dirty="0">
              <a:solidFill>
                <a:srgbClr val="000000"/>
              </a:solidFill>
              <a:latin typeface="Arial" panose="020B0604020202020204" pitchFamily="34" charset="0"/>
              <a:cs typeface="Arial" panose="020B0604020202020204" pitchFamily="34" charset="0"/>
            </a:endParaRPr>
          </a:p>
          <a:p>
            <a:pPr marL="0" lvl="1" indent="0" algn="just">
              <a:buClr>
                <a:schemeClr val="accent2"/>
              </a:buClr>
              <a:defRPr/>
            </a:pPr>
            <a:endParaRPr lang="fr-FR" dirty="0">
              <a:solidFill>
                <a:srgbClr val="000000"/>
              </a:solidFill>
              <a:latin typeface="Arial" panose="020B0604020202020204" pitchFamily="34" charset="0"/>
              <a:cs typeface="Arial" panose="020B0604020202020204" pitchFamily="34" charset="0"/>
            </a:endParaRPr>
          </a:p>
        </p:txBody>
      </p:sp>
      <p:sp>
        <p:nvSpPr>
          <p:cNvPr id="5"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748593" y="317511"/>
            <a:ext cx="5194169" cy="265185"/>
          </a:xfrm>
        </p:spPr>
        <p:txBody>
          <a:bodyPr/>
          <a:lstStyle/>
          <a:p>
            <a:r>
              <a:rPr lang="fr-FR" b="1" dirty="0">
                <a:latin typeface="Arial" panose="020B0604020202020204" pitchFamily="34" charset="0"/>
                <a:cs typeface="Arial" panose="020B0604020202020204" pitchFamily="34" charset="0"/>
              </a:rPr>
              <a:t>L’accompagnement des entreprises par l’</a:t>
            </a:r>
            <a:r>
              <a:rPr lang="fr-FR" b="1" dirty="0" err="1">
                <a:latin typeface="Arial" panose="020B0604020202020204" pitchFamily="34" charset="0"/>
                <a:cs typeface="Arial" panose="020B0604020202020204" pitchFamily="34" charset="0"/>
              </a:rPr>
              <a:t>Agefiph</a:t>
            </a:r>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87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730239" y="154876"/>
            <a:ext cx="6127931"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sz="1400" b="1" dirty="0">
                <a:solidFill>
                  <a:schemeClr val="accent6"/>
                </a:solidFill>
                <a:latin typeface="Arial" panose="020B0604020202020204" pitchFamily="34" charset="0"/>
                <a:cs typeface="Arial" panose="020B0604020202020204" pitchFamily="34" charset="0"/>
              </a:rPr>
              <a:t>Cap emploi: un accompagnement des entreprises et des personnes handicapées</a:t>
            </a:r>
            <a:endParaRPr lang="fr-FR" sz="1400" dirty="0">
              <a:solidFill>
                <a:schemeClr val="accent6"/>
              </a:solidFill>
              <a:latin typeface="Arial" panose="020B0604020202020204" pitchFamily="34" charset="0"/>
              <a:cs typeface="Arial" panose="020B0604020202020204" pitchFamily="34" charset="0"/>
            </a:endParaRPr>
          </a:p>
        </p:txBody>
      </p:sp>
      <p:sp>
        <p:nvSpPr>
          <p:cNvPr id="4" name="Rectangle 3"/>
          <p:cNvSpPr/>
          <p:nvPr/>
        </p:nvSpPr>
        <p:spPr>
          <a:xfrm>
            <a:off x="412123" y="1230121"/>
            <a:ext cx="11153105" cy="4903907"/>
          </a:xfrm>
          <a:prstGeom prst="rect">
            <a:avLst/>
          </a:prstGeom>
        </p:spPr>
        <p:txBody>
          <a:bodyPr wrap="square">
            <a:spAutoFit/>
          </a:bodyPr>
          <a:lstStyle/>
          <a:p>
            <a:pPr algn="ctr">
              <a:spcBef>
                <a:spcPts val="1250"/>
              </a:spcBef>
              <a:buClr>
                <a:srgbClr val="000000"/>
              </a:buClr>
              <a:defRPr/>
            </a:pPr>
            <a:br>
              <a:rPr lang="fr-FR" altLang="fr-FR" sz="2000" b="1" dirty="0">
                <a:solidFill>
                  <a:schemeClr val="accent6"/>
                </a:solidFill>
                <a:latin typeface="Arial" panose="020B0604020202020204" pitchFamily="34" charset="0"/>
                <a:cs typeface="Arial" panose="020B0604020202020204" pitchFamily="34" charset="0"/>
              </a:rPr>
            </a:br>
            <a:r>
              <a:rPr lang="fr-FR" altLang="fr-FR" sz="2000" b="1" dirty="0">
                <a:solidFill>
                  <a:schemeClr val="accent6"/>
                </a:solidFill>
                <a:latin typeface="Arial" panose="020B0604020202020204" pitchFamily="34" charset="0"/>
                <a:cs typeface="Arial" panose="020B0604020202020204" pitchFamily="34" charset="0"/>
              </a:rPr>
              <a:t>Cap emploi  accompagne les entreprises et les personnes handicapées</a:t>
            </a:r>
          </a:p>
          <a:p>
            <a:pPr algn="ctr">
              <a:spcBef>
                <a:spcPts val="1250"/>
              </a:spcBef>
              <a:buClr>
                <a:srgbClr val="000000"/>
              </a:buClr>
              <a:defRPr/>
            </a:pPr>
            <a:endParaRPr lang="fr-FR" altLang="fr-FR" sz="2400" b="1" dirty="0">
              <a:solidFill>
                <a:schemeClr val="bg1">
                  <a:lumMod val="50000"/>
                </a:schemeClr>
              </a:solidFill>
              <a:latin typeface="Arial" panose="020B0604020202020204" pitchFamily="34" charset="0"/>
              <a:cs typeface="Arial" panose="020B0604020202020204" pitchFamily="34" charset="0"/>
            </a:endParaRPr>
          </a:p>
          <a:p>
            <a:pPr marL="285750" indent="-285750">
              <a:lnSpc>
                <a:spcPct val="100000"/>
              </a:lnSpc>
              <a:spcBef>
                <a:spcPts val="1250"/>
              </a:spcBef>
              <a:buClr>
                <a:srgbClr val="000000"/>
              </a:buClr>
              <a:buFont typeface="Wingdings" panose="05000000000000000000" pitchFamily="2" charset="2"/>
              <a:buChar char="§"/>
              <a:defRPr/>
            </a:pPr>
            <a:r>
              <a:rPr lang="fr-FR" altLang="fr-FR" dirty="0">
                <a:latin typeface="Arial" panose="020B0604020202020204" pitchFamily="34" charset="0"/>
                <a:cs typeface="Arial" panose="020B0604020202020204" pitchFamily="34" charset="0"/>
              </a:rPr>
              <a:t>Depuis le 1</a:t>
            </a:r>
            <a:r>
              <a:rPr lang="fr-FR" altLang="fr-FR" baseline="30000" dirty="0">
                <a:latin typeface="Arial" panose="020B0604020202020204" pitchFamily="34" charset="0"/>
                <a:cs typeface="Arial" panose="020B0604020202020204" pitchFamily="34" charset="0"/>
              </a:rPr>
              <a:t>er</a:t>
            </a:r>
            <a:r>
              <a:rPr lang="fr-FR" altLang="fr-FR" dirty="0">
                <a:latin typeface="Arial" panose="020B0604020202020204" pitchFamily="34" charset="0"/>
                <a:cs typeface="Arial" panose="020B0604020202020204" pitchFamily="34" charset="0"/>
              </a:rPr>
              <a:t> janvier 2018 (suite à appel à projet) : une offre de services Insertion et Maintien dans l’emploi fusionnée et élargie,</a:t>
            </a:r>
          </a:p>
          <a:p>
            <a:pPr marL="285750" indent="-285750">
              <a:lnSpc>
                <a:spcPct val="100000"/>
              </a:lnSpc>
              <a:spcBef>
                <a:spcPts val="1250"/>
              </a:spcBef>
              <a:buClr>
                <a:srgbClr val="000000"/>
              </a:buClr>
              <a:buFont typeface="Wingdings" panose="05000000000000000000" pitchFamily="2" charset="2"/>
              <a:buChar char="§"/>
              <a:defRPr/>
            </a:pPr>
            <a:r>
              <a:rPr lang="fr-FR" altLang="fr-FR" dirty="0">
                <a:latin typeface="Arial" panose="020B0604020202020204" pitchFamily="34" charset="0"/>
                <a:cs typeface="Arial" panose="020B0604020202020204" pitchFamily="34" charset="0"/>
              </a:rPr>
              <a:t>Un pilotage régional assuré par l’Etat, l’</a:t>
            </a:r>
            <a:r>
              <a:rPr lang="fr-FR" altLang="fr-FR" dirty="0" err="1">
                <a:latin typeface="Arial" panose="020B0604020202020204" pitchFamily="34" charset="0"/>
                <a:cs typeface="Arial" panose="020B0604020202020204" pitchFamily="34" charset="0"/>
              </a:rPr>
              <a:t>Agefiph</a:t>
            </a:r>
            <a:r>
              <a:rPr lang="fr-FR" altLang="fr-FR" dirty="0">
                <a:latin typeface="Arial" panose="020B0604020202020204" pitchFamily="34" charset="0"/>
                <a:cs typeface="Arial" panose="020B0604020202020204" pitchFamily="34" charset="0"/>
              </a:rPr>
              <a:t>, le </a:t>
            </a:r>
            <a:r>
              <a:rPr lang="fr-FR" altLang="fr-FR" dirty="0" err="1">
                <a:latin typeface="Arial" panose="020B0604020202020204" pitchFamily="34" charset="0"/>
                <a:cs typeface="Arial" panose="020B0604020202020204" pitchFamily="34" charset="0"/>
              </a:rPr>
              <a:t>Fiphfp</a:t>
            </a:r>
            <a:r>
              <a:rPr lang="fr-FR" altLang="fr-FR" dirty="0">
                <a:latin typeface="Arial" panose="020B0604020202020204" pitchFamily="34" charset="0"/>
                <a:cs typeface="Arial" panose="020B0604020202020204" pitchFamily="34" charset="0"/>
              </a:rPr>
              <a:t> et Pôle emploi,</a:t>
            </a:r>
          </a:p>
          <a:p>
            <a:pPr marL="285750" indent="-285750">
              <a:lnSpc>
                <a:spcPct val="100000"/>
              </a:lnSpc>
              <a:spcBef>
                <a:spcPts val="1250"/>
              </a:spcBef>
              <a:buClr>
                <a:srgbClr val="000000"/>
              </a:buClr>
              <a:buFont typeface="Wingdings" panose="05000000000000000000" pitchFamily="2" charset="2"/>
              <a:buChar char="§"/>
              <a:defRPr/>
            </a:pPr>
            <a:r>
              <a:rPr lang="fr-FR" altLang="fr-FR" dirty="0">
                <a:latin typeface="Arial" panose="020B0604020202020204" pitchFamily="34" charset="0"/>
                <a:cs typeface="Arial" panose="020B0604020202020204" pitchFamily="34" charset="0"/>
              </a:rPr>
              <a:t>Une offre de services favorisant la sécurisation des parcours professionnels articulée autour de :</a:t>
            </a:r>
          </a:p>
          <a:p>
            <a:pPr marL="1657350" lvl="3" indent="-285750">
              <a:spcBef>
                <a:spcPts val="1250"/>
              </a:spcBef>
              <a:buClr>
                <a:srgbClr val="000000"/>
              </a:buClr>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l’accompagnement </a:t>
            </a:r>
            <a:r>
              <a:rPr lang="fr-FR" altLang="fr-FR" b="1" dirty="0">
                <a:solidFill>
                  <a:schemeClr val="accent6"/>
                </a:solidFill>
                <a:latin typeface="Arial" panose="020B0604020202020204" pitchFamily="34" charset="0"/>
                <a:cs typeface="Arial" panose="020B0604020202020204" pitchFamily="34" charset="0"/>
              </a:rPr>
              <a:t>vers</a:t>
            </a:r>
            <a:r>
              <a:rPr lang="fr-FR" altLang="fr-FR" dirty="0">
                <a:latin typeface="Arial" panose="020B0604020202020204" pitchFamily="34" charset="0"/>
                <a:cs typeface="Arial" panose="020B0604020202020204" pitchFamily="34" charset="0"/>
              </a:rPr>
              <a:t> l’emploi,</a:t>
            </a:r>
          </a:p>
          <a:p>
            <a:pPr marL="1657350" lvl="3" indent="-285750">
              <a:spcBef>
                <a:spcPts val="1250"/>
              </a:spcBef>
              <a:buClr>
                <a:srgbClr val="000000"/>
              </a:buClr>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l’accompagnement </a:t>
            </a:r>
            <a:r>
              <a:rPr lang="fr-FR" altLang="fr-FR" b="1" dirty="0">
                <a:solidFill>
                  <a:schemeClr val="accent6"/>
                </a:solidFill>
                <a:latin typeface="Arial" panose="020B0604020202020204" pitchFamily="34" charset="0"/>
                <a:cs typeface="Arial" panose="020B0604020202020204" pitchFamily="34" charset="0"/>
              </a:rPr>
              <a:t>dans </a:t>
            </a:r>
            <a:r>
              <a:rPr lang="fr-FR" altLang="fr-FR" dirty="0">
                <a:latin typeface="Arial" panose="020B0604020202020204" pitchFamily="34" charset="0"/>
                <a:cs typeface="Arial" panose="020B0604020202020204" pitchFamily="34" charset="0"/>
              </a:rPr>
              <a:t>l’emploi,</a:t>
            </a:r>
          </a:p>
          <a:p>
            <a:pPr marL="1657350" lvl="3" indent="-285750">
              <a:spcBef>
                <a:spcPts val="1250"/>
              </a:spcBef>
              <a:buClr>
                <a:srgbClr val="000000"/>
              </a:buClr>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l’accompagnement à </a:t>
            </a:r>
            <a:r>
              <a:rPr lang="fr-FR" altLang="fr-FR" b="1" dirty="0">
                <a:solidFill>
                  <a:schemeClr val="accent6"/>
                </a:solidFill>
                <a:latin typeface="Arial" panose="020B0604020202020204" pitchFamily="34" charset="0"/>
                <a:cs typeface="Arial" panose="020B0604020202020204" pitchFamily="34" charset="0"/>
              </a:rPr>
              <a:t>l’évolution et à la transition professionnelle</a:t>
            </a:r>
          </a:p>
          <a:p>
            <a:pPr>
              <a:lnSpc>
                <a:spcPct val="100000"/>
              </a:lnSpc>
              <a:spcBef>
                <a:spcPts val="1250"/>
              </a:spcBef>
              <a:buClr>
                <a:srgbClr val="000000"/>
              </a:buClr>
              <a:buNone/>
              <a:defRPr/>
            </a:pPr>
            <a:br>
              <a:rPr lang="fr-FR" altLang="fr-FR" b="1" dirty="0">
                <a:solidFill>
                  <a:schemeClr val="accent6"/>
                </a:solidFill>
              </a:rPr>
            </a:br>
            <a:endParaRPr lang="fr-FR" altLang="fr-FR" b="1" dirty="0">
              <a:solidFill>
                <a:schemeClr val="accent6"/>
              </a:solidFill>
            </a:endParaRPr>
          </a:p>
        </p:txBody>
      </p:sp>
    </p:spTree>
    <p:extLst>
      <p:ext uri="{BB962C8B-B14F-4D97-AF65-F5344CB8AC3E}">
        <p14:creationId xmlns:p14="http://schemas.microsoft.com/office/powerpoint/2010/main" val="398021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542" y="988074"/>
            <a:ext cx="9507070" cy="5286062"/>
          </a:xfrm>
          <a:prstGeom prst="rect">
            <a:avLst/>
          </a:prstGeom>
        </p:spPr>
        <p:txBody>
          <a:bodyPr wrap="square">
            <a:spAutoFit/>
          </a:bodyPr>
          <a:lstStyle/>
          <a:p>
            <a:pPr algn="ctr">
              <a:spcBef>
                <a:spcPts val="1250"/>
              </a:spcBef>
              <a:buClr>
                <a:srgbClr val="000000"/>
              </a:buClr>
              <a:defRPr/>
            </a:pPr>
            <a:r>
              <a:rPr lang="fr-FR" altLang="fr-FR" sz="1600" b="1" dirty="0">
                <a:solidFill>
                  <a:schemeClr val="accent6"/>
                </a:solidFill>
                <a:latin typeface="Arial" panose="020B0604020202020204" pitchFamily="34" charset="0"/>
                <a:cs typeface="Arial" panose="020B0604020202020204" pitchFamily="34" charset="0"/>
              </a:rPr>
              <a:t>Périmètre d’intervention :</a:t>
            </a:r>
          </a:p>
          <a:p>
            <a:pPr marL="285750" indent="-285750">
              <a:lnSpc>
                <a:spcPct val="100000"/>
              </a:lnSpc>
              <a:spcBef>
                <a:spcPts val="1250"/>
              </a:spcBef>
              <a:buClr>
                <a:srgbClr val="000000"/>
              </a:buClr>
              <a:buFont typeface="Wingdings" panose="05000000000000000000" pitchFamily="2" charset="2"/>
              <a:buChar char="ü"/>
              <a:defRPr/>
            </a:pPr>
            <a:r>
              <a:rPr lang="fr-FR" altLang="fr-FR" sz="1600" b="1" dirty="0">
                <a:solidFill>
                  <a:schemeClr val="accent6"/>
                </a:solidFill>
                <a:latin typeface="Arial" panose="020B0604020202020204" pitchFamily="34" charset="0"/>
                <a:cs typeface="Arial" panose="020B0604020202020204" pitchFamily="34" charset="0"/>
              </a:rPr>
              <a:t>L’accompagnement vers l’emploi : </a:t>
            </a:r>
            <a:r>
              <a:rPr lang="fr-FR" altLang="fr-FR" sz="1600" dirty="0">
                <a:latin typeface="Arial" panose="020B0604020202020204" pitchFamily="34" charset="0"/>
                <a:cs typeface="Arial" panose="020B0604020202020204" pitchFamily="34" charset="0"/>
              </a:rPr>
              <a:t>informer, conseiller et accompagner…</a:t>
            </a:r>
          </a:p>
          <a:p>
            <a:pPr marL="742950" lvl="1" indent="-285750">
              <a:spcBef>
                <a:spcPts val="1250"/>
              </a:spcBef>
              <a:buClr>
                <a:srgbClr val="000000"/>
              </a:buClr>
              <a:buFont typeface="Wingdings" panose="05000000000000000000" pitchFamily="2" charset="2"/>
              <a:buChar char="ü"/>
              <a:defRPr/>
            </a:pPr>
            <a:r>
              <a:rPr lang="fr-FR" altLang="fr-FR" sz="1600" b="1" dirty="0">
                <a:latin typeface="Arial" panose="020B0604020202020204" pitchFamily="34" charset="0"/>
                <a:cs typeface="Arial" panose="020B0604020202020204" pitchFamily="34" charset="0"/>
              </a:rPr>
              <a:t>Les personnes handicapées </a:t>
            </a:r>
            <a:r>
              <a:rPr lang="fr-FR" altLang="fr-FR" sz="1600" dirty="0">
                <a:latin typeface="Arial" panose="020B0604020202020204" pitchFamily="34" charset="0"/>
                <a:cs typeface="Arial" panose="020B0604020202020204" pitchFamily="34" charset="0"/>
              </a:rPr>
              <a:t>en vue d‘une insertion durable en milieu ordinaire de travail</a:t>
            </a:r>
          </a:p>
          <a:p>
            <a:pPr marL="742950" lvl="1" indent="-285750">
              <a:spcBef>
                <a:spcPts val="1250"/>
              </a:spcBef>
              <a:buClr>
                <a:srgbClr val="000000"/>
              </a:buClr>
              <a:buFont typeface="Wingdings" panose="05000000000000000000" pitchFamily="2" charset="2"/>
              <a:buChar char="ü"/>
              <a:defRPr/>
            </a:pPr>
            <a:r>
              <a:rPr lang="fr-FR" altLang="fr-FR" sz="1600" b="1" dirty="0">
                <a:latin typeface="Arial" panose="020B0604020202020204" pitchFamily="34" charset="0"/>
                <a:cs typeface="Arial" panose="020B0604020202020204" pitchFamily="34" charset="0"/>
              </a:rPr>
              <a:t>Les employeurs </a:t>
            </a:r>
            <a:r>
              <a:rPr lang="fr-FR" altLang="fr-FR" sz="1600" dirty="0">
                <a:latin typeface="Arial" panose="020B0604020202020204" pitchFamily="34" charset="0"/>
                <a:cs typeface="Arial" panose="020B0604020202020204" pitchFamily="34" charset="0"/>
              </a:rPr>
              <a:t>en vue d’une insertion durable en milieu ordinaire de travail</a:t>
            </a:r>
          </a:p>
          <a:p>
            <a:pPr marL="742950" lvl="1" indent="-285750">
              <a:spcBef>
                <a:spcPts val="1250"/>
              </a:spcBef>
              <a:buClr>
                <a:srgbClr val="000000"/>
              </a:buClr>
              <a:buFont typeface="Wingdings" panose="05000000000000000000" pitchFamily="2" charset="2"/>
              <a:buChar char="ü"/>
              <a:defRPr/>
            </a:pPr>
            <a:r>
              <a:rPr lang="fr-FR" altLang="fr-FR" sz="1600" b="1" dirty="0">
                <a:latin typeface="Arial" panose="020B0604020202020204" pitchFamily="34" charset="0"/>
                <a:cs typeface="Arial" panose="020B0604020202020204" pitchFamily="34" charset="0"/>
              </a:rPr>
              <a:t>La personne et l’employeur </a:t>
            </a:r>
            <a:r>
              <a:rPr lang="fr-FR" altLang="fr-FR" sz="1600" dirty="0">
                <a:latin typeface="Arial" panose="020B0604020202020204" pitchFamily="34" charset="0"/>
                <a:cs typeface="Arial" panose="020B0604020202020204" pitchFamily="34" charset="0"/>
              </a:rPr>
              <a:t>à la pérennisation de l’insertion durable en milieu ordinaire de travail</a:t>
            </a:r>
          </a:p>
          <a:p>
            <a:pPr marL="742950" lvl="1" indent="-285750">
              <a:spcBef>
                <a:spcPts val="1250"/>
              </a:spcBef>
              <a:buClr>
                <a:srgbClr val="000000"/>
              </a:buClr>
              <a:buFont typeface="Wingdings" panose="05000000000000000000" pitchFamily="2" charset="2"/>
              <a:buChar char="ü"/>
              <a:defRPr/>
            </a:pPr>
            <a:endParaRPr lang="fr-FR" altLang="fr-FR" sz="1600" b="1" dirty="0">
              <a:latin typeface="Arial" panose="020B0604020202020204" pitchFamily="34" charset="0"/>
              <a:cs typeface="Arial" panose="020B0604020202020204" pitchFamily="34" charset="0"/>
            </a:endParaRPr>
          </a:p>
          <a:p>
            <a:pPr marL="285750" indent="-285750">
              <a:lnSpc>
                <a:spcPct val="100000"/>
              </a:lnSpc>
              <a:spcBef>
                <a:spcPts val="1250"/>
              </a:spcBef>
              <a:buClr>
                <a:srgbClr val="000000"/>
              </a:buClr>
              <a:buFont typeface="Wingdings" panose="05000000000000000000" pitchFamily="2" charset="2"/>
              <a:buChar char="ü"/>
              <a:defRPr/>
            </a:pPr>
            <a:r>
              <a:rPr lang="fr-FR" altLang="fr-FR" sz="1600" b="1" dirty="0">
                <a:solidFill>
                  <a:schemeClr val="accent6"/>
                </a:solidFill>
                <a:latin typeface="Arial" panose="020B0604020202020204" pitchFamily="34" charset="0"/>
                <a:cs typeface="Arial" panose="020B0604020202020204" pitchFamily="34" charset="0"/>
              </a:rPr>
              <a:t>L’accompagnement dans l’emploi : </a:t>
            </a:r>
            <a:r>
              <a:rPr lang="fr-FR" altLang="fr-FR" sz="1600" dirty="0">
                <a:latin typeface="Arial" panose="020B0604020202020204" pitchFamily="34" charset="0"/>
                <a:cs typeface="Arial" panose="020B0604020202020204" pitchFamily="34" charset="0"/>
              </a:rPr>
              <a:t>informer, conseiller, accompagner les salariés/agents handicapés, les employeurs et les travailleurs indépendants…</a:t>
            </a:r>
          </a:p>
          <a:p>
            <a:pPr marL="742950" lvl="1" indent="-285750">
              <a:spcBef>
                <a:spcPts val="1250"/>
              </a:spcBef>
              <a:buClr>
                <a:srgbClr val="000000"/>
              </a:buClr>
              <a:buFont typeface="Wingdings" panose="05000000000000000000" pitchFamily="2" charset="2"/>
              <a:buChar char="ü"/>
              <a:defRPr/>
            </a:pPr>
            <a:r>
              <a:rPr lang="fr-FR" altLang="fr-FR" sz="1600" dirty="0">
                <a:latin typeface="Arial" panose="020B0604020202020204" pitchFamily="34" charset="0"/>
                <a:cs typeface="Arial" panose="020B0604020202020204" pitchFamily="34" charset="0"/>
              </a:rPr>
              <a:t>En vue d’un </a:t>
            </a:r>
            <a:r>
              <a:rPr lang="fr-FR" altLang="fr-FR" sz="1600" b="1" dirty="0">
                <a:latin typeface="Arial" panose="020B0604020202020204" pitchFamily="34" charset="0"/>
                <a:cs typeface="Arial" panose="020B0604020202020204" pitchFamily="34" charset="0"/>
              </a:rPr>
              <a:t>maintien dans l’emploi </a:t>
            </a:r>
            <a:r>
              <a:rPr lang="fr-FR" altLang="fr-FR" sz="1600" dirty="0">
                <a:latin typeface="Arial" panose="020B0604020202020204" pitchFamily="34" charset="0"/>
                <a:cs typeface="Arial" panose="020B0604020202020204" pitchFamily="34" charset="0"/>
              </a:rPr>
              <a:t>d’une personne en risque de perte d’emploi du fait de l’inadéquation entre la situation professionnelle et son état de santé ou de son handicap</a:t>
            </a:r>
          </a:p>
          <a:p>
            <a:pPr marL="742950" lvl="1" indent="-285750">
              <a:spcBef>
                <a:spcPts val="1250"/>
              </a:spcBef>
              <a:buClr>
                <a:srgbClr val="000000"/>
              </a:buClr>
              <a:buFont typeface="Wingdings" panose="05000000000000000000" pitchFamily="2" charset="2"/>
              <a:buChar char="ü"/>
              <a:defRPr/>
            </a:pPr>
            <a:r>
              <a:rPr lang="fr-FR" altLang="fr-FR" sz="1600" dirty="0">
                <a:latin typeface="Arial" panose="020B0604020202020204" pitchFamily="34" charset="0"/>
                <a:cs typeface="Arial" panose="020B0604020202020204" pitchFamily="34" charset="0"/>
              </a:rPr>
              <a:t>Dans un projet d‘</a:t>
            </a:r>
            <a:r>
              <a:rPr lang="fr-FR" altLang="fr-FR" sz="1600" b="1" dirty="0">
                <a:latin typeface="Arial" panose="020B0604020202020204" pitchFamily="34" charset="0"/>
                <a:cs typeface="Arial" panose="020B0604020202020204" pitchFamily="34" charset="0"/>
              </a:rPr>
              <a:t>évolution professionnelle </a:t>
            </a:r>
            <a:r>
              <a:rPr lang="fr-FR" altLang="fr-FR" sz="1600" dirty="0">
                <a:latin typeface="Arial" panose="020B0604020202020204" pitchFamily="34" charset="0"/>
                <a:cs typeface="Arial" panose="020B0604020202020204" pitchFamily="34" charset="0"/>
              </a:rPr>
              <a:t>construit par et avec la personne handicapée</a:t>
            </a:r>
          </a:p>
          <a:p>
            <a:pPr marL="742950" lvl="1" indent="-285750">
              <a:spcBef>
                <a:spcPts val="1250"/>
              </a:spcBef>
              <a:buClr>
                <a:srgbClr val="000000"/>
              </a:buClr>
              <a:buFont typeface="Wingdings" panose="05000000000000000000" pitchFamily="2" charset="2"/>
              <a:buChar char="ü"/>
              <a:defRPr/>
            </a:pPr>
            <a:r>
              <a:rPr lang="fr-FR" altLang="fr-FR" sz="1600" dirty="0">
                <a:latin typeface="Arial" panose="020B0604020202020204" pitchFamily="34" charset="0"/>
                <a:cs typeface="Arial" panose="020B0604020202020204" pitchFamily="34" charset="0"/>
              </a:rPr>
              <a:t>Dans un projet de </a:t>
            </a:r>
            <a:r>
              <a:rPr lang="fr-FR" altLang="fr-FR" sz="1600" b="1" dirty="0">
                <a:latin typeface="Arial" panose="020B0604020202020204" pitchFamily="34" charset="0"/>
                <a:cs typeface="Arial" panose="020B0604020202020204" pitchFamily="34" charset="0"/>
              </a:rPr>
              <a:t>transition professionnelle </a:t>
            </a:r>
            <a:r>
              <a:rPr lang="fr-FR" altLang="fr-FR" sz="1600" dirty="0">
                <a:latin typeface="Arial" panose="020B0604020202020204" pitchFamily="34" charset="0"/>
                <a:cs typeface="Arial" panose="020B0604020202020204" pitchFamily="34" charset="0"/>
              </a:rPr>
              <a:t>interne ou externe afin de prévenir une perte d’emploi</a:t>
            </a:r>
            <a:br>
              <a:rPr lang="fr-FR" altLang="fr-FR" sz="1600" b="1" dirty="0">
                <a:solidFill>
                  <a:srgbClr val="9BBB59">
                    <a:lumMod val="75000"/>
                  </a:srgbClr>
                </a:solidFill>
                <a:latin typeface="Arial" panose="020B0604020202020204" pitchFamily="34" charset="0"/>
                <a:cs typeface="Arial" panose="020B0604020202020204" pitchFamily="34" charset="0"/>
              </a:rPr>
            </a:br>
            <a:endParaRPr lang="fr-FR" altLang="fr-FR" sz="1600" b="1" dirty="0">
              <a:solidFill>
                <a:srgbClr val="9BBB59">
                  <a:lumMod val="75000"/>
                </a:srgbClr>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5730239" y="154876"/>
            <a:ext cx="6127931"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sz="1400" b="1" dirty="0">
                <a:solidFill>
                  <a:schemeClr val="accent6"/>
                </a:solidFill>
                <a:latin typeface="Arial" panose="020B0604020202020204" pitchFamily="34" charset="0"/>
                <a:cs typeface="Arial" panose="020B0604020202020204" pitchFamily="34" charset="0"/>
              </a:rPr>
              <a:t>Cap emploi: un accompagnement des entreprises et des personnes handicapées</a:t>
            </a:r>
            <a:endParaRPr lang="fr-FR" sz="1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04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1">
            <a:extLst>
              <a:ext uri="{FF2B5EF4-FFF2-40B4-BE49-F238E27FC236}">
                <a16:creationId xmlns:a16="http://schemas.microsoft.com/office/drawing/2014/main" id="{376A7F12-B540-8149-A8A8-7D0B983441D3}"/>
              </a:ext>
            </a:extLst>
          </p:cNvPr>
          <p:cNvSpPr txBox="1">
            <a:spLocks/>
          </p:cNvSpPr>
          <p:nvPr/>
        </p:nvSpPr>
        <p:spPr>
          <a:xfrm>
            <a:off x="304800" y="1337755"/>
            <a:ext cx="11637962" cy="4273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buNone/>
              <a:defRPr/>
            </a:pPr>
            <a:r>
              <a:rPr lang="fr-FR" sz="2000" dirty="0">
                <a:solidFill>
                  <a:srgbClr val="660066"/>
                </a:solidFill>
                <a:latin typeface="Arial" panose="020B0604020202020204" pitchFamily="34" charset="0"/>
                <a:cs typeface="Arial" panose="020B0604020202020204" pitchFamily="34" charset="0"/>
              </a:rPr>
              <a:t>Vos interlocuteurs :</a:t>
            </a:r>
            <a:endParaRPr kumimoji="0" lang="fr-FR" sz="2000" b="0"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a:p>
            <a:pPr marL="0" lvl="0" indent="0">
              <a:lnSpc>
                <a:spcPct val="110000"/>
              </a:lnSpc>
              <a:buNone/>
              <a:defRPr/>
            </a:pPr>
            <a:r>
              <a:rPr lang="fr-FR" sz="2000" b="1" dirty="0">
                <a:solidFill>
                  <a:srgbClr val="A9BF38"/>
                </a:solidFill>
                <a:latin typeface="Arial" panose="020B0604020202020204" pitchFamily="34" charset="0"/>
                <a:cs typeface="Arial" panose="020B0604020202020204" pitchFamily="34" charset="0"/>
              </a:rPr>
              <a:t>Conseil et accompagnement emploi handicap délivré par l’</a:t>
            </a:r>
            <a:r>
              <a:rPr lang="fr-FR" sz="2000" b="1" dirty="0" err="1">
                <a:solidFill>
                  <a:srgbClr val="A9BF38"/>
                </a:solidFill>
                <a:latin typeface="Arial" panose="020B0604020202020204" pitchFamily="34" charset="0"/>
                <a:cs typeface="Arial" panose="020B0604020202020204" pitchFamily="34" charset="0"/>
              </a:rPr>
              <a:t>Agefiph</a:t>
            </a:r>
            <a:r>
              <a:rPr lang="fr-FR" sz="2000" b="1" dirty="0">
                <a:solidFill>
                  <a:srgbClr val="A9BF38"/>
                </a:solidFill>
                <a:latin typeface="Arial" panose="020B0604020202020204" pitchFamily="34" charset="0"/>
                <a:cs typeface="Arial" panose="020B0604020202020204" pitchFamily="34" charset="0"/>
              </a:rPr>
              <a:t> : </a:t>
            </a:r>
          </a:p>
          <a:p>
            <a:pPr marL="0" lvl="0" indent="0">
              <a:lnSpc>
                <a:spcPct val="110000"/>
              </a:lnSpc>
              <a:buNone/>
              <a:defRPr/>
            </a:pPr>
            <a:r>
              <a:rPr lang="fr-FR" sz="2000" dirty="0">
                <a:solidFill>
                  <a:prstClr val="black"/>
                </a:solidFill>
                <a:latin typeface="Arial" panose="020B0604020202020204" pitchFamily="34" charset="0"/>
                <a:cs typeface="Arial" panose="020B0604020202020204" pitchFamily="34" charset="0"/>
                <a:hlinkClick r:id="rId2"/>
              </a:rPr>
              <a:t>entreprises.auvergne-rhone-alpes@agefiph.asso.fr</a:t>
            </a:r>
            <a:r>
              <a:rPr lang="fr-FR" sz="2000" dirty="0">
                <a:solidFill>
                  <a:prstClr val="black"/>
                </a:solidFill>
                <a:latin typeface="Arial" panose="020B0604020202020204" pitchFamily="34" charset="0"/>
                <a:cs typeface="Arial" panose="020B0604020202020204" pitchFamily="34" charset="0"/>
              </a:rPr>
              <a:t> </a:t>
            </a:r>
          </a:p>
          <a:p>
            <a:pPr marL="0" marR="0" lvl="0" indent="0" fontAlgn="auto">
              <a:lnSpc>
                <a:spcPct val="110000"/>
              </a:lnSpc>
              <a:spcAft>
                <a:spcPts val="0"/>
              </a:spcAft>
              <a:buClrTx/>
              <a:buSzTx/>
              <a:buNone/>
              <a:tabLst/>
              <a:defRPr/>
            </a:pPr>
            <a:r>
              <a:rPr lang="fr-FR" sz="2000" b="1" dirty="0">
                <a:solidFill>
                  <a:srgbClr val="A9BF38"/>
                </a:solidFill>
                <a:latin typeface="Arial" panose="020B0604020202020204" pitchFamily="34" charset="0"/>
                <a:cs typeface="Arial" panose="020B0604020202020204" pitchFamily="34" charset="0"/>
              </a:rPr>
              <a:t>Plus de renseignements sur le Réseau des Référents Handicap : </a:t>
            </a:r>
          </a:p>
          <a:p>
            <a:pPr marL="0" lvl="0" indent="0">
              <a:lnSpc>
                <a:spcPct val="110000"/>
              </a:lnSpc>
              <a:buNone/>
              <a:defRPr/>
            </a:pPr>
            <a:r>
              <a:rPr lang="fr-FR" sz="2000" dirty="0">
                <a:solidFill>
                  <a:prstClr val="black"/>
                </a:solidFill>
                <a:latin typeface="Arial" panose="020B0604020202020204" pitchFamily="34" charset="0"/>
                <a:cs typeface="Arial" panose="020B0604020202020204" pitchFamily="34" charset="0"/>
                <a:hlinkClick r:id="rId2"/>
              </a:rPr>
              <a:t>entreprises.auvergne-rhone-alpes@agefiph.asso.fr</a:t>
            </a:r>
            <a:r>
              <a:rPr lang="fr-FR" sz="2000" dirty="0">
                <a:solidFill>
                  <a:prstClr val="black"/>
                </a:solidFill>
                <a:latin typeface="Arial" panose="020B0604020202020204" pitchFamily="34" charset="0"/>
                <a:cs typeface="Arial" panose="020B0604020202020204" pitchFamily="34" charset="0"/>
              </a:rPr>
              <a:t> </a:t>
            </a:r>
          </a:p>
          <a:p>
            <a:pPr marL="0" marR="0" lvl="0" indent="0" fontAlgn="auto">
              <a:lnSpc>
                <a:spcPct val="110000"/>
              </a:lnSpc>
              <a:spcAft>
                <a:spcPts val="0"/>
              </a:spcAft>
              <a:buClrTx/>
              <a:buSzTx/>
              <a:buNone/>
              <a:tabLst/>
              <a:defRPr/>
            </a:pPr>
            <a:r>
              <a:rPr lang="fr-FR" sz="2000" b="1" dirty="0">
                <a:solidFill>
                  <a:srgbClr val="A9BF38"/>
                </a:solidFill>
                <a:latin typeface="Arial" panose="020B0604020202020204" pitchFamily="34" charset="0"/>
                <a:cs typeface="Arial" panose="020B0604020202020204" pitchFamily="34" charset="0"/>
              </a:rPr>
              <a:t>L’espace entreprises de notre site internet : </a:t>
            </a:r>
          </a:p>
          <a:p>
            <a:pPr marL="0" marR="0" lvl="0" indent="0" fontAlgn="auto">
              <a:lnSpc>
                <a:spcPct val="110000"/>
              </a:lnSpc>
              <a:spcAft>
                <a:spcPts val="0"/>
              </a:spcAft>
              <a:buClrTx/>
              <a:buSzTx/>
              <a:buNone/>
              <a:tabLst/>
              <a:defRPr/>
            </a:pPr>
            <a:r>
              <a:rPr lang="fr-FR" sz="2000" dirty="0">
                <a:solidFill>
                  <a:prstClr val="black"/>
                </a:solidFill>
                <a:latin typeface="Arial" panose="020B0604020202020204" pitchFamily="34" charset="0"/>
                <a:cs typeface="Arial" panose="020B0604020202020204" pitchFamily="34" charset="0"/>
                <a:hlinkClick r:id="rId3"/>
              </a:rPr>
              <a:t>https://www.agefiph.fr/Entreprise</a:t>
            </a:r>
            <a:r>
              <a:rPr lang="fr-FR" sz="2000" dirty="0">
                <a:solidFill>
                  <a:prstClr val="black"/>
                </a:solidFill>
                <a:latin typeface="Arial" panose="020B0604020202020204" pitchFamily="34" charset="0"/>
                <a:cs typeface="Arial" panose="020B0604020202020204" pitchFamily="34" charset="0"/>
              </a:rPr>
              <a:t> </a:t>
            </a:r>
            <a:endParaRPr lang="fr-FR" sz="1600" dirty="0">
              <a:solidFill>
                <a:prstClr val="black"/>
              </a:solidFill>
              <a:latin typeface="HermesFB" panose="02000000000000000000" pitchFamily="2" charset="77"/>
            </a:endParaRPr>
          </a:p>
          <a:p>
            <a:pPr marL="0" indent="0">
              <a:lnSpc>
                <a:spcPct val="110000"/>
              </a:lnSpc>
              <a:buNone/>
              <a:defRPr/>
            </a:pPr>
            <a:r>
              <a:rPr lang="fr-FR" sz="2000" b="1" dirty="0">
                <a:solidFill>
                  <a:srgbClr val="A9BF38"/>
                </a:solidFill>
                <a:latin typeface="Arial" panose="020B0604020202020204" pitchFamily="34" charset="0"/>
                <a:cs typeface="Arial" panose="020B0604020202020204" pitchFamily="34" charset="0"/>
              </a:rPr>
              <a:t>Appui et accompagnement délivré par Cap emploi :</a:t>
            </a:r>
            <a:r>
              <a:rPr lang="fr-FR" sz="1600" dirty="0">
                <a:solidFill>
                  <a:prstClr val="black"/>
                </a:solidFill>
                <a:latin typeface="Arial" panose="020B0604020202020204" pitchFamily="34" charset="0"/>
                <a:cs typeface="Arial" panose="020B0604020202020204" pitchFamily="34" charset="0"/>
              </a:rPr>
              <a:t> </a:t>
            </a:r>
          </a:p>
          <a:p>
            <a:pPr marL="0" indent="0">
              <a:lnSpc>
                <a:spcPct val="110000"/>
              </a:lnSpc>
              <a:buNone/>
              <a:defRPr/>
            </a:pPr>
            <a:r>
              <a:rPr lang="fr-FR" sz="2000" dirty="0">
                <a:solidFill>
                  <a:prstClr val="black"/>
                </a:solidFill>
                <a:latin typeface="Arial" panose="020B0604020202020204" pitchFamily="34" charset="0"/>
                <a:cs typeface="Arial" panose="020B0604020202020204" pitchFamily="34" charset="0"/>
              </a:rPr>
              <a:t>contactez le Cap emploi de votre département </a:t>
            </a:r>
            <a:r>
              <a:rPr lang="fr-FR" sz="2000" dirty="0">
                <a:solidFill>
                  <a:prstClr val="black"/>
                </a:solidFill>
                <a:latin typeface="Arial" panose="020B0604020202020204" pitchFamily="34" charset="0"/>
                <a:cs typeface="Arial" panose="020B0604020202020204" pitchFamily="34" charset="0"/>
                <a:hlinkClick r:id="rId4"/>
              </a:rPr>
              <a:t>https://www.agefiph.fr/Annuaire</a:t>
            </a:r>
            <a:r>
              <a:rPr lang="fr-FR" sz="2000" dirty="0">
                <a:solidFill>
                  <a:prstClr val="black"/>
                </a:solidFill>
                <a:latin typeface="Arial" panose="020B0604020202020204" pitchFamily="34" charset="0"/>
                <a:cs typeface="Arial" panose="020B0604020202020204" pitchFamily="34" charset="0"/>
              </a:rPr>
              <a:t> </a:t>
            </a:r>
          </a:p>
          <a:p>
            <a:pPr marL="0" lvl="0" indent="0">
              <a:lnSpc>
                <a:spcPct val="110000"/>
              </a:lnSpc>
              <a:buNone/>
              <a:defRPr/>
            </a:pPr>
            <a:endParaRPr lang="fr-FR" sz="2000" dirty="0">
              <a:solidFill>
                <a:prstClr val="black"/>
              </a:solidFill>
              <a:latin typeface="HermesFB" panose="02000000000000000000" pitchFamily="2" charset="77"/>
            </a:endParaRPr>
          </a:p>
        </p:txBody>
      </p:sp>
    </p:spTree>
    <p:extLst>
      <p:ext uri="{BB962C8B-B14F-4D97-AF65-F5344CB8AC3E}">
        <p14:creationId xmlns:p14="http://schemas.microsoft.com/office/powerpoint/2010/main" val="370345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A1D02A-6904-274C-A646-19B8BC212BFE}"/>
              </a:ext>
            </a:extLst>
          </p:cNvPr>
          <p:cNvSpPr>
            <a:spLocks noGrp="1"/>
          </p:cNvSpPr>
          <p:nvPr>
            <p:ph type="body" sz="quarter" idx="32"/>
          </p:nvPr>
        </p:nvSpPr>
        <p:spPr/>
        <p:txBody>
          <a:bodyPr/>
          <a:lstStyle/>
          <a:p>
            <a:r>
              <a:rPr lang="fr-FR" dirty="0">
                <a:latin typeface="Arial" panose="020B0604020202020204" pitchFamily="34" charset="0"/>
                <a:cs typeface="Arial" panose="020B0604020202020204" pitchFamily="34" charset="0"/>
              </a:rPr>
              <a:t>4. La rénovation des aides financières</a:t>
            </a:r>
          </a:p>
          <a:p>
            <a:r>
              <a:rPr lang="fr-FR" sz="3000" i="1" dirty="0">
                <a:latin typeface="Arial" panose="020B0604020202020204" pitchFamily="34" charset="0"/>
                <a:cs typeface="Arial" panose="020B0604020202020204" pitchFamily="34" charset="0"/>
              </a:rPr>
              <a:t>Depuis le 23 avril 2018</a:t>
            </a:r>
          </a:p>
        </p:txBody>
      </p:sp>
      <p:sp>
        <p:nvSpPr>
          <p:cNvPr id="4" name="Espace réservé du texte 3">
            <a:extLst>
              <a:ext uri="{FF2B5EF4-FFF2-40B4-BE49-F238E27FC236}">
                <a16:creationId xmlns:a16="http://schemas.microsoft.com/office/drawing/2014/main" id="{3D754D27-368D-634E-AE83-936D8F012AE0}"/>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pic>
        <p:nvPicPr>
          <p:cNvPr id="6" name="Image 5">
            <a:extLst>
              <a:ext uri="{FF2B5EF4-FFF2-40B4-BE49-F238E27FC236}">
                <a16:creationId xmlns:a16="http://schemas.microsoft.com/office/drawing/2014/main" id="{862613C0-EF09-694B-B75D-C55BD10B4DFE}"/>
              </a:ext>
            </a:extLst>
          </p:cNvPr>
          <p:cNvPicPr>
            <a:picLocks noChangeAspect="1"/>
          </p:cNvPicPr>
          <p:nvPr/>
        </p:nvPicPr>
        <p:blipFill>
          <a:blip r:embed="rId3"/>
          <a:stretch>
            <a:fillRect/>
          </a:stretch>
        </p:blipFill>
        <p:spPr>
          <a:xfrm>
            <a:off x="5205738" y="4081889"/>
            <a:ext cx="1542855" cy="1479326"/>
          </a:xfrm>
          <a:prstGeom prst="rect">
            <a:avLst/>
          </a:prstGeom>
        </p:spPr>
      </p:pic>
    </p:spTree>
    <p:extLst>
      <p:ext uri="{BB962C8B-B14F-4D97-AF65-F5344CB8AC3E}">
        <p14:creationId xmlns:p14="http://schemas.microsoft.com/office/powerpoint/2010/main" val="67708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
        <p:nvSpPr>
          <p:cNvPr id="5" name="Rectangle 3"/>
          <p:cNvSpPr txBox="1">
            <a:spLocks noChangeArrowheads="1"/>
          </p:cNvSpPr>
          <p:nvPr/>
        </p:nvSpPr>
        <p:spPr>
          <a:xfrm>
            <a:off x="3264501" y="1119284"/>
            <a:ext cx="7574070"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000" b="1" dirty="0">
                <a:solidFill>
                  <a:srgbClr val="792276"/>
                </a:solidFill>
                <a:latin typeface="Arial" panose="020B0604020202020204" pitchFamily="34" charset="0"/>
                <a:cs typeface="Arial" panose="020B0604020202020204" pitchFamily="34" charset="0"/>
              </a:rPr>
              <a:t>Les bénéficiaires : un périmètre inchangé</a:t>
            </a:r>
            <a:endParaRPr lang="fr-FR" sz="20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370239964"/>
              </p:ext>
            </p:extLst>
          </p:nvPr>
        </p:nvGraphicFramePr>
        <p:xfrm>
          <a:off x="231820" y="1658111"/>
          <a:ext cx="11710942" cy="4273766"/>
        </p:xfrm>
        <a:graphic>
          <a:graphicData uri="http://schemas.openxmlformats.org/drawingml/2006/table">
            <a:tbl>
              <a:tblPr firstRow="1" firstCol="1" bandRow="1"/>
              <a:tblGrid>
                <a:gridCol w="1249250">
                  <a:extLst>
                    <a:ext uri="{9D8B030D-6E8A-4147-A177-3AD203B41FA5}">
                      <a16:colId xmlns:a16="http://schemas.microsoft.com/office/drawing/2014/main" val="152939661"/>
                    </a:ext>
                  </a:extLst>
                </a:gridCol>
                <a:gridCol w="10461692">
                  <a:extLst>
                    <a:ext uri="{9D8B030D-6E8A-4147-A177-3AD203B41FA5}">
                      <a16:colId xmlns:a16="http://schemas.microsoft.com/office/drawing/2014/main" val="118338974"/>
                    </a:ext>
                  </a:extLst>
                </a:gridCol>
              </a:tblGrid>
              <a:tr h="282587">
                <a:tc>
                  <a:txBody>
                    <a:bodyPr/>
                    <a:lstStyle/>
                    <a:p>
                      <a:pPr algn="ctr">
                        <a:lnSpc>
                          <a:spcPct val="107000"/>
                        </a:lnSpc>
                        <a:spcAft>
                          <a:spcPts val="0"/>
                        </a:spcAft>
                      </a:pPr>
                      <a:r>
                        <a:rPr lang="fr-FR" sz="800" b="1">
                          <a:solidFill>
                            <a:srgbClr val="7030A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5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PERSONNES HANDICAPEES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209113901"/>
                  </a:ext>
                </a:extLst>
              </a:tr>
              <a:tr h="2894496">
                <a:tc>
                  <a:txBody>
                    <a:bodyPr/>
                    <a:lstStyle/>
                    <a:p>
                      <a:pPr algn="ctr">
                        <a:lnSpc>
                          <a:spcPct val="107000"/>
                        </a:lnSpc>
                        <a:spcAft>
                          <a:spcPts val="0"/>
                        </a:spcAft>
                      </a:pPr>
                      <a:r>
                        <a:rPr lang="fr-FR" sz="14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ELIGIBLES</a:t>
                      </a:r>
                      <a:endParaRPr lang="fr-FR"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bénéficiaires de l’obligation d’emploi (BOE) : article L 5212-13 du code du travail</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ou</a:t>
                      </a:r>
                      <a:r>
                        <a:rPr lang="fr-FR" sz="1600" baseline="0" dirty="0">
                          <a:effectLst/>
                          <a:latin typeface="Arial" panose="020B0604020202020204" pitchFamily="34" charset="0"/>
                          <a:ea typeface="Calibri" panose="020F0502020204030204" pitchFamily="34" charset="0"/>
                          <a:cs typeface="Arial" panose="020B0604020202020204" pitchFamily="34" charset="0"/>
                        </a:rPr>
                        <a:t> </a:t>
                      </a:r>
                      <a:r>
                        <a:rPr lang="fr-FR" sz="1600" dirty="0">
                          <a:effectLst/>
                          <a:latin typeface="Arial" panose="020B0604020202020204" pitchFamily="34" charset="0"/>
                          <a:ea typeface="Calibri" panose="020F0502020204030204" pitchFamily="34" charset="0"/>
                          <a:cs typeface="Arial" panose="020B0604020202020204" pitchFamily="34" charset="0"/>
                        </a:rPr>
                        <a:t>ayant engagé des démarches de reconnaissance du handicap</a:t>
                      </a:r>
                    </a:p>
                    <a:p>
                      <a:pPr marL="0" indent="0">
                        <a:lnSpc>
                          <a:spcPct val="100000"/>
                        </a:lnSpc>
                        <a:spcAft>
                          <a:spcPts val="0"/>
                        </a:spcAft>
                        <a:buFont typeface="Arial" panose="020B0604020202020204" pitchFamily="34" charset="0"/>
                        <a:buNone/>
                      </a:pPr>
                      <a:r>
                        <a:rPr lang="fr-FR" sz="16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résidant sur le territoire français</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résidant dans un pays limitrophe et travaillant dans une entreprise établie sur le territoire français au titre des aides à l’employeur</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ceux</a:t>
                      </a:r>
                      <a:r>
                        <a:rPr lang="fr-FR" sz="1600" baseline="0" dirty="0">
                          <a:effectLst/>
                          <a:latin typeface="Arial" panose="020B0604020202020204" pitchFamily="34" charset="0"/>
                          <a:ea typeface="Calibri" panose="020F0502020204030204" pitchFamily="34" charset="0"/>
                          <a:cs typeface="Arial" panose="020B0604020202020204" pitchFamily="34" charset="0"/>
                        </a:rPr>
                        <a:t> </a:t>
                      </a:r>
                      <a:r>
                        <a:rPr lang="fr-FR" sz="1600" dirty="0">
                          <a:effectLst/>
                          <a:latin typeface="Arial" panose="020B0604020202020204" pitchFamily="34" charset="0"/>
                          <a:ea typeface="Calibri" panose="020F0502020204030204" pitchFamily="34" charset="0"/>
                          <a:cs typeface="Arial" panose="020B0604020202020204" pitchFamily="34" charset="0"/>
                        </a:rPr>
                        <a:t>n’ayant pas la nationalité française doivent détenir un titre de séjour valable au moment du dépôt de leur demande</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salariées par une entreprise de statut privé soumise au code du travail français</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âgées de 15 ans minimum. Aucune limite d’âge supérieure, dès lors que la personne est en capacité de justifier de son activité.</a:t>
                      </a: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207313519"/>
                  </a:ext>
                </a:extLst>
              </a:tr>
              <a:tr h="1096683">
                <a:tc>
                  <a:txBody>
                    <a:bodyPr/>
                    <a:lstStyle/>
                    <a:p>
                      <a:pPr algn="ctr">
                        <a:lnSpc>
                          <a:spcPct val="107000"/>
                        </a:lnSpc>
                        <a:spcAft>
                          <a:spcPts val="0"/>
                        </a:spcAft>
                      </a:pPr>
                      <a:r>
                        <a:rPr lang="fr-FR" sz="14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NON ELIGIBLES</a:t>
                      </a:r>
                      <a:endParaRPr lang="fr-FR" sz="1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Les salariés d’EA relevant de l’effectif de production (concernés ou pas par l’aide au poste)</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Les ressortissants d’ESAT</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Les stagiaires de CRP, sauf 9 mois avant la fin de la formation de CRP</a:t>
                      </a: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Les personnes résidant en France et travaillant hors du territoire français</a:t>
                      </a: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772660"/>
                  </a:ext>
                </a:extLst>
              </a:tr>
            </a:tbl>
          </a:graphicData>
        </a:graphic>
      </p:graphicFrame>
    </p:spTree>
    <p:extLst>
      <p:ext uri="{BB962C8B-B14F-4D97-AF65-F5344CB8AC3E}">
        <p14:creationId xmlns:p14="http://schemas.microsoft.com/office/powerpoint/2010/main" val="256445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A01DB17-E2BF-2741-BA88-D23A49F02769}"/>
              </a:ext>
            </a:extLst>
          </p:cNvPr>
          <p:cNvSpPr>
            <a:spLocks noGrp="1"/>
          </p:cNvSpPr>
          <p:nvPr>
            <p:ph type="body" sz="quarter" idx="28"/>
          </p:nvPr>
        </p:nvSpPr>
        <p:spPr>
          <a:xfrm>
            <a:off x="3839851" y="1308875"/>
            <a:ext cx="4121672" cy="284038"/>
          </a:xfrm>
        </p:spPr>
        <p:txBody>
          <a:bodyPr/>
          <a:lstStyle/>
          <a:p>
            <a:r>
              <a:rPr lang="fr-FR" sz="3200" dirty="0">
                <a:latin typeface="Arial" panose="020B0604020202020204" pitchFamily="34" charset="0"/>
                <a:cs typeface="Arial" panose="020B0604020202020204" pitchFamily="34" charset="0"/>
              </a:rPr>
              <a:t>Sommaire</a:t>
            </a:r>
          </a:p>
        </p:txBody>
      </p:sp>
      <p:sp>
        <p:nvSpPr>
          <p:cNvPr id="3" name="Espace réservé du texte 2">
            <a:extLst>
              <a:ext uri="{FF2B5EF4-FFF2-40B4-BE49-F238E27FC236}">
                <a16:creationId xmlns:a16="http://schemas.microsoft.com/office/drawing/2014/main" id="{3A3B3F9E-B19E-FF4D-9339-950091DB6686}"/>
              </a:ext>
            </a:extLst>
          </p:cNvPr>
          <p:cNvSpPr>
            <a:spLocks noGrp="1"/>
          </p:cNvSpPr>
          <p:nvPr>
            <p:ph type="body" sz="quarter" idx="29"/>
          </p:nvPr>
        </p:nvSpPr>
        <p:spPr>
          <a:xfrm>
            <a:off x="353507" y="1965707"/>
            <a:ext cx="11578720" cy="4150887"/>
          </a:xfrm>
        </p:spPr>
        <p:txBody>
          <a:bodyPr/>
          <a:lstStyle/>
          <a:p>
            <a:pPr marL="457200" indent="-457200">
              <a:buFont typeface="+mj-lt"/>
              <a:buAutoNum type="arabicPeriod"/>
            </a:pPr>
            <a:r>
              <a:rPr lang="fr-FR" altLang="fr-FR" sz="2200" b="0" dirty="0">
                <a:latin typeface="Arial" panose="020B0604020202020204" pitchFamily="34" charset="0"/>
                <a:cs typeface="Arial" panose="020B0604020202020204" pitchFamily="34" charset="0"/>
              </a:rPr>
              <a:t>L’</a:t>
            </a:r>
            <a:r>
              <a:rPr lang="fr-FR" altLang="fr-FR" sz="2200" b="0" dirty="0" err="1">
                <a:latin typeface="Arial" panose="020B0604020202020204" pitchFamily="34" charset="0"/>
                <a:cs typeface="Arial" panose="020B0604020202020204" pitchFamily="34" charset="0"/>
              </a:rPr>
              <a:t>Agefiph</a:t>
            </a:r>
            <a:r>
              <a:rPr lang="fr-FR" altLang="fr-FR" sz="2200" b="0" dirty="0">
                <a:latin typeface="Arial" panose="020B0604020202020204" pitchFamily="34" charset="0"/>
                <a:cs typeface="Arial" panose="020B0604020202020204" pitchFamily="34" charset="0"/>
              </a:rPr>
              <a:t> </a:t>
            </a:r>
          </a:p>
          <a:p>
            <a:pPr marL="457200" indent="-457200">
              <a:buFont typeface="+mj-lt"/>
              <a:buAutoNum type="arabicPeriod"/>
            </a:pPr>
            <a:r>
              <a:rPr lang="fr-FR" altLang="fr-FR" sz="2200" b="0" dirty="0">
                <a:latin typeface="Arial" panose="020B0604020202020204" pitchFamily="34" charset="0"/>
                <a:cs typeface="Arial" panose="020B0604020202020204" pitchFamily="34" charset="0"/>
              </a:rPr>
              <a:t>Les principes et fondamentaux de la nouvelle offre de services et des aides financières</a:t>
            </a:r>
          </a:p>
          <a:p>
            <a:pPr marL="457200" indent="-457200">
              <a:buFont typeface="+mj-lt"/>
              <a:buAutoNum type="arabicPeriod"/>
            </a:pPr>
            <a:r>
              <a:rPr lang="fr-FR" altLang="fr-FR" sz="2200" b="0" dirty="0">
                <a:latin typeface="Arial" panose="020B0604020202020204" pitchFamily="34" charset="0"/>
                <a:cs typeface="Arial" panose="020B0604020202020204" pitchFamily="34" charset="0"/>
              </a:rPr>
              <a:t>L’accompagnement des entreprises </a:t>
            </a:r>
          </a:p>
          <a:p>
            <a:pPr marL="457200" indent="-457200">
              <a:buFont typeface="+mj-lt"/>
              <a:buAutoNum type="arabicPeriod"/>
            </a:pPr>
            <a:r>
              <a:rPr lang="fr-FR" altLang="fr-FR" sz="2200" b="0" dirty="0">
                <a:latin typeface="Arial" panose="020B0604020202020204" pitchFamily="34" charset="0"/>
                <a:cs typeface="Arial" panose="020B0604020202020204" pitchFamily="34" charset="0"/>
              </a:rPr>
              <a:t>La rénovation des aides financières</a:t>
            </a:r>
          </a:p>
          <a:p>
            <a:pPr marL="457200" indent="-457200">
              <a:buFont typeface="+mj-lt"/>
              <a:buAutoNum type="arabicPeriod"/>
            </a:pPr>
            <a:r>
              <a:rPr lang="fr-FR" altLang="fr-FR" sz="2200" b="0" dirty="0">
                <a:latin typeface="Arial" panose="020B0604020202020204" pitchFamily="34" charset="0"/>
                <a:cs typeface="Arial" panose="020B0604020202020204" pitchFamily="34" charset="0"/>
              </a:rPr>
              <a:t>Les prestations destinées aux entreprises</a:t>
            </a:r>
          </a:p>
          <a:p>
            <a:pPr marL="457200" indent="-457200">
              <a:buFont typeface="+mj-lt"/>
              <a:buAutoNum type="arabicPeriod"/>
            </a:pPr>
            <a:r>
              <a:rPr lang="fr-FR" altLang="fr-FR" sz="2200" b="0" dirty="0">
                <a:latin typeface="Arial" panose="020B0604020202020204" pitchFamily="34" charset="0"/>
                <a:cs typeface="Arial" panose="020B0604020202020204" pitchFamily="34" charset="0"/>
              </a:rPr>
              <a:t>Les formulaires de dépôt des demandes d’intervention</a:t>
            </a:r>
          </a:p>
          <a:p>
            <a:pPr marL="457200" indent="-457200">
              <a:buFont typeface="+mj-lt"/>
              <a:buAutoNum type="arabicPeriod"/>
            </a:pPr>
            <a:r>
              <a:rPr lang="fr-FR" sz="2200" b="0" dirty="0">
                <a:latin typeface="Arial" panose="020B0604020202020204" pitchFamily="34" charset="0"/>
                <a:cs typeface="Arial" panose="020B0604020202020204" pitchFamily="34" charset="0"/>
              </a:rPr>
              <a:t>Les coordonnées de la délégation régionale </a:t>
            </a:r>
            <a:r>
              <a:rPr lang="fr-FR" sz="2200" b="0" dirty="0" err="1">
                <a:latin typeface="Arial" panose="020B0604020202020204" pitchFamily="34" charset="0"/>
                <a:cs typeface="Arial" panose="020B0604020202020204" pitchFamily="34" charset="0"/>
              </a:rPr>
              <a:t>Agefiph</a:t>
            </a:r>
            <a:r>
              <a:rPr lang="fr-FR" sz="2200" b="0" dirty="0">
                <a:latin typeface="Arial" panose="020B0604020202020204" pitchFamily="34" charset="0"/>
                <a:cs typeface="Arial" panose="020B0604020202020204" pitchFamily="34" charset="0"/>
              </a:rPr>
              <a:t> Auvergne-Rhône-Alpes</a:t>
            </a:r>
          </a:p>
          <a:p>
            <a:pPr marL="457200" indent="-457200">
              <a:buFont typeface="+mj-lt"/>
              <a:buAutoNum type="arabicPeriod"/>
            </a:pPr>
            <a:r>
              <a:rPr lang="fr-FR" sz="2200" b="0" dirty="0">
                <a:latin typeface="Arial" panose="020B0604020202020204" pitchFamily="34" charset="0"/>
                <a:cs typeface="Arial" panose="020B0604020202020204" pitchFamily="34" charset="0"/>
              </a:rPr>
              <a:t>Quels impacts du projet de loi «pour la liberté de choisir son avenir professionnel » sur l’obligation d’emploi des travailleurs handicapés</a:t>
            </a:r>
          </a:p>
          <a:p>
            <a:pPr marL="457200" indent="-457200">
              <a:buFont typeface="+mj-lt"/>
              <a:buAutoNum type="arabicPeriod"/>
            </a:pPr>
            <a:r>
              <a:rPr lang="fr-FR" sz="2200" b="0" dirty="0">
                <a:latin typeface="Arial" panose="020B0604020202020204" pitchFamily="34" charset="0"/>
                <a:cs typeface="Arial" panose="020B0604020202020204" pitchFamily="34" charset="0"/>
              </a:rPr>
              <a:t>Annexes</a:t>
            </a:r>
          </a:p>
        </p:txBody>
      </p:sp>
    </p:spTree>
    <p:extLst>
      <p:ext uri="{BB962C8B-B14F-4D97-AF65-F5344CB8AC3E}">
        <p14:creationId xmlns:p14="http://schemas.microsoft.com/office/powerpoint/2010/main" val="2763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743701" y="311727"/>
            <a:ext cx="5199062" cy="270969"/>
          </a:xfrm>
        </p:spPr>
        <p:txBody>
          <a:bodyPr/>
          <a:lstStyle/>
          <a:p>
            <a:r>
              <a:rPr lang="fr-FR" b="1" dirty="0">
                <a:latin typeface="Arial" panose="020B0604020202020204" pitchFamily="34" charset="0"/>
                <a:cs typeface="Arial" panose="020B0604020202020204" pitchFamily="34" charset="0"/>
              </a:rPr>
              <a:t>La rénovation des aides financières</a:t>
            </a:r>
          </a:p>
        </p:txBody>
      </p:sp>
      <p:sp>
        <p:nvSpPr>
          <p:cNvPr id="5" name="Rectangle 3"/>
          <p:cNvSpPr txBox="1">
            <a:spLocks noChangeArrowheads="1"/>
          </p:cNvSpPr>
          <p:nvPr/>
        </p:nvSpPr>
        <p:spPr>
          <a:xfrm>
            <a:off x="3264501" y="1119284"/>
            <a:ext cx="7574070"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000" b="1" dirty="0">
                <a:solidFill>
                  <a:srgbClr val="792276"/>
                </a:solidFill>
                <a:latin typeface="Arial" panose="020B0604020202020204" pitchFamily="34" charset="0"/>
                <a:cs typeface="Arial" panose="020B0604020202020204" pitchFamily="34" charset="0"/>
              </a:rPr>
              <a:t>Les bénéficiaires : un périmètre inchangé</a:t>
            </a:r>
            <a:endParaRPr lang="fr-FR" sz="20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490171081"/>
              </p:ext>
            </p:extLst>
          </p:nvPr>
        </p:nvGraphicFramePr>
        <p:xfrm>
          <a:off x="414042" y="1655863"/>
          <a:ext cx="11528720" cy="4480241"/>
        </p:xfrm>
        <a:graphic>
          <a:graphicData uri="http://schemas.openxmlformats.org/drawingml/2006/table">
            <a:tbl>
              <a:tblPr firstRow="1" firstCol="1" bandRow="1"/>
              <a:tblGrid>
                <a:gridCol w="1149626">
                  <a:extLst>
                    <a:ext uri="{9D8B030D-6E8A-4147-A177-3AD203B41FA5}">
                      <a16:colId xmlns:a16="http://schemas.microsoft.com/office/drawing/2014/main" val="152939661"/>
                    </a:ext>
                  </a:extLst>
                </a:gridCol>
                <a:gridCol w="10379094">
                  <a:extLst>
                    <a:ext uri="{9D8B030D-6E8A-4147-A177-3AD203B41FA5}">
                      <a16:colId xmlns:a16="http://schemas.microsoft.com/office/drawing/2014/main" val="3500797485"/>
                    </a:ext>
                  </a:extLst>
                </a:gridCol>
              </a:tblGrid>
              <a:tr h="325056">
                <a:tc>
                  <a:txBody>
                    <a:bodyPr/>
                    <a:lstStyle/>
                    <a:p>
                      <a:pPr algn="ctr">
                        <a:lnSpc>
                          <a:spcPct val="107000"/>
                        </a:lnSpc>
                        <a:spcAft>
                          <a:spcPts val="0"/>
                        </a:spcAft>
                      </a:pPr>
                      <a:r>
                        <a:rPr lang="fr-FR" sz="15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5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ENTREPRISES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09113901"/>
                  </a:ext>
                </a:extLst>
              </a:tr>
              <a:tr h="2629549">
                <a:tc>
                  <a:txBody>
                    <a:bodyPr/>
                    <a:lstStyle/>
                    <a:p>
                      <a:pPr algn="ctr">
                        <a:lnSpc>
                          <a:spcPct val="107000"/>
                        </a:lnSpc>
                        <a:spcAft>
                          <a:spcPts val="0"/>
                        </a:spcAft>
                      </a:pPr>
                      <a:r>
                        <a:rPr lang="fr-FR" sz="15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ELIGIBLES</a:t>
                      </a:r>
                      <a:endParaRPr lang="fr-FR" sz="15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nSpc>
                          <a:spcPct val="100000"/>
                        </a:lnSpc>
                        <a:spcAft>
                          <a:spcPts val="0"/>
                        </a:spcAft>
                        <a:buFontTx/>
                        <a:buChar char="-"/>
                      </a:pPr>
                      <a:endParaRPr lang="fr-FR" sz="1500" dirty="0">
                        <a:effectLst/>
                        <a:latin typeface="Nexa-Light"/>
                        <a:ea typeface="Calibri" panose="020F0502020204030204" pitchFamily="34" charset="0"/>
                        <a:cs typeface="Nexa-Light"/>
                      </a:endParaRPr>
                    </a:p>
                    <a:p>
                      <a:pPr marL="285750" indent="-285750">
                        <a:lnSpc>
                          <a:spcPct val="100000"/>
                        </a:lnSpc>
                        <a:spcAft>
                          <a:spcPts val="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Employeurs de droit privé ou relevant du droit privé</a:t>
                      </a:r>
                      <a:r>
                        <a:rPr lang="fr-FR" sz="1600" baseline="0" dirty="0">
                          <a:effectLst/>
                          <a:latin typeface="Arial" panose="020B0604020202020204" pitchFamily="34" charset="0"/>
                          <a:ea typeface="Calibri" panose="020F0502020204030204" pitchFamily="34" charset="0"/>
                          <a:cs typeface="Arial" panose="020B0604020202020204" pitchFamily="34" charset="0"/>
                        </a:rPr>
                        <a:t> (dont les entreprises signataires d’un accord agrée de branche, groupe ou d’entreprises ayant atteint le taux d’emploi de 6%)</a:t>
                      </a:r>
                    </a:p>
                    <a:p>
                      <a:pPr marL="269875" indent="0">
                        <a:lnSpc>
                          <a:spcPct val="100000"/>
                        </a:lnSpc>
                        <a:spcAft>
                          <a:spcPts val="0"/>
                        </a:spcAft>
                        <a:buFont typeface="Arial" panose="020B0604020202020204" pitchFamily="34" charset="0"/>
                        <a:buNone/>
                        <a:tabLst>
                          <a:tab pos="363538" algn="l"/>
                        </a:tabLst>
                      </a:pPr>
                      <a:r>
                        <a:rPr lang="fr-FR" sz="1600" dirty="0">
                          <a:effectLst/>
                          <a:latin typeface="Arial" panose="020B0604020202020204" pitchFamily="34" charset="0"/>
                          <a:ea typeface="Calibri" panose="020F0502020204030204" pitchFamily="34" charset="0"/>
                          <a:cs typeface="Arial" panose="020B0604020202020204" pitchFamily="34" charset="0"/>
                        </a:rPr>
                        <a:t>- exerçant leur activité sur le territoire national, et soumises au régime juridique de droit français</a:t>
                      </a:r>
                    </a:p>
                    <a:p>
                      <a:pPr marL="269875" indent="0">
                        <a:lnSpc>
                          <a:spcPct val="100000"/>
                        </a:lnSpc>
                        <a:spcAft>
                          <a:spcPts val="0"/>
                        </a:spcAft>
                        <a:buFont typeface="Arial" panose="020B0604020202020204" pitchFamily="34" charset="0"/>
                        <a:buNone/>
                        <a:tabLst>
                          <a:tab pos="363538" algn="l"/>
                        </a:tabLst>
                      </a:pPr>
                      <a:r>
                        <a:rPr lang="fr-FR" sz="1600" dirty="0">
                          <a:effectLst/>
                          <a:latin typeface="Arial" panose="020B0604020202020204" pitchFamily="34" charset="0"/>
                          <a:ea typeface="Calibri" panose="020F0502020204030204" pitchFamily="34" charset="0"/>
                          <a:cs typeface="Arial" panose="020B0604020202020204" pitchFamily="34" charset="0"/>
                        </a:rPr>
                        <a:t>- à jour de leurs obligations sociales </a:t>
                      </a:r>
                    </a:p>
                    <a:p>
                      <a:pPr marL="171450" indent="-171450">
                        <a:lnSpc>
                          <a:spcPct val="100000"/>
                        </a:lnSpc>
                        <a:spcAft>
                          <a:spcPts val="0"/>
                        </a:spcAft>
                        <a:buFontTx/>
                        <a:buChar char="-"/>
                      </a:pPr>
                      <a:endParaRPr lang="fr-FR"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effectLst/>
                          <a:latin typeface="Arial" panose="020B0604020202020204" pitchFamily="34" charset="0"/>
                          <a:ea typeface="Calibri" panose="020F0502020204030204" pitchFamily="34" charset="0"/>
                          <a:cs typeface="Arial" panose="020B0604020202020204" pitchFamily="34" charset="0"/>
                        </a:rPr>
                        <a:t>Les entreprises adaptées au bénéfice de salariés handicapés ne faisant pas partie de l’effectif de production.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effectLst/>
                          <a:latin typeface="Arial" panose="020B0604020202020204" pitchFamily="34" charset="0"/>
                          <a:ea typeface="Calibri" panose="020F0502020204030204" pitchFamily="34" charset="0"/>
                          <a:cs typeface="Arial" panose="020B0604020202020204" pitchFamily="34" charset="0"/>
                        </a:rPr>
                        <a:t>Les travailleurs</a:t>
                      </a:r>
                      <a:r>
                        <a:rPr lang="fr-FR" sz="1600" baseline="0" dirty="0">
                          <a:effectLst/>
                          <a:latin typeface="Arial" panose="020B0604020202020204" pitchFamily="34" charset="0"/>
                          <a:ea typeface="Calibri" panose="020F0502020204030204" pitchFamily="34" charset="0"/>
                          <a:cs typeface="Arial" panose="020B0604020202020204" pitchFamily="34" charset="0"/>
                        </a:rPr>
                        <a:t> handicapés qui exercent une activité indépendante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07313519"/>
                  </a:ext>
                </a:extLst>
              </a:tr>
              <a:tr h="1525636">
                <a:tc>
                  <a:txBody>
                    <a:bodyPr/>
                    <a:lstStyle/>
                    <a:p>
                      <a:pPr algn="ctr">
                        <a:lnSpc>
                          <a:spcPct val="107000"/>
                        </a:lnSpc>
                        <a:spcAft>
                          <a:spcPts val="0"/>
                        </a:spcAft>
                      </a:pPr>
                      <a:r>
                        <a:rPr lang="fr-FR" sz="15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NON ELIGIBLES</a:t>
                      </a:r>
                      <a:endParaRPr lang="fr-FR" sz="15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fr-FR" sz="1600" dirty="0">
                          <a:effectLst/>
                          <a:latin typeface="Arial" panose="020B0604020202020204" pitchFamily="34" charset="0"/>
                          <a:ea typeface="Calibri" panose="020F0502020204030204" pitchFamily="34" charset="0"/>
                          <a:cs typeface="Arial" panose="020B0604020202020204" pitchFamily="34" charset="0"/>
                        </a:rPr>
                        <a:t>Les entreprises signataires d’un accord agréé de branche, de groupe ou d’entreprise n'ayant pas atteint le taux d’emploi de 6 % </a:t>
                      </a:r>
                      <a:r>
                        <a:rPr lang="fr-FR" sz="1600" b="1" dirty="0">
                          <a:effectLst/>
                          <a:latin typeface="Arial" panose="020B0604020202020204" pitchFamily="34" charset="0"/>
                          <a:ea typeface="Calibri" panose="020F0502020204030204" pitchFamily="34" charset="0"/>
                          <a:cs typeface="Arial" panose="020B0604020202020204" pitchFamily="34" charset="0"/>
                        </a:rPr>
                        <a:t>à l’exception</a:t>
                      </a:r>
                      <a:r>
                        <a:rPr lang="fr-FR" sz="1600" dirty="0">
                          <a:effectLst/>
                          <a:latin typeface="Arial" panose="020B0604020202020204" pitchFamily="34" charset="0"/>
                          <a:ea typeface="Calibri" panose="020F0502020204030204" pitchFamily="34" charset="0"/>
                          <a:cs typeface="Arial" panose="020B0604020202020204" pitchFamily="34" charset="0"/>
                        </a:rPr>
                        <a:t> :</a:t>
                      </a:r>
                    </a:p>
                    <a:p>
                      <a:pPr>
                        <a:lnSpc>
                          <a:spcPct val="100000"/>
                        </a:lnSpc>
                        <a:spcAft>
                          <a:spcPts val="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p>
                      <a:pPr marL="0" indent="273050">
                        <a:lnSpc>
                          <a:spcPct val="100000"/>
                        </a:lnSpc>
                        <a:spcAft>
                          <a:spcPts val="0"/>
                        </a:spcAft>
                      </a:pPr>
                      <a:r>
                        <a:rPr lang="fr-FR" sz="1600" dirty="0">
                          <a:effectLst/>
                          <a:latin typeface="Arial" panose="020B0604020202020204" pitchFamily="34" charset="0"/>
                          <a:ea typeface="Calibri" panose="020F0502020204030204" pitchFamily="34" charset="0"/>
                          <a:cs typeface="Arial" panose="020B0604020202020204" pitchFamily="34" charset="0"/>
                        </a:rPr>
                        <a:t>- de l’accompagnement Cap emploi,</a:t>
                      </a:r>
                    </a:p>
                    <a:p>
                      <a:pPr marL="0" indent="273050">
                        <a:lnSpc>
                          <a:spcPct val="100000"/>
                        </a:lnSpc>
                        <a:spcAft>
                          <a:spcPts val="0"/>
                        </a:spcAft>
                      </a:pPr>
                      <a:r>
                        <a:rPr lang="fr-FR" sz="1600" dirty="0">
                          <a:effectLst/>
                          <a:latin typeface="Arial" panose="020B0604020202020204" pitchFamily="34" charset="0"/>
                          <a:ea typeface="Calibri" panose="020F0502020204030204" pitchFamily="34" charset="0"/>
                          <a:cs typeface="Arial" panose="020B0604020202020204" pitchFamily="34" charset="0"/>
                        </a:rPr>
                        <a:t>- de l’accompagnement emploi handicap réalisé par l’</a:t>
                      </a:r>
                      <a:r>
                        <a:rPr lang="fr-FR" sz="1600" dirty="0" err="1">
                          <a:effectLst/>
                          <a:latin typeface="Arial" panose="020B0604020202020204" pitchFamily="34" charset="0"/>
                          <a:ea typeface="Calibri" panose="020F0502020204030204" pitchFamily="34" charset="0"/>
                          <a:cs typeface="Arial" panose="020B0604020202020204" pitchFamily="34" charset="0"/>
                        </a:rPr>
                        <a:t>Agefiph</a:t>
                      </a:r>
                      <a:r>
                        <a:rPr lang="fr-FR" sz="1600" dirty="0">
                          <a:effectLst/>
                          <a:latin typeface="Arial" panose="020B0604020202020204" pitchFamily="34" charset="0"/>
                          <a:ea typeface="Calibri" panose="020F0502020204030204" pitchFamily="34" charset="0"/>
                          <a:cs typeface="Arial" panose="020B0604020202020204" pitchFamily="34" charset="0"/>
                        </a:rPr>
                        <a:t>,</a:t>
                      </a:r>
                    </a:p>
                    <a:p>
                      <a:pPr marL="0" indent="273050">
                        <a:lnSpc>
                          <a:spcPct val="100000"/>
                        </a:lnSpc>
                        <a:spcAft>
                          <a:spcPts val="0"/>
                        </a:spcAft>
                      </a:pPr>
                      <a:r>
                        <a:rPr lang="fr-FR" sz="1600" dirty="0">
                          <a:effectLst/>
                          <a:latin typeface="Arial" panose="020B0604020202020204" pitchFamily="34" charset="0"/>
                          <a:ea typeface="Calibri" panose="020F0502020204030204" pitchFamily="34" charset="0"/>
                          <a:cs typeface="Arial" panose="020B0604020202020204" pitchFamily="34" charset="0"/>
                        </a:rPr>
                        <a:t>- de la RLH qui peut donner lieu à l'aide à l'emploi des travailleurs handicapés (AETH)</a:t>
                      </a:r>
                    </a:p>
                  </a:txBody>
                  <a:tcPr marL="56922" marR="56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772660"/>
                  </a:ext>
                </a:extLst>
              </a:tr>
            </a:tbl>
          </a:graphicData>
        </a:graphic>
      </p:graphicFrame>
    </p:spTree>
    <p:extLst>
      <p:ext uri="{BB962C8B-B14F-4D97-AF65-F5344CB8AC3E}">
        <p14:creationId xmlns:p14="http://schemas.microsoft.com/office/powerpoint/2010/main" val="121310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073" y="1173126"/>
            <a:ext cx="10345881" cy="369332"/>
          </a:xfrm>
          <a:prstGeom prst="rect">
            <a:avLst/>
          </a:prstGeom>
        </p:spPr>
        <p:txBody>
          <a:bodyPr wrap="square">
            <a:spAutoFit/>
          </a:bodyPr>
          <a:lstStyle/>
          <a:p>
            <a:r>
              <a:rPr lang="fr-FR" b="1" u="sng" dirty="0">
                <a:solidFill>
                  <a:schemeClr val="accent2"/>
                </a:solidFill>
                <a:latin typeface="Arial" panose="020B0604020202020204" pitchFamily="34" charset="0"/>
                <a:cs typeface="Arial" panose="020B0604020202020204" pitchFamily="34" charset="0"/>
              </a:rPr>
              <a:t>Les demandes des entreprises sous accord agréé ayant un taux d’emploi inférieur à 6 %</a:t>
            </a:r>
            <a:endParaRPr lang="fr-FR" u="sng" dirty="0">
              <a:solidFill>
                <a:schemeClr val="accent2"/>
              </a:solidFill>
              <a:latin typeface="Arial" panose="020B0604020202020204" pitchFamily="34" charset="0"/>
              <a:cs typeface="Arial" panose="020B0604020202020204" pitchFamily="34" charset="0"/>
            </a:endParaRPr>
          </a:p>
        </p:txBody>
      </p:sp>
      <p:sp>
        <p:nvSpPr>
          <p:cNvPr id="4" name="Rectangle 3"/>
          <p:cNvSpPr/>
          <p:nvPr/>
        </p:nvSpPr>
        <p:spPr>
          <a:xfrm>
            <a:off x="374073" y="1517625"/>
            <a:ext cx="11461172" cy="2862322"/>
          </a:xfrm>
          <a:prstGeom prst="rect">
            <a:avLst/>
          </a:prstGeom>
        </p:spPr>
        <p:txBody>
          <a:bodyPr wrap="square">
            <a:spAutoFit/>
          </a:bodyPr>
          <a:lstStyle/>
          <a:p>
            <a:pPr algn="just">
              <a:spcBef>
                <a:spcPct val="0"/>
              </a:spcBef>
              <a:defRPr/>
            </a:pPr>
            <a:r>
              <a:rPr lang="fr-FR" altLang="fr-FR" b="1" dirty="0">
                <a:solidFill>
                  <a:srgbClr val="000000"/>
                </a:solidFill>
                <a:latin typeface="Arial" panose="020B0604020202020204" pitchFamily="34" charset="0"/>
                <a:cs typeface="Arial" panose="020B0604020202020204" pitchFamily="34" charset="0"/>
              </a:rPr>
              <a:t>Ces entreprises sont éligibles à :</a:t>
            </a:r>
          </a:p>
          <a:p>
            <a:pPr marL="342900" indent="-342900" algn="just">
              <a:spcBef>
                <a:spcPct val="0"/>
              </a:spcBef>
              <a:buFont typeface="Arial" panose="020B0604020202020204" pitchFamily="34" charset="0"/>
              <a:buChar char="•"/>
              <a:defRPr/>
            </a:pPr>
            <a:r>
              <a:rPr lang="fr-FR" altLang="fr-FR" dirty="0">
                <a:solidFill>
                  <a:srgbClr val="000000"/>
                </a:solidFill>
                <a:latin typeface="Arial" panose="020B0604020202020204" pitchFamily="34" charset="0"/>
                <a:cs typeface="Arial" panose="020B0604020202020204" pitchFamily="34" charset="0"/>
              </a:rPr>
              <a:t>L’offre de services </a:t>
            </a:r>
            <a:r>
              <a:rPr lang="fr-FR" altLang="fr-FR">
                <a:solidFill>
                  <a:schemeClr val="accent2"/>
                </a:solidFill>
                <a:latin typeface="Arial" panose="020B0604020202020204" pitchFamily="34" charset="0"/>
                <a:cs typeface="Arial" panose="020B0604020202020204" pitchFamily="34" charset="0"/>
              </a:rPr>
              <a:t>Cap emploi</a:t>
            </a:r>
            <a:endParaRPr lang="fr-FR" altLang="fr-FR" dirty="0">
              <a:solidFill>
                <a:schemeClr val="accent2"/>
              </a:solidFill>
              <a:latin typeface="Arial" panose="020B0604020202020204" pitchFamily="34" charset="0"/>
              <a:cs typeface="Arial" panose="020B0604020202020204" pitchFamily="34" charset="0"/>
            </a:endParaRPr>
          </a:p>
          <a:p>
            <a:pPr marL="342900" indent="-342900" algn="just">
              <a:spcBef>
                <a:spcPct val="0"/>
              </a:spcBef>
              <a:buFont typeface="Arial" panose="020B0604020202020204" pitchFamily="34" charset="0"/>
              <a:buChar char="•"/>
              <a:defRPr/>
            </a:pPr>
            <a:r>
              <a:rPr lang="fr-FR" altLang="fr-FR" dirty="0">
                <a:solidFill>
                  <a:schemeClr val="accent2"/>
                </a:solidFill>
                <a:latin typeface="Arial" panose="020B0604020202020204" pitchFamily="34" charset="0"/>
                <a:cs typeface="Arial" panose="020B0604020202020204" pitchFamily="34" charset="0"/>
              </a:rPr>
              <a:t>L’offre de conseil et d’accompagnement délivré par l’</a:t>
            </a:r>
            <a:r>
              <a:rPr lang="fr-FR" altLang="fr-FR" dirty="0" err="1">
                <a:solidFill>
                  <a:schemeClr val="accent2"/>
                </a:solidFill>
                <a:latin typeface="Arial" panose="020B0604020202020204" pitchFamily="34" charset="0"/>
                <a:cs typeface="Arial" panose="020B0604020202020204" pitchFamily="34" charset="0"/>
              </a:rPr>
              <a:t>Agefiph</a:t>
            </a:r>
            <a:endParaRPr lang="fr-FR" altLang="fr-FR" dirty="0">
              <a:solidFill>
                <a:schemeClr val="accent2"/>
              </a:solidFill>
              <a:latin typeface="Arial" panose="020B0604020202020204" pitchFamily="34" charset="0"/>
              <a:cs typeface="Arial" panose="020B0604020202020204" pitchFamily="34" charset="0"/>
            </a:endParaRPr>
          </a:p>
          <a:p>
            <a:pPr marL="342900" indent="-342900" algn="just">
              <a:spcBef>
                <a:spcPct val="0"/>
              </a:spcBef>
              <a:buFont typeface="Arial" panose="020B0604020202020204" pitchFamily="34" charset="0"/>
              <a:buChar char="•"/>
              <a:defRPr/>
            </a:pPr>
            <a:r>
              <a:rPr lang="fr-FR" altLang="fr-FR" dirty="0">
                <a:solidFill>
                  <a:srgbClr val="000000"/>
                </a:solidFill>
                <a:latin typeface="Arial" panose="020B0604020202020204" pitchFamily="34" charset="0"/>
                <a:cs typeface="Arial" panose="020B0604020202020204" pitchFamily="34" charset="0"/>
              </a:rPr>
              <a:t>La Reconnaissance de la Lourdeur du Handicap qui peut donner lieu </a:t>
            </a:r>
            <a:r>
              <a:rPr lang="fr-FR" altLang="fr-FR" dirty="0">
                <a:solidFill>
                  <a:schemeClr val="accent2"/>
                </a:solidFill>
                <a:latin typeface="Arial" panose="020B0604020202020204" pitchFamily="34" charset="0"/>
                <a:cs typeface="Arial" panose="020B0604020202020204" pitchFamily="34" charset="0"/>
              </a:rPr>
              <a:t>à l’Aide à l’Emploi des Travailleurs Handicapés (AETH)</a:t>
            </a:r>
          </a:p>
          <a:p>
            <a:pPr algn="just">
              <a:spcBef>
                <a:spcPct val="0"/>
              </a:spcBef>
              <a:defRPr/>
            </a:pPr>
            <a:endParaRPr lang="fr-FR" altLang="fr-FR" dirty="0">
              <a:solidFill>
                <a:srgbClr val="000000"/>
              </a:solidFill>
              <a:latin typeface="Arial" panose="020B0604020202020204" pitchFamily="34" charset="0"/>
              <a:cs typeface="Arial" panose="020B0604020202020204" pitchFamily="34" charset="0"/>
            </a:endParaRPr>
          </a:p>
          <a:p>
            <a:pPr algn="just">
              <a:spcBef>
                <a:spcPct val="0"/>
              </a:spcBef>
              <a:defRPr/>
            </a:pPr>
            <a:r>
              <a:rPr lang="fr-FR" altLang="fr-FR" b="1" dirty="0">
                <a:solidFill>
                  <a:srgbClr val="000000"/>
                </a:solidFill>
                <a:latin typeface="Arial" panose="020B0604020202020204" pitchFamily="34" charset="0"/>
                <a:cs typeface="Arial" panose="020B0604020202020204" pitchFamily="34" charset="0"/>
              </a:rPr>
              <a:t>Ces entreprises ne sont pas éligibles : </a:t>
            </a:r>
          </a:p>
          <a:p>
            <a:pPr marL="342900" indent="-342900" algn="just">
              <a:spcBef>
                <a:spcPct val="0"/>
              </a:spcBef>
              <a:buFont typeface="Arial" panose="020B0604020202020204" pitchFamily="34" charset="0"/>
              <a:buChar char="•"/>
              <a:defRPr/>
            </a:pPr>
            <a:r>
              <a:rPr lang="fr-FR" altLang="fr-FR" dirty="0">
                <a:solidFill>
                  <a:srgbClr val="000000"/>
                </a:solidFill>
                <a:latin typeface="Arial" panose="020B0604020202020204" pitchFamily="34" charset="0"/>
                <a:cs typeface="Arial" panose="020B0604020202020204" pitchFamily="34" charset="0"/>
              </a:rPr>
              <a:t>aux </a:t>
            </a:r>
            <a:r>
              <a:rPr lang="fr-FR" altLang="fr-FR" dirty="0">
                <a:solidFill>
                  <a:schemeClr val="accent2"/>
                </a:solidFill>
                <a:latin typeface="Arial" panose="020B0604020202020204" pitchFamily="34" charset="0"/>
                <a:cs typeface="Arial" panose="020B0604020202020204" pitchFamily="34" charset="0"/>
              </a:rPr>
              <a:t>prestations</a:t>
            </a:r>
            <a:r>
              <a:rPr lang="fr-FR" altLang="fr-FR" dirty="0">
                <a:solidFill>
                  <a:srgbClr val="ABC339"/>
                </a:solidFill>
                <a:latin typeface="Arial" panose="020B0604020202020204" pitchFamily="34" charset="0"/>
                <a:cs typeface="Arial" panose="020B0604020202020204" pitchFamily="34" charset="0"/>
              </a:rPr>
              <a:t> </a:t>
            </a:r>
            <a:r>
              <a:rPr lang="fr-FR" altLang="fr-FR" dirty="0">
                <a:solidFill>
                  <a:srgbClr val="000000"/>
                </a:solidFill>
                <a:latin typeface="Arial" panose="020B0604020202020204" pitchFamily="34" charset="0"/>
                <a:cs typeface="Arial" panose="020B0604020202020204" pitchFamily="34" charset="0"/>
              </a:rPr>
              <a:t>(étude préalable à l’aménagement et l’adaptation des situations de travail, prestations ponctuelles spécifiques, diagnostic action)</a:t>
            </a:r>
          </a:p>
          <a:p>
            <a:pPr marL="342900" indent="-342900" algn="just">
              <a:spcBef>
                <a:spcPct val="0"/>
              </a:spcBef>
              <a:buFont typeface="Arial" panose="020B0604020202020204" pitchFamily="34" charset="0"/>
              <a:buChar char="•"/>
              <a:defRPr/>
            </a:pPr>
            <a:r>
              <a:rPr lang="fr-FR" altLang="fr-FR" dirty="0">
                <a:solidFill>
                  <a:schemeClr val="accent2"/>
                </a:solidFill>
                <a:latin typeface="Arial" panose="020B0604020202020204" pitchFamily="34" charset="0"/>
                <a:cs typeface="Arial" panose="020B0604020202020204" pitchFamily="34" charset="0"/>
              </a:rPr>
              <a:t>aux aides destinées aux entreprises </a:t>
            </a:r>
            <a:r>
              <a:rPr lang="fr-FR" altLang="fr-FR" dirty="0">
                <a:solidFill>
                  <a:srgbClr val="000000"/>
                </a:solidFill>
                <a:latin typeface="Arial" panose="020B0604020202020204" pitchFamily="34" charset="0"/>
                <a:cs typeface="Arial" panose="020B0604020202020204" pitchFamily="34" charset="0"/>
              </a:rPr>
              <a:t>(aménagement des situations de travail,…)</a:t>
            </a:r>
            <a:endParaRPr lang="fr-FR" dirty="0">
              <a:latin typeface="Arial" panose="020B0604020202020204" pitchFamily="34" charset="0"/>
              <a:cs typeface="Arial" panose="020B0604020202020204" pitchFamily="34" charset="0"/>
            </a:endParaRPr>
          </a:p>
        </p:txBody>
      </p:sp>
      <p:sp>
        <p:nvSpPr>
          <p:cNvPr id="5" name="Rectangle 4"/>
          <p:cNvSpPr/>
          <p:nvPr/>
        </p:nvSpPr>
        <p:spPr>
          <a:xfrm rot="10800000" flipV="1">
            <a:off x="483175" y="5044827"/>
            <a:ext cx="11227378" cy="923330"/>
          </a:xfrm>
          <a:prstGeom prst="rect">
            <a:avLst/>
          </a:prstGeom>
        </p:spPr>
        <p:txBody>
          <a:bodyPr wrap="square">
            <a:spAutoFit/>
          </a:bodyPr>
          <a:lstStyle/>
          <a:p>
            <a:pPr marL="265112" algn="just">
              <a:spcBef>
                <a:spcPct val="10000"/>
              </a:spcBef>
              <a:spcAft>
                <a:spcPct val="35000"/>
              </a:spcAft>
              <a:buClr>
                <a:schemeClr val="accent2"/>
              </a:buClr>
              <a:defRPr/>
            </a:pPr>
            <a:r>
              <a:rPr lang="fr-FR" dirty="0">
                <a:solidFill>
                  <a:srgbClr val="000000"/>
                </a:solidFill>
                <a:latin typeface="Arial" charset="0"/>
                <a:cs typeface="Arial" charset="0"/>
              </a:rPr>
              <a:t>Ces entreprises sont </a:t>
            </a:r>
            <a:r>
              <a:rPr lang="fr-FR" b="1" dirty="0">
                <a:solidFill>
                  <a:srgbClr val="000000"/>
                </a:solidFill>
                <a:latin typeface="Arial" charset="0"/>
                <a:cs typeface="Arial" charset="0"/>
              </a:rPr>
              <a:t>éligibles à l’ensemble de l’offre d’intervention de l’</a:t>
            </a:r>
            <a:r>
              <a:rPr lang="fr-FR" b="1" dirty="0" err="1">
                <a:solidFill>
                  <a:srgbClr val="000000"/>
                </a:solidFill>
                <a:latin typeface="Arial" charset="0"/>
                <a:cs typeface="Arial" charset="0"/>
              </a:rPr>
              <a:t>Agefiph</a:t>
            </a:r>
            <a:r>
              <a:rPr lang="fr-FR" b="1" dirty="0">
                <a:solidFill>
                  <a:srgbClr val="000000"/>
                </a:solidFill>
                <a:latin typeface="Arial" charset="0"/>
                <a:cs typeface="Arial" charset="0"/>
              </a:rPr>
              <a:t> </a:t>
            </a:r>
            <a:r>
              <a:rPr lang="fr-FR" dirty="0">
                <a:solidFill>
                  <a:srgbClr val="000000"/>
                </a:solidFill>
                <a:latin typeface="Arial" charset="0"/>
                <a:cs typeface="Arial" charset="0"/>
              </a:rPr>
              <a:t>(services, prestations, aides) dans le respect des principes et conditions habituels (</a:t>
            </a:r>
            <a:r>
              <a:rPr lang="fr-FR" b="1" dirty="0">
                <a:solidFill>
                  <a:schemeClr val="accent2"/>
                </a:solidFill>
                <a:latin typeface="Arial" charset="0"/>
                <a:cs typeface="Arial" charset="0"/>
              </a:rPr>
              <a:t>en complémentarité </a:t>
            </a:r>
            <a:r>
              <a:rPr lang="fr-FR" dirty="0">
                <a:solidFill>
                  <a:srgbClr val="000000"/>
                </a:solidFill>
                <a:latin typeface="Arial" charset="0"/>
                <a:cs typeface="Arial" charset="0"/>
              </a:rPr>
              <a:t>avec les financements prévus dans le cadre des accords agréés et du droit commun)</a:t>
            </a:r>
          </a:p>
        </p:txBody>
      </p:sp>
      <p:sp>
        <p:nvSpPr>
          <p:cNvPr id="6" name="Rectangle 5"/>
          <p:cNvSpPr/>
          <p:nvPr/>
        </p:nvSpPr>
        <p:spPr>
          <a:xfrm>
            <a:off x="410439" y="4721731"/>
            <a:ext cx="11128663" cy="369332"/>
          </a:xfrm>
          <a:prstGeom prst="rect">
            <a:avLst/>
          </a:prstGeom>
        </p:spPr>
        <p:txBody>
          <a:bodyPr wrap="square">
            <a:spAutoFit/>
          </a:bodyPr>
          <a:lstStyle/>
          <a:p>
            <a:r>
              <a:rPr lang="fr-FR" b="1" u="sng" dirty="0">
                <a:solidFill>
                  <a:schemeClr val="accent2"/>
                </a:solidFill>
                <a:latin typeface="Arial" panose="020B0604020202020204" pitchFamily="34" charset="0"/>
                <a:cs typeface="Arial" panose="020B0604020202020204" pitchFamily="34" charset="0"/>
              </a:rPr>
              <a:t>Les demandes des entreprises sous accord agréé ayant un taux d’emploi égal ou supérieur à 6%</a:t>
            </a:r>
          </a:p>
        </p:txBody>
      </p:sp>
      <p:sp>
        <p:nvSpPr>
          <p:cNvPr id="7"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413679" y="311727"/>
            <a:ext cx="5529084" cy="270969"/>
          </a:xfrm>
        </p:spPr>
        <p:txBody>
          <a:bodyPr/>
          <a:lstStyle/>
          <a:p>
            <a:r>
              <a:rPr lang="fr-FR" b="1" dirty="0">
                <a:latin typeface="Arial" panose="020B0604020202020204" pitchFamily="34" charset="0"/>
                <a:cs typeface="Arial" panose="020B0604020202020204" pitchFamily="34" charset="0"/>
              </a:rPr>
              <a:t>Nos principes d’intervention auprès des entreprises sous accord agréé</a:t>
            </a:r>
          </a:p>
        </p:txBody>
      </p:sp>
    </p:spTree>
    <p:extLst>
      <p:ext uri="{BB962C8B-B14F-4D97-AF65-F5344CB8AC3E}">
        <p14:creationId xmlns:p14="http://schemas.microsoft.com/office/powerpoint/2010/main" val="2090740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ClrTx/>
              <a:buFontTx/>
              <a:buNone/>
            </a:pPr>
            <a:fld id="{8E0AE434-0152-45BF-A679-A8A2BFBD2FBF}" type="slidenum">
              <a:rPr lang="fr-FR" altLang="fr-FR" sz="900">
                <a:solidFill>
                  <a:srgbClr val="595959"/>
                </a:solidFill>
              </a:rPr>
              <a:pPr>
                <a:lnSpc>
                  <a:spcPct val="100000"/>
                </a:lnSpc>
                <a:spcBef>
                  <a:spcPct val="0"/>
                </a:spcBef>
                <a:buClrTx/>
                <a:buFontTx/>
                <a:buNone/>
              </a:pPr>
              <a:t>22</a:t>
            </a:fld>
            <a:endParaRPr lang="fr-FR" altLang="fr-FR" sz="900">
              <a:solidFill>
                <a:srgbClr val="595959"/>
              </a:solidFill>
            </a:endParaRPr>
          </a:p>
        </p:txBody>
      </p:sp>
      <p:sp>
        <p:nvSpPr>
          <p:cNvPr id="15367" name="Rectangle 5"/>
          <p:cNvSpPr>
            <a:spLocks noChangeArrowheads="1"/>
          </p:cNvSpPr>
          <p:nvPr/>
        </p:nvSpPr>
        <p:spPr bwMode="gray">
          <a:xfrm>
            <a:off x="633845" y="1125538"/>
            <a:ext cx="11481955"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just" eaLnBrk="1" hangingPunct="1">
              <a:spcBef>
                <a:spcPct val="10000"/>
              </a:spcBef>
              <a:spcAft>
                <a:spcPct val="35000"/>
              </a:spcAft>
              <a:buClr>
                <a:srgbClr val="EC7703"/>
              </a:buClr>
              <a:defRPr/>
            </a:pPr>
            <a:endParaRPr lang="fr-FR" sz="1900" b="1" u="sng" dirty="0">
              <a:solidFill>
                <a:srgbClr val="F47B20"/>
              </a:solidFill>
              <a:latin typeface="Arial" charset="0"/>
              <a:cs typeface="Arial" charset="0"/>
            </a:endParaRPr>
          </a:p>
          <a:p>
            <a:pPr algn="just" eaLnBrk="1" hangingPunct="1">
              <a:spcBef>
                <a:spcPct val="10000"/>
              </a:spcBef>
              <a:spcAft>
                <a:spcPct val="35000"/>
              </a:spcAft>
              <a:buClr>
                <a:srgbClr val="EC7703"/>
              </a:buClr>
              <a:defRPr/>
            </a:pPr>
            <a:r>
              <a:rPr lang="fr-FR" sz="1900" b="1" u="sng" dirty="0">
                <a:solidFill>
                  <a:srgbClr val="F47B20"/>
                </a:solidFill>
                <a:latin typeface="Arial" charset="0"/>
                <a:cs typeface="Arial" charset="0"/>
              </a:rPr>
              <a:t>Comment déterminer l’éligibilité ?</a:t>
            </a:r>
          </a:p>
          <a:p>
            <a:pPr algn="just" eaLnBrk="1" hangingPunct="1">
              <a:spcBef>
                <a:spcPct val="10000"/>
              </a:spcBef>
              <a:spcAft>
                <a:spcPct val="35000"/>
              </a:spcAft>
              <a:buClr>
                <a:srgbClr val="EC7703"/>
              </a:buClr>
              <a:defRPr/>
            </a:pPr>
            <a:r>
              <a:rPr lang="fr-FR" sz="1900" b="1" dirty="0">
                <a:solidFill>
                  <a:srgbClr val="F47B20"/>
                </a:solidFill>
                <a:latin typeface="Arial" charset="0"/>
                <a:cs typeface="Arial" charset="0"/>
              </a:rPr>
              <a:t>Pour rappel</a:t>
            </a:r>
            <a:endParaRPr lang="fr-FR" sz="1000" dirty="0">
              <a:solidFill>
                <a:srgbClr val="000000"/>
              </a:solidFill>
              <a:latin typeface="Arial" charset="0"/>
              <a:cs typeface="Arial" charset="0"/>
            </a:endParaRPr>
          </a:p>
          <a:p>
            <a:pPr marL="542925" lvl="1" indent="-277813" algn="just">
              <a:spcBef>
                <a:spcPct val="10000"/>
              </a:spcBef>
              <a:spcAft>
                <a:spcPct val="35000"/>
              </a:spcAft>
              <a:buClr>
                <a:srgbClr val="EC7703"/>
              </a:buClr>
              <a:buFont typeface="Arial" pitchFamily="34" charset="0"/>
              <a:buChar char="•"/>
              <a:defRPr/>
            </a:pPr>
            <a:r>
              <a:rPr lang="fr-FR" dirty="0">
                <a:solidFill>
                  <a:srgbClr val="000000"/>
                </a:solidFill>
                <a:latin typeface="Arial" charset="0"/>
                <a:cs typeface="Arial" charset="0"/>
              </a:rPr>
              <a:t>Le taux d'emploi intègre l'emploi direct des bénéficiaires de l’obligation d’emploi ainsi que les unités bénéficiaires résultant, d’une part, de la collaboration avec le secteur protégé et adapté et, d’autre part, de l’accueil de stagiaires bénéficiaires de l’obligation d’emploi</a:t>
            </a:r>
          </a:p>
          <a:p>
            <a:pPr marL="542925" lvl="1" indent="-277813" algn="just">
              <a:spcBef>
                <a:spcPct val="10000"/>
              </a:spcBef>
              <a:spcAft>
                <a:spcPct val="35000"/>
              </a:spcAft>
              <a:buClr>
                <a:srgbClr val="EC7703"/>
              </a:buClr>
              <a:buFont typeface="Arial" pitchFamily="34" charset="0"/>
              <a:buChar char="•"/>
              <a:defRPr/>
            </a:pPr>
            <a:r>
              <a:rPr lang="fr-FR" b="1" dirty="0">
                <a:solidFill>
                  <a:schemeClr val="accent2"/>
                </a:solidFill>
                <a:latin typeface="Arial" charset="0"/>
                <a:cs typeface="Arial" charset="0"/>
              </a:rPr>
              <a:t>Les minorations n'entrent pas dans le calcul du taux d'emploi </a:t>
            </a:r>
            <a:r>
              <a:rPr lang="fr-FR" i="1" dirty="0">
                <a:solidFill>
                  <a:srgbClr val="000000"/>
                </a:solidFill>
                <a:latin typeface="Arial" charset="0"/>
                <a:cs typeface="Arial" charset="0"/>
              </a:rPr>
              <a:t>(elles concernent les modalités de calcul de la contribution)</a:t>
            </a:r>
          </a:p>
          <a:p>
            <a:pPr marL="0" lvl="1" algn="just">
              <a:spcBef>
                <a:spcPct val="10000"/>
              </a:spcBef>
              <a:spcAft>
                <a:spcPct val="35000"/>
              </a:spcAft>
              <a:buClr>
                <a:srgbClr val="EC7703"/>
              </a:buClr>
              <a:defRPr/>
            </a:pPr>
            <a:r>
              <a:rPr lang="fr-FR" sz="1900" dirty="0">
                <a:solidFill>
                  <a:srgbClr val="000000"/>
                </a:solidFill>
                <a:latin typeface="Arial" charset="0"/>
                <a:cs typeface="Arial" charset="0"/>
              </a:rPr>
              <a:t>Le taux d’emploi est à considérer sur </a:t>
            </a:r>
            <a:r>
              <a:rPr lang="fr-FR" sz="1900" b="1" dirty="0">
                <a:solidFill>
                  <a:srgbClr val="F47B20"/>
                </a:solidFill>
                <a:latin typeface="Arial" charset="0"/>
                <a:cs typeface="Arial" charset="0"/>
              </a:rPr>
              <a:t>l’ensemble du périmètre de l’accord </a:t>
            </a:r>
            <a:r>
              <a:rPr lang="fr-FR" sz="1900" b="1" dirty="0">
                <a:solidFill>
                  <a:srgbClr val="000000"/>
                </a:solidFill>
                <a:latin typeface="Arial" charset="0"/>
                <a:cs typeface="Arial" charset="0"/>
              </a:rPr>
              <a:t>:</a:t>
            </a:r>
          </a:p>
          <a:p>
            <a:pPr marL="542925" lvl="2" indent="-277813" algn="just">
              <a:spcBef>
                <a:spcPct val="10000"/>
              </a:spcBef>
              <a:spcAft>
                <a:spcPct val="35000"/>
              </a:spcAft>
              <a:buClr>
                <a:srgbClr val="EC7703"/>
              </a:buClr>
              <a:buFont typeface="Arial" pitchFamily="34" charset="0"/>
              <a:buChar char="•"/>
              <a:defRPr/>
            </a:pPr>
            <a:r>
              <a:rPr lang="fr-FR" dirty="0">
                <a:solidFill>
                  <a:srgbClr val="000000"/>
                </a:solidFill>
                <a:latin typeface="Arial" charset="0"/>
                <a:cs typeface="Arial" charset="0"/>
              </a:rPr>
              <a:t>Un établissement à 8% qui appartient à un groupe sous accord agréé dont le taux d’emploi global est de 5% ne peut pas solliciter les aides et services destinés aux entreprises</a:t>
            </a:r>
          </a:p>
          <a:p>
            <a:pPr marL="542925" lvl="2" indent="-277813" algn="just">
              <a:spcBef>
                <a:spcPct val="10000"/>
              </a:spcBef>
              <a:spcAft>
                <a:spcPct val="35000"/>
              </a:spcAft>
              <a:buClr>
                <a:srgbClr val="EC7703"/>
              </a:buClr>
              <a:buFont typeface="Arial" pitchFamily="34" charset="0"/>
              <a:buChar char="•"/>
              <a:defRPr/>
            </a:pPr>
            <a:r>
              <a:rPr lang="fr-FR" dirty="0">
                <a:solidFill>
                  <a:srgbClr val="000000"/>
                </a:solidFill>
                <a:latin typeface="Arial" charset="0"/>
                <a:cs typeface="Arial" charset="0"/>
              </a:rPr>
              <a:t>A l’inverse, un établissement à 5% appartenant à un groupe sous accord agréé dont le taux d’emploi global est de 7% peut solliciter l’offre d’intervention</a:t>
            </a:r>
            <a:endParaRPr lang="fr-FR" dirty="0">
              <a:solidFill>
                <a:srgbClr val="000000"/>
              </a:solidFill>
              <a:latin typeface="Arial" charset="0"/>
              <a:cs typeface="Times New Roman" pitchFamily="18" charset="0"/>
            </a:endParaRPr>
          </a:p>
        </p:txBody>
      </p:sp>
      <p:sp>
        <p:nvSpPr>
          <p:cNvPr id="6"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413679" y="311727"/>
            <a:ext cx="5529084" cy="270969"/>
          </a:xfrm>
        </p:spPr>
        <p:txBody>
          <a:bodyPr/>
          <a:lstStyle/>
          <a:p>
            <a:r>
              <a:rPr lang="fr-FR" b="1" dirty="0">
                <a:latin typeface="Arial" panose="020B0604020202020204" pitchFamily="34" charset="0"/>
                <a:cs typeface="Arial" panose="020B0604020202020204" pitchFamily="34" charset="0"/>
              </a:rPr>
              <a:t>Nos principes d’intervention auprès des entreprises sous accord agréé</a:t>
            </a:r>
          </a:p>
        </p:txBody>
      </p:sp>
    </p:spTree>
    <p:extLst>
      <p:ext uri="{BB962C8B-B14F-4D97-AF65-F5344CB8AC3E}">
        <p14:creationId xmlns:p14="http://schemas.microsoft.com/office/powerpoint/2010/main" val="424035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327016937"/>
              </p:ext>
            </p:extLst>
          </p:nvPr>
        </p:nvGraphicFramePr>
        <p:xfrm>
          <a:off x="488374" y="2140529"/>
          <a:ext cx="8115877" cy="3176299"/>
        </p:xfrm>
        <a:graphic>
          <a:graphicData uri="http://schemas.openxmlformats.org/drawingml/2006/table">
            <a:tbl>
              <a:tblPr>
                <a:tableStyleId>{E8B1032C-EA38-4F05-BA0D-38AFFFC7BED3}</a:tableStyleId>
              </a:tblPr>
              <a:tblGrid>
                <a:gridCol w="4524442">
                  <a:extLst>
                    <a:ext uri="{9D8B030D-6E8A-4147-A177-3AD203B41FA5}">
                      <a16:colId xmlns:a16="http://schemas.microsoft.com/office/drawing/2014/main" val="20000"/>
                    </a:ext>
                  </a:extLst>
                </a:gridCol>
                <a:gridCol w="3591435">
                  <a:extLst>
                    <a:ext uri="{9D8B030D-6E8A-4147-A177-3AD203B41FA5}">
                      <a16:colId xmlns:a16="http://schemas.microsoft.com/office/drawing/2014/main" val="20001"/>
                    </a:ext>
                  </a:extLst>
                </a:gridCol>
              </a:tblGrid>
              <a:tr h="281764">
                <a:tc>
                  <a:txBody>
                    <a:bodyPr/>
                    <a:lstStyle/>
                    <a:p>
                      <a:pPr algn="r" fontAlgn="ctr"/>
                      <a:r>
                        <a:rPr lang="fr-FR" sz="1200" u="none" strike="noStrike" dirty="0">
                          <a:solidFill>
                            <a:srgbClr val="000000"/>
                          </a:solidFill>
                          <a:effectLst/>
                          <a:latin typeface="Arial" panose="020B0604020202020204" pitchFamily="34" charset="0"/>
                          <a:cs typeface="Arial" panose="020B0604020202020204" pitchFamily="34" charset="0"/>
                        </a:rPr>
                        <a:t>Année de référence</a:t>
                      </a:r>
                      <a:endParaRPr lang="fr-FR" sz="1100" b="1" i="1" u="none" strike="noStrike" dirty="0">
                        <a:solidFill>
                          <a:srgbClr val="000000"/>
                        </a:solidFill>
                        <a:effectLst/>
                        <a:latin typeface="Arial" panose="020B0604020202020204" pitchFamily="34" charset="0"/>
                        <a:cs typeface="Arial" panose="020B0604020202020204" pitchFamily="34" charset="0"/>
                      </a:endParaRPr>
                    </a:p>
                  </a:txBody>
                  <a:tcPr marL="8097" marR="8097" marT="8096" marB="0" anchor="ctr"/>
                </a:tc>
                <a:tc>
                  <a:txBody>
                    <a:bodyPr/>
                    <a:lstStyle/>
                    <a:p>
                      <a:pPr algn="ctr" fontAlgn="ctr"/>
                      <a:r>
                        <a:rPr lang="fr-FR" sz="1000" u="none" strike="noStrike">
                          <a:solidFill>
                            <a:srgbClr val="000000"/>
                          </a:solidFill>
                          <a:effectLst/>
                        </a:rPr>
                        <a:t> </a:t>
                      </a:r>
                      <a:endParaRPr lang="fr-FR" sz="1000" b="1" i="0" u="none" strike="noStrike">
                        <a:solidFill>
                          <a:srgbClr val="000000"/>
                        </a:solidFill>
                        <a:effectLst/>
                        <a:latin typeface="Arial"/>
                      </a:endParaRPr>
                    </a:p>
                  </a:txBody>
                  <a:tcPr marL="8097" marR="8097" marT="8096" marB="0" anchor="ctr"/>
                </a:tc>
                <a:extLst>
                  <a:ext uri="{0D108BD9-81ED-4DB2-BD59-A6C34878D82A}">
                    <a16:rowId xmlns:a16="http://schemas.microsoft.com/office/drawing/2014/main" val="10000"/>
                  </a:ext>
                </a:extLst>
              </a:tr>
              <a:tr h="413505">
                <a:tc>
                  <a:txBody>
                    <a:bodyPr/>
                    <a:lstStyle/>
                    <a:p>
                      <a:pPr algn="l" fontAlgn="ctr"/>
                      <a:r>
                        <a:rPr lang="fr-FR" sz="1200" u="none" strike="noStrike" dirty="0">
                          <a:solidFill>
                            <a:srgbClr val="000000"/>
                          </a:solidFill>
                          <a:effectLst/>
                          <a:latin typeface="Arial" panose="020B0604020202020204" pitchFamily="34" charset="0"/>
                          <a:cs typeface="Arial" panose="020B0604020202020204" pitchFamily="34" charset="0"/>
                        </a:rPr>
                        <a:t>Nom de l'entreprise</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8097" marR="8097" marT="8096" marB="0" anchor="ctr"/>
                </a:tc>
                <a:tc>
                  <a:txBody>
                    <a:bodyPr/>
                    <a:lstStyle/>
                    <a:p>
                      <a:pPr algn="ctr" fontAlgn="ctr"/>
                      <a:r>
                        <a:rPr lang="fr-FR" sz="1000" u="none" strike="noStrike" dirty="0">
                          <a:solidFill>
                            <a:srgbClr val="000000"/>
                          </a:solidFill>
                          <a:effectLst/>
                        </a:rPr>
                        <a:t> </a:t>
                      </a:r>
                      <a:endParaRPr lang="fr-FR" sz="1000" b="1" i="0" u="none" strike="noStrike" dirty="0">
                        <a:solidFill>
                          <a:srgbClr val="000000"/>
                        </a:solidFill>
                        <a:effectLst/>
                        <a:latin typeface="Arial"/>
                      </a:endParaRPr>
                    </a:p>
                  </a:txBody>
                  <a:tcPr marL="8097" marR="8097" marT="8096" marB="0" anchor="ctr"/>
                </a:tc>
                <a:extLst>
                  <a:ext uri="{0D108BD9-81ED-4DB2-BD59-A6C34878D82A}">
                    <a16:rowId xmlns:a16="http://schemas.microsoft.com/office/drawing/2014/main" val="10001"/>
                  </a:ext>
                </a:extLst>
              </a:tr>
              <a:tr h="413505">
                <a:tc>
                  <a:txBody>
                    <a:bodyPr/>
                    <a:lstStyle/>
                    <a:p>
                      <a:pPr algn="l" fontAlgn="ctr"/>
                      <a:r>
                        <a:rPr lang="fr-FR" sz="1200" u="none" strike="noStrike" dirty="0">
                          <a:solidFill>
                            <a:srgbClr val="000000"/>
                          </a:solidFill>
                          <a:effectLst/>
                          <a:latin typeface="Arial" panose="020B0604020202020204" pitchFamily="34" charset="0"/>
                          <a:cs typeface="Arial" panose="020B0604020202020204" pitchFamily="34" charset="0"/>
                        </a:rPr>
                        <a:t>Dates de début et de fin de l'accord agréé</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8097" marR="8097" marT="8096" marB="0" anchor="ctr"/>
                </a:tc>
                <a:tc>
                  <a:txBody>
                    <a:bodyPr/>
                    <a:lstStyle/>
                    <a:p>
                      <a:pPr algn="ctr" fontAlgn="ctr"/>
                      <a:r>
                        <a:rPr lang="fr-FR" sz="1000" u="none" strike="noStrike" dirty="0">
                          <a:solidFill>
                            <a:srgbClr val="000000"/>
                          </a:solidFill>
                          <a:effectLst/>
                        </a:rPr>
                        <a:t> </a:t>
                      </a:r>
                      <a:endParaRPr lang="fr-FR" sz="1000" b="0" i="0" u="none" strike="noStrike" dirty="0">
                        <a:solidFill>
                          <a:srgbClr val="000000"/>
                        </a:solidFill>
                        <a:effectLst/>
                        <a:latin typeface="Arial"/>
                      </a:endParaRPr>
                    </a:p>
                  </a:txBody>
                  <a:tcPr marL="8097" marR="8097" marT="8096" marB="0" anchor="ctr"/>
                </a:tc>
                <a:extLst>
                  <a:ext uri="{0D108BD9-81ED-4DB2-BD59-A6C34878D82A}">
                    <a16:rowId xmlns:a16="http://schemas.microsoft.com/office/drawing/2014/main" val="10002"/>
                  </a:ext>
                </a:extLst>
              </a:tr>
              <a:tr h="413505">
                <a:tc>
                  <a:txBody>
                    <a:bodyPr/>
                    <a:lstStyle/>
                    <a:p>
                      <a:pPr algn="l" fontAlgn="ctr"/>
                      <a:r>
                        <a:rPr lang="fr-FR" sz="1200" u="none" strike="noStrike" dirty="0">
                          <a:solidFill>
                            <a:srgbClr val="000000"/>
                          </a:solidFill>
                          <a:effectLst/>
                          <a:latin typeface="Arial" panose="020B0604020202020204" pitchFamily="34" charset="0"/>
                          <a:cs typeface="Arial" panose="020B0604020202020204" pitchFamily="34" charset="0"/>
                        </a:rPr>
                        <a:t>Effectif d'assujettissement du périmètre de l'accord agréé</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8097" marR="8097" marT="8096" marB="0" anchor="ctr"/>
                </a:tc>
                <a:tc>
                  <a:txBody>
                    <a:bodyPr/>
                    <a:lstStyle/>
                    <a:p>
                      <a:pPr algn="ctr" fontAlgn="ctr"/>
                      <a:r>
                        <a:rPr lang="fr-FR" sz="1000" u="none" strike="noStrike" dirty="0">
                          <a:solidFill>
                            <a:srgbClr val="000000"/>
                          </a:solidFill>
                          <a:effectLst/>
                        </a:rPr>
                        <a:t> </a:t>
                      </a:r>
                      <a:endParaRPr lang="fr-FR" sz="1000" b="0" i="0" u="none" strike="noStrike" dirty="0">
                        <a:solidFill>
                          <a:srgbClr val="000000"/>
                        </a:solidFill>
                        <a:effectLst/>
                        <a:latin typeface="Arial"/>
                      </a:endParaRPr>
                    </a:p>
                  </a:txBody>
                  <a:tcPr marL="8097" marR="8097" marT="8096" marB="0" anchor="ctr"/>
                </a:tc>
                <a:extLst>
                  <a:ext uri="{0D108BD9-81ED-4DB2-BD59-A6C34878D82A}">
                    <a16:rowId xmlns:a16="http://schemas.microsoft.com/office/drawing/2014/main" val="10003"/>
                  </a:ext>
                </a:extLst>
              </a:tr>
              <a:tr h="413505">
                <a:tc>
                  <a:txBody>
                    <a:bodyPr/>
                    <a:lstStyle/>
                    <a:p>
                      <a:pPr algn="l" fontAlgn="ctr"/>
                      <a:r>
                        <a:rPr lang="fr-FR" sz="1200" u="none" strike="noStrike" dirty="0">
                          <a:solidFill>
                            <a:srgbClr val="000000"/>
                          </a:solidFill>
                          <a:effectLst/>
                          <a:latin typeface="Arial" panose="020B0604020202020204" pitchFamily="34" charset="0"/>
                          <a:cs typeface="Arial" panose="020B0604020202020204" pitchFamily="34" charset="0"/>
                        </a:rPr>
                        <a:t>Salariés BOETH sur le périmètre de l'accord agréé</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8097" marR="8097" marT="8096" marB="0" anchor="ctr"/>
                </a:tc>
                <a:tc>
                  <a:txBody>
                    <a:bodyPr/>
                    <a:lstStyle/>
                    <a:p>
                      <a:pPr algn="ctr" fontAlgn="ctr"/>
                      <a:r>
                        <a:rPr lang="fr-FR" sz="1000" u="none" strike="noStrike" dirty="0">
                          <a:solidFill>
                            <a:srgbClr val="000000"/>
                          </a:solidFill>
                          <a:effectLst/>
                        </a:rPr>
                        <a:t> </a:t>
                      </a:r>
                      <a:endParaRPr lang="fr-FR" sz="1000" b="0" i="0" u="none" strike="noStrike" dirty="0">
                        <a:solidFill>
                          <a:srgbClr val="000000"/>
                        </a:solidFill>
                        <a:effectLst/>
                        <a:latin typeface="Arial"/>
                      </a:endParaRPr>
                    </a:p>
                  </a:txBody>
                  <a:tcPr marL="8097" marR="8097" marT="8096" marB="0" anchor="ctr"/>
                </a:tc>
                <a:extLst>
                  <a:ext uri="{0D108BD9-81ED-4DB2-BD59-A6C34878D82A}">
                    <a16:rowId xmlns:a16="http://schemas.microsoft.com/office/drawing/2014/main" val="10004"/>
                  </a:ext>
                </a:extLst>
              </a:tr>
              <a:tr h="413505">
                <a:tc>
                  <a:txBody>
                    <a:bodyPr/>
                    <a:lstStyle/>
                    <a:p>
                      <a:pPr algn="l" fontAlgn="ctr"/>
                      <a:r>
                        <a:rPr lang="fr-FR" sz="1200" u="none" strike="noStrike" dirty="0">
                          <a:solidFill>
                            <a:srgbClr val="000000"/>
                          </a:solidFill>
                          <a:effectLst/>
                          <a:latin typeface="Arial" panose="020B0604020202020204" pitchFamily="34" charset="0"/>
                          <a:cs typeface="Arial" panose="020B0604020202020204" pitchFamily="34" charset="0"/>
                        </a:rPr>
                        <a:t>Unités bénéficiaires résultant des contrats avec EA/ESAT</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8097" marR="8097" marT="8096" marB="0" anchor="ctr"/>
                </a:tc>
                <a:tc>
                  <a:txBody>
                    <a:bodyPr/>
                    <a:lstStyle/>
                    <a:p>
                      <a:pPr algn="ctr" fontAlgn="ctr"/>
                      <a:r>
                        <a:rPr lang="fr-FR" sz="1000" u="none" strike="noStrike" dirty="0">
                          <a:solidFill>
                            <a:srgbClr val="000000"/>
                          </a:solidFill>
                          <a:effectLst/>
                        </a:rPr>
                        <a:t> </a:t>
                      </a:r>
                      <a:endParaRPr lang="fr-FR" sz="1000" b="0" i="0" u="none" strike="noStrike" dirty="0">
                        <a:solidFill>
                          <a:srgbClr val="000000"/>
                        </a:solidFill>
                        <a:effectLst/>
                        <a:latin typeface="Arial"/>
                      </a:endParaRPr>
                    </a:p>
                  </a:txBody>
                  <a:tcPr marL="8097" marR="8097" marT="8096" marB="0" anchor="ctr"/>
                </a:tc>
                <a:extLst>
                  <a:ext uri="{0D108BD9-81ED-4DB2-BD59-A6C34878D82A}">
                    <a16:rowId xmlns:a16="http://schemas.microsoft.com/office/drawing/2014/main" val="10005"/>
                  </a:ext>
                </a:extLst>
              </a:tr>
              <a:tr h="413505">
                <a:tc>
                  <a:txBody>
                    <a:bodyPr/>
                    <a:lstStyle/>
                    <a:p>
                      <a:pPr algn="l" fontAlgn="ctr"/>
                      <a:r>
                        <a:rPr lang="fr-FR" sz="1200" u="none" strike="noStrike" dirty="0">
                          <a:solidFill>
                            <a:srgbClr val="000000"/>
                          </a:solidFill>
                          <a:effectLst/>
                          <a:latin typeface="Arial" panose="020B0604020202020204" pitchFamily="34" charset="0"/>
                          <a:cs typeface="Arial" panose="020B0604020202020204" pitchFamily="34" charset="0"/>
                        </a:rPr>
                        <a:t>Unités bénéficiaires résultant de l'accueil de stagiaires handicapés </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8097" marR="8097" marT="8096" marB="0" anchor="ctr"/>
                </a:tc>
                <a:tc>
                  <a:txBody>
                    <a:bodyPr/>
                    <a:lstStyle/>
                    <a:p>
                      <a:pPr algn="ctr" fontAlgn="ctr"/>
                      <a:r>
                        <a:rPr lang="fr-FR" sz="1000" u="none" strike="noStrike" dirty="0">
                          <a:solidFill>
                            <a:srgbClr val="000000"/>
                          </a:solidFill>
                          <a:effectLst/>
                        </a:rPr>
                        <a:t> </a:t>
                      </a:r>
                      <a:endParaRPr lang="fr-FR" sz="1000" b="0" i="0" u="none" strike="noStrike" dirty="0">
                        <a:solidFill>
                          <a:srgbClr val="000000"/>
                        </a:solidFill>
                        <a:effectLst/>
                        <a:latin typeface="Arial"/>
                      </a:endParaRPr>
                    </a:p>
                  </a:txBody>
                  <a:tcPr marL="8097" marR="8097" marT="8096" marB="0" anchor="ctr"/>
                </a:tc>
                <a:extLst>
                  <a:ext uri="{0D108BD9-81ED-4DB2-BD59-A6C34878D82A}">
                    <a16:rowId xmlns:a16="http://schemas.microsoft.com/office/drawing/2014/main" val="10006"/>
                  </a:ext>
                </a:extLst>
              </a:tr>
              <a:tr h="413505">
                <a:tc>
                  <a:txBody>
                    <a:bodyPr/>
                    <a:lstStyle/>
                    <a:p>
                      <a:pPr algn="l" fontAlgn="ctr"/>
                      <a:r>
                        <a:rPr lang="fr-FR" sz="1200" u="none" strike="noStrike" dirty="0">
                          <a:solidFill>
                            <a:srgbClr val="000000"/>
                          </a:solidFill>
                          <a:effectLst/>
                          <a:latin typeface="Arial" panose="020B0604020202020204" pitchFamily="34" charset="0"/>
                          <a:cs typeface="Arial" panose="020B0604020202020204" pitchFamily="34" charset="0"/>
                        </a:rPr>
                        <a:t>Taux d'emploi global (calcul automatique)</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8097" marR="8097" marT="8096" marB="0" anchor="ctr"/>
                </a:tc>
                <a:tc>
                  <a:txBody>
                    <a:bodyPr/>
                    <a:lstStyle/>
                    <a:p>
                      <a:pPr algn="ctr" fontAlgn="ctr"/>
                      <a:r>
                        <a:rPr lang="fr-FR" sz="1100" u="none" strike="noStrike" dirty="0">
                          <a:solidFill>
                            <a:srgbClr val="000000"/>
                          </a:solidFill>
                          <a:effectLst/>
                        </a:rPr>
                        <a:t>#DIV/0!</a:t>
                      </a:r>
                      <a:endParaRPr lang="fr-FR" sz="1100" b="1" i="0" u="none" strike="noStrike" dirty="0">
                        <a:solidFill>
                          <a:srgbClr val="000000"/>
                        </a:solidFill>
                        <a:effectLst/>
                        <a:latin typeface="Arial"/>
                      </a:endParaRPr>
                    </a:p>
                  </a:txBody>
                  <a:tcPr marL="8097" marR="8097" marT="8096" marB="0" anchor="ctr"/>
                </a:tc>
                <a:extLst>
                  <a:ext uri="{0D108BD9-81ED-4DB2-BD59-A6C34878D82A}">
                    <a16:rowId xmlns:a16="http://schemas.microsoft.com/office/drawing/2014/main" val="10007"/>
                  </a:ext>
                </a:extLst>
              </a:tr>
            </a:tbl>
          </a:graphicData>
        </a:graphic>
      </p:graphicFrame>
      <p:sp>
        <p:nvSpPr>
          <p:cNvPr id="4" name="Rectangle 3"/>
          <p:cNvSpPr/>
          <p:nvPr/>
        </p:nvSpPr>
        <p:spPr>
          <a:xfrm>
            <a:off x="356755" y="1222797"/>
            <a:ext cx="11353800" cy="646331"/>
          </a:xfrm>
          <a:prstGeom prst="rect">
            <a:avLst/>
          </a:prstGeom>
        </p:spPr>
        <p:txBody>
          <a:bodyPr wrap="square">
            <a:spAutoFit/>
          </a:bodyPr>
          <a:lstStyle/>
          <a:p>
            <a:pPr algn="just">
              <a:spcAft>
                <a:spcPct val="35000"/>
              </a:spcAft>
              <a:buClr>
                <a:srgbClr val="EC7703"/>
              </a:buClr>
              <a:defRPr/>
            </a:pPr>
            <a:r>
              <a:rPr lang="fr-FR" altLang="fr-FR" dirty="0">
                <a:solidFill>
                  <a:srgbClr val="000000"/>
                </a:solidFill>
                <a:latin typeface="Arial" panose="020B0604020202020204" pitchFamily="34" charset="0"/>
                <a:cs typeface="Arial" panose="020B0604020202020204" pitchFamily="34" charset="0"/>
              </a:rPr>
              <a:t>Afin de faciliter l’étude des demandes d’interventions adressées à l’</a:t>
            </a:r>
            <a:r>
              <a:rPr lang="fr-FR" altLang="fr-FR" dirty="0" err="1">
                <a:solidFill>
                  <a:srgbClr val="000000"/>
                </a:solidFill>
                <a:latin typeface="Arial" panose="020B0604020202020204" pitchFamily="34" charset="0"/>
                <a:cs typeface="Arial" panose="020B0604020202020204" pitchFamily="34" charset="0"/>
              </a:rPr>
              <a:t>Agefiph</a:t>
            </a:r>
            <a:r>
              <a:rPr lang="fr-FR" altLang="fr-FR" dirty="0">
                <a:solidFill>
                  <a:srgbClr val="000000"/>
                </a:solidFill>
                <a:latin typeface="Arial" panose="020B0604020202020204" pitchFamily="34" charset="0"/>
                <a:cs typeface="Arial" panose="020B0604020202020204" pitchFamily="34" charset="0"/>
              </a:rPr>
              <a:t>, chaque entreprise concernée est invitée à joindre à toute demande le tableau suivant complété sous format </a:t>
            </a:r>
            <a:r>
              <a:rPr lang="fr-FR" altLang="fr-FR" dirty="0" err="1">
                <a:solidFill>
                  <a:srgbClr val="000000"/>
                </a:solidFill>
                <a:latin typeface="Arial" panose="020B0604020202020204" pitchFamily="34" charset="0"/>
                <a:cs typeface="Arial" panose="020B0604020202020204" pitchFamily="34" charset="0"/>
              </a:rPr>
              <a:t>excel</a:t>
            </a:r>
            <a:r>
              <a:rPr lang="fr-FR" altLang="fr-FR" dirty="0">
                <a:solidFill>
                  <a:srgbClr val="000000"/>
                </a:solidFill>
                <a:latin typeface="Arial" panose="020B0604020202020204" pitchFamily="34" charset="0"/>
                <a:cs typeface="Arial" panose="020B0604020202020204" pitchFamily="34" charset="0"/>
              </a:rPr>
              <a:t>:</a:t>
            </a:r>
          </a:p>
        </p:txBody>
      </p:sp>
      <p:sp>
        <p:nvSpPr>
          <p:cNvPr id="5" name="Rectangle 4"/>
          <p:cNvSpPr/>
          <p:nvPr/>
        </p:nvSpPr>
        <p:spPr>
          <a:xfrm>
            <a:off x="7122247" y="5449166"/>
            <a:ext cx="4968875" cy="584775"/>
          </a:xfrm>
          <a:prstGeom prst="rect">
            <a:avLst/>
          </a:prstGeom>
          <a:ln>
            <a:solidFill>
              <a:srgbClr val="DF2448"/>
            </a:solidFill>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spcAft>
                <a:spcPct val="35000"/>
              </a:spcAft>
              <a:buClr>
                <a:srgbClr val="EC7703"/>
              </a:buClr>
              <a:defRPr/>
            </a:pPr>
            <a:r>
              <a:rPr lang="fr-FR" altLang="fr-FR" sz="1600" dirty="0">
                <a:solidFill>
                  <a:srgbClr val="000000"/>
                </a:solidFill>
                <a:latin typeface="Arial" panose="020B0604020202020204" pitchFamily="34" charset="0"/>
                <a:cs typeface="Arial" panose="020B0604020202020204" pitchFamily="34" charset="0"/>
              </a:rPr>
              <a:t>Pour toute précision, vous pouvez vous adresser à : </a:t>
            </a:r>
            <a:r>
              <a:rPr lang="fr-FR" altLang="fr-FR" sz="1600" dirty="0">
                <a:solidFill>
                  <a:srgbClr val="000000"/>
                </a:solidFill>
                <a:latin typeface="Arial" panose="020B0604020202020204" pitchFamily="34" charset="0"/>
                <a:cs typeface="Arial" panose="020B0604020202020204" pitchFamily="34" charset="0"/>
                <a:hlinkClick r:id="rId2"/>
              </a:rPr>
              <a:t>entreprises.auvergne-rhone-alpes@agefiph.asso.fr</a:t>
            </a:r>
            <a:r>
              <a:rPr lang="fr-FR" altLang="fr-FR" sz="1600" dirty="0">
                <a:solidFill>
                  <a:srgbClr val="000000"/>
                </a:solidFill>
                <a:latin typeface="Arial" panose="020B0604020202020204" pitchFamily="34" charset="0"/>
                <a:cs typeface="Arial" panose="020B0604020202020204" pitchFamily="34" charset="0"/>
              </a:rPr>
              <a:t> </a:t>
            </a:r>
          </a:p>
        </p:txBody>
      </p:sp>
      <p:sp>
        <p:nvSpPr>
          <p:cNvPr id="6"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413679" y="311727"/>
            <a:ext cx="5529084" cy="270969"/>
          </a:xfrm>
        </p:spPr>
        <p:txBody>
          <a:bodyPr/>
          <a:lstStyle/>
          <a:p>
            <a:r>
              <a:rPr lang="fr-FR" b="1" dirty="0">
                <a:latin typeface="Arial" panose="020B0604020202020204" pitchFamily="34" charset="0"/>
                <a:cs typeface="Arial" panose="020B0604020202020204" pitchFamily="34" charset="0"/>
              </a:rPr>
              <a:t>Nos principes d’intervention auprès des entreprises sous accord agréé</a:t>
            </a:r>
          </a:p>
        </p:txBody>
      </p:sp>
    </p:spTree>
    <p:extLst>
      <p:ext uri="{BB962C8B-B14F-4D97-AF65-F5344CB8AC3E}">
        <p14:creationId xmlns:p14="http://schemas.microsoft.com/office/powerpoint/2010/main" val="9577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a date 3"/>
          <p:cNvSpPr>
            <a:spLocks noGrp="1"/>
          </p:cNvSpPr>
          <p:nvPr>
            <p:ph type="dt" sz="quarter" idx="4294967295"/>
          </p:nvPr>
        </p:nvSpPr>
        <p:spPr>
          <a:noFill/>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ClrTx/>
              <a:buFontTx/>
              <a:buNone/>
            </a:pPr>
            <a:fld id="{D002DF8B-F93C-494E-BC82-2F5356BCE450}" type="datetime1">
              <a:rPr lang="fr-FR" altLang="fr-FR" sz="900"/>
              <a:pPr>
                <a:lnSpc>
                  <a:spcPct val="100000"/>
                </a:lnSpc>
                <a:spcBef>
                  <a:spcPct val="0"/>
                </a:spcBef>
                <a:buClrTx/>
                <a:buFontTx/>
                <a:buNone/>
              </a:pPr>
              <a:t>15/10/2018</a:t>
            </a:fld>
            <a:endParaRPr lang="fr-FR" altLang="fr-FR" sz="900"/>
          </a:p>
        </p:txBody>
      </p:sp>
      <p:sp>
        <p:nvSpPr>
          <p:cNvPr id="14339" name="Espace réservé du numéro de diapositive 5"/>
          <p:cNvSpPr>
            <a:spLocks noGrp="1"/>
          </p:cNvSpPr>
          <p:nvPr>
            <p:ph type="sldNum" sz="quarter" idx="4294967295"/>
          </p:nvPr>
        </p:nvSpPr>
        <p:spPr>
          <a:noFill/>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ClrTx/>
              <a:buFontTx/>
              <a:buNone/>
            </a:pPr>
            <a:fld id="{FA791078-A3A1-4108-829A-C4A55FEF3BDE}" type="slidenum">
              <a:rPr lang="fr-FR" altLang="fr-FR" sz="900"/>
              <a:pPr>
                <a:lnSpc>
                  <a:spcPct val="100000"/>
                </a:lnSpc>
                <a:spcBef>
                  <a:spcPct val="0"/>
                </a:spcBef>
                <a:buClrTx/>
                <a:buFontTx/>
                <a:buNone/>
              </a:pPr>
              <a:t>24</a:t>
            </a:fld>
            <a:endParaRPr lang="fr-FR" altLang="fr-FR" sz="900"/>
          </a:p>
        </p:txBody>
      </p:sp>
      <p:sp>
        <p:nvSpPr>
          <p:cNvPr id="14340" name="Rectangle 4"/>
          <p:cNvSpPr>
            <a:spLocks noChangeArrowheads="1"/>
          </p:cNvSpPr>
          <p:nvPr/>
        </p:nvSpPr>
        <p:spPr bwMode="gray">
          <a:xfrm>
            <a:off x="-457201" y="807893"/>
            <a:ext cx="1205345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gn="ctr" eaLnBrk="1" hangingPunct="1">
              <a:lnSpc>
                <a:spcPct val="85000"/>
              </a:lnSpc>
              <a:spcBef>
                <a:spcPct val="0"/>
              </a:spcBef>
              <a:buClrTx/>
              <a:buFontTx/>
              <a:buNone/>
            </a:pPr>
            <a:r>
              <a:rPr lang="fr-FR" altLang="fr-FR" sz="1800" b="1" dirty="0">
                <a:solidFill>
                  <a:schemeClr val="accent2"/>
                </a:solidFill>
              </a:rPr>
              <a:t>Les demandes des salariés des entreprises sous accord agréé quel que soit le taux d’emploi</a:t>
            </a:r>
          </a:p>
        </p:txBody>
      </p:sp>
      <p:sp>
        <p:nvSpPr>
          <p:cNvPr id="12293" name="Rectangle 6"/>
          <p:cNvSpPr>
            <a:spLocks noChangeArrowheads="1"/>
          </p:cNvSpPr>
          <p:nvPr/>
        </p:nvSpPr>
        <p:spPr bwMode="gray">
          <a:xfrm>
            <a:off x="561108" y="1712481"/>
            <a:ext cx="11492345"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10000"/>
              </a:spcBef>
              <a:spcAft>
                <a:spcPct val="35000"/>
              </a:spcAft>
              <a:buClr>
                <a:schemeClr val="accent2"/>
              </a:buClr>
              <a:defRPr/>
            </a:pPr>
            <a:r>
              <a:rPr lang="fr-FR" altLang="fr-FR" sz="1600" dirty="0">
                <a:solidFill>
                  <a:srgbClr val="000000"/>
                </a:solidFill>
                <a:cs typeface="Times New Roman" panose="02020603050405020304" pitchFamily="18" charset="0"/>
              </a:rPr>
              <a:t>Les salariés peuvent solliciter les </a:t>
            </a:r>
            <a:r>
              <a:rPr lang="fr-FR" altLang="fr-FR" sz="1600" b="1" dirty="0">
                <a:solidFill>
                  <a:schemeClr val="accent2"/>
                </a:solidFill>
              </a:rPr>
              <a:t>aides à la compensation du handicap</a:t>
            </a:r>
            <a:r>
              <a:rPr lang="fr-FR" altLang="fr-FR" sz="1600" b="1" dirty="0">
                <a:solidFill>
                  <a:schemeClr val="accent2">
                    <a:lumMod val="60000"/>
                    <a:lumOff val="40000"/>
                  </a:schemeClr>
                </a:solidFill>
                <a:cs typeface="Times New Roman" panose="02020603050405020304" pitchFamily="18" charset="0"/>
              </a:rPr>
              <a:t> </a:t>
            </a:r>
            <a:r>
              <a:rPr lang="fr-FR" altLang="fr-FR" sz="1600" dirty="0">
                <a:solidFill>
                  <a:srgbClr val="000000"/>
                </a:solidFill>
                <a:cs typeface="Times New Roman" panose="02020603050405020304" pitchFamily="18" charset="0"/>
              </a:rPr>
              <a:t>(aides techniques – dont prothèses auditives -, aides à la mobilité…)</a:t>
            </a:r>
          </a:p>
          <a:p>
            <a:pPr algn="just" eaLnBrk="1" hangingPunct="1">
              <a:spcBef>
                <a:spcPct val="10000"/>
              </a:spcBef>
              <a:spcAft>
                <a:spcPct val="35000"/>
              </a:spcAft>
              <a:buClr>
                <a:schemeClr val="accent2"/>
              </a:buClr>
              <a:defRPr/>
            </a:pPr>
            <a:r>
              <a:rPr lang="fr-FR" sz="1600" dirty="0"/>
              <a:t>L’</a:t>
            </a:r>
            <a:r>
              <a:rPr lang="fr-FR" sz="1600" dirty="0" err="1"/>
              <a:t>Agefiph</a:t>
            </a:r>
            <a:r>
              <a:rPr lang="fr-FR" sz="1600" dirty="0"/>
              <a:t> ayant pour mission de développer l’emploi des personnes handicapées, elle agit nécessairement en complément des dispositions du droit commun, en les mobilisant dans cet ordre : </a:t>
            </a:r>
            <a:endParaRPr lang="fr-FR" altLang="fr-FR" sz="1600" dirty="0">
              <a:solidFill>
                <a:srgbClr val="000000"/>
              </a:solidFill>
              <a:cs typeface="Times New Roman" panose="02020603050405020304" pitchFamily="18" charset="0"/>
            </a:endParaRPr>
          </a:p>
          <a:p>
            <a:pPr marL="285750" indent="-285750" algn="just" eaLnBrk="1" hangingPunct="1">
              <a:spcBef>
                <a:spcPct val="10000"/>
              </a:spcBef>
              <a:spcAft>
                <a:spcPct val="35000"/>
              </a:spcAft>
              <a:buClr>
                <a:srgbClr val="C00000"/>
              </a:buClr>
              <a:buFont typeface="Wingdings" panose="05000000000000000000" pitchFamily="2" charset="2"/>
              <a:buChar char="§"/>
              <a:defRPr/>
            </a:pPr>
            <a:r>
              <a:rPr lang="fr-FR" sz="1600" dirty="0"/>
              <a:t>dispositions légales (assurance maladie), </a:t>
            </a:r>
          </a:p>
          <a:p>
            <a:pPr marL="285750" indent="-285750" algn="just" eaLnBrk="1" hangingPunct="1">
              <a:spcBef>
                <a:spcPct val="10000"/>
              </a:spcBef>
              <a:spcAft>
                <a:spcPct val="35000"/>
              </a:spcAft>
              <a:buClr>
                <a:srgbClr val="C00000"/>
              </a:buClr>
              <a:buFont typeface="Wingdings" panose="05000000000000000000" pitchFamily="2" charset="2"/>
              <a:buChar char="§"/>
              <a:defRPr/>
            </a:pPr>
            <a:r>
              <a:rPr lang="fr-FR" sz="1600" dirty="0"/>
              <a:t>dispositions spécifiques (PCH), </a:t>
            </a:r>
          </a:p>
          <a:p>
            <a:pPr marL="285750" indent="-285750" algn="just" eaLnBrk="1" hangingPunct="1">
              <a:spcBef>
                <a:spcPct val="10000"/>
              </a:spcBef>
              <a:spcAft>
                <a:spcPct val="35000"/>
              </a:spcAft>
              <a:buClr>
                <a:srgbClr val="C00000"/>
              </a:buClr>
              <a:buFont typeface="Wingdings" panose="05000000000000000000" pitchFamily="2" charset="2"/>
              <a:buChar char="§"/>
              <a:defRPr/>
            </a:pPr>
            <a:r>
              <a:rPr lang="fr-FR" sz="1600" dirty="0"/>
              <a:t>dispositions contractuelles (mutuelle), </a:t>
            </a:r>
          </a:p>
          <a:p>
            <a:pPr marL="285750" indent="-285750" algn="just" eaLnBrk="1" hangingPunct="1">
              <a:spcBef>
                <a:spcPct val="10000"/>
              </a:spcBef>
              <a:spcAft>
                <a:spcPct val="35000"/>
              </a:spcAft>
              <a:buClr>
                <a:srgbClr val="C00000"/>
              </a:buClr>
              <a:buFont typeface="Wingdings" panose="05000000000000000000" pitchFamily="2" charset="2"/>
              <a:buChar char="§"/>
              <a:defRPr/>
            </a:pPr>
            <a:r>
              <a:rPr lang="fr-FR" sz="1600" dirty="0"/>
              <a:t>accords agréés</a:t>
            </a:r>
          </a:p>
          <a:p>
            <a:pPr algn="just" eaLnBrk="1" hangingPunct="1">
              <a:spcBef>
                <a:spcPct val="10000"/>
              </a:spcBef>
              <a:spcAft>
                <a:spcPct val="35000"/>
              </a:spcAft>
              <a:buClr>
                <a:schemeClr val="accent2"/>
              </a:buClr>
              <a:defRPr/>
            </a:pPr>
            <a:r>
              <a:rPr lang="fr-FR" sz="1600" dirty="0"/>
              <a:t>Si la mobilisation de ces financeurs ne permet pas de financer la totalité de l’aide, le financement de l’</a:t>
            </a:r>
            <a:r>
              <a:rPr lang="fr-FR" sz="1600" dirty="0" err="1"/>
              <a:t>Agefiph</a:t>
            </a:r>
            <a:r>
              <a:rPr lang="fr-FR" sz="1600" dirty="0"/>
              <a:t> vient financer tout ou partie des frais de compensation restant à la charge de la personne en situation de handicap, selon les </a:t>
            </a:r>
            <a:r>
              <a:rPr lang="fr-FR" sz="1600" dirty="0" err="1"/>
              <a:t>modaltiés</a:t>
            </a:r>
            <a:r>
              <a:rPr lang="fr-FR" sz="1600" dirty="0"/>
              <a:t> propres à chaque aide. </a:t>
            </a:r>
          </a:p>
          <a:p>
            <a:pPr>
              <a:defRPr/>
            </a:pPr>
            <a:r>
              <a:rPr lang="fr-FR" sz="1600" dirty="0"/>
              <a:t>Il convient de noter que s’il persiste un reste à charge, les financements extra-légaux (fonds de compensation du handicap, secours CPAM…) peuvent intervenir, après intervention de ces différents financeurs.</a:t>
            </a:r>
            <a:endParaRPr lang="fr-FR" altLang="fr-FR" dirty="0">
              <a:solidFill>
                <a:srgbClr val="000000"/>
              </a:solidFill>
              <a:cs typeface="Times New Roman" panose="02020603050405020304" pitchFamily="18" charset="0"/>
            </a:endParaRPr>
          </a:p>
        </p:txBody>
      </p:sp>
      <p:sp>
        <p:nvSpPr>
          <p:cNvPr id="6"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a:xfrm>
            <a:off x="6413679" y="311727"/>
            <a:ext cx="5529084" cy="270969"/>
          </a:xfrm>
        </p:spPr>
        <p:txBody>
          <a:bodyPr/>
          <a:lstStyle/>
          <a:p>
            <a:r>
              <a:rPr lang="fr-FR" b="1" dirty="0">
                <a:latin typeface="Arial" panose="020B0604020202020204" pitchFamily="34" charset="0"/>
                <a:cs typeface="Arial" panose="020B0604020202020204" pitchFamily="34" charset="0"/>
              </a:rPr>
              <a:t>Nos principes d’intervention auprès des entreprises sous accord agréé</a:t>
            </a:r>
          </a:p>
        </p:txBody>
      </p:sp>
    </p:spTree>
    <p:extLst>
      <p:ext uri="{BB962C8B-B14F-4D97-AF65-F5344CB8AC3E}">
        <p14:creationId xmlns:p14="http://schemas.microsoft.com/office/powerpoint/2010/main" val="146777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
        <p:nvSpPr>
          <p:cNvPr id="5" name="Rectangle 3"/>
          <p:cNvSpPr txBox="1">
            <a:spLocks noChangeArrowheads="1"/>
          </p:cNvSpPr>
          <p:nvPr/>
        </p:nvSpPr>
        <p:spPr>
          <a:xfrm>
            <a:off x="605929" y="1269341"/>
            <a:ext cx="5062224"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000" b="1" dirty="0">
                <a:solidFill>
                  <a:schemeClr val="accent2"/>
                </a:solidFill>
                <a:latin typeface="Arial" panose="020B0604020202020204" pitchFamily="34" charset="0"/>
                <a:cs typeface="Arial" panose="020B0604020202020204" pitchFamily="34" charset="0"/>
              </a:rPr>
              <a:t>Des principes d’intervention inchangés</a:t>
            </a:r>
          </a:p>
        </p:txBody>
      </p:sp>
      <p:sp>
        <p:nvSpPr>
          <p:cNvPr id="4" name="Rectangle 3"/>
          <p:cNvSpPr/>
          <p:nvPr/>
        </p:nvSpPr>
        <p:spPr>
          <a:xfrm>
            <a:off x="605929" y="1917567"/>
            <a:ext cx="10972800" cy="3908762"/>
          </a:xfrm>
          <a:prstGeom prst="rect">
            <a:avLst/>
          </a:prstGeom>
        </p:spPr>
        <p:txBody>
          <a:bodyPr wrap="square">
            <a:spAutoFit/>
          </a:bodyPr>
          <a:lstStyle/>
          <a:p>
            <a:pPr lvl="0" algn="just"/>
            <a:r>
              <a:rPr lang="fr-FR" dirty="0">
                <a:latin typeface="Arial" panose="020B0604020202020204" pitchFamily="34" charset="0"/>
                <a:cs typeface="Arial" panose="020B0604020202020204" pitchFamily="34" charset="0"/>
              </a:rPr>
              <a:t>Les aides de l’</a:t>
            </a:r>
            <a:r>
              <a:rPr lang="fr-FR" dirty="0" err="1">
                <a:latin typeface="Arial" panose="020B0604020202020204" pitchFamily="34" charset="0"/>
                <a:cs typeface="Arial" panose="020B0604020202020204" pitchFamily="34" charset="0"/>
              </a:rPr>
              <a:t>Agefiph</a:t>
            </a:r>
            <a:r>
              <a:rPr lang="fr-FR" dirty="0">
                <a:latin typeface="Arial" panose="020B0604020202020204" pitchFamily="34" charset="0"/>
                <a:cs typeface="Arial" panose="020B0604020202020204" pitchFamily="34" charset="0"/>
              </a:rPr>
              <a:t> sont : </a:t>
            </a:r>
          </a:p>
          <a:p>
            <a:pPr marL="285750" lvl="0" indent="-285750" algn="just">
              <a:buFont typeface="Wingdings" panose="05000000000000000000" pitchFamily="2" charset="2"/>
              <a:buChar char="ü"/>
            </a:pPr>
            <a:endParaRPr lang="fr-FR"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fr-FR" dirty="0">
                <a:solidFill>
                  <a:schemeClr val="accent2"/>
                </a:solidFill>
                <a:latin typeface="Arial" panose="020B0604020202020204" pitchFamily="34" charset="0"/>
                <a:cs typeface="Arial" panose="020B0604020202020204" pitchFamily="34" charset="0"/>
              </a:rPr>
              <a:t>Complémentaires </a:t>
            </a:r>
            <a:r>
              <a:rPr lang="fr-FR" dirty="0">
                <a:latin typeface="Arial" panose="020B0604020202020204" pitchFamily="34" charset="0"/>
                <a:cs typeface="Arial" panose="020B0604020202020204" pitchFamily="34" charset="0"/>
              </a:rPr>
              <a:t>par rapport à des dispositifs d’origine légale ou extra-légale </a:t>
            </a:r>
            <a:r>
              <a:rPr lang="fr-FR" i="1" dirty="0">
                <a:latin typeface="Arial" panose="020B0604020202020204" pitchFamily="34" charset="0"/>
                <a:cs typeface="Arial" panose="020B0604020202020204" pitchFamily="34" charset="0"/>
              </a:rPr>
              <a:t>(sécurité sociale, mutuelle, Prestation de compensation du handicap (PCH), accord agrée, obligations de l’employeur, …) </a:t>
            </a:r>
          </a:p>
          <a:p>
            <a:pPr algn="just">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fr-FR" dirty="0">
                <a:solidFill>
                  <a:schemeClr val="accent2"/>
                </a:solidFill>
                <a:latin typeface="Arial" panose="020B0604020202020204" pitchFamily="34" charset="0"/>
                <a:cs typeface="Arial" panose="020B0604020202020204" pitchFamily="34" charset="0"/>
              </a:rPr>
              <a:t>Non accessibles « de droit » </a:t>
            </a:r>
          </a:p>
          <a:p>
            <a:pPr marL="285750" indent="-285750" algn="just">
              <a:buFont typeface="Wingdings" panose="05000000000000000000" pitchFamily="2" charset="2"/>
              <a:buChar char="ü"/>
            </a:pPr>
            <a:endParaRPr lang="fr-FR" dirty="0">
              <a:solidFill>
                <a:schemeClr val="accent2"/>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fr-FR" dirty="0">
                <a:solidFill>
                  <a:schemeClr val="accent2"/>
                </a:solidFill>
                <a:latin typeface="Arial" panose="020B0604020202020204" pitchFamily="34" charset="0"/>
                <a:cs typeface="Arial" panose="020B0604020202020204" pitchFamily="34" charset="0"/>
              </a:rPr>
              <a:t>Non rétroactives</a:t>
            </a:r>
          </a:p>
          <a:p>
            <a:pPr lvl="0" algn="just">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Certaines aides appelant une expertise du besoin et/ou nécessitant un examen des possibilités de réponses par le droit commun font l’objet d’une </a:t>
            </a:r>
            <a:r>
              <a:rPr lang="fr-FR" dirty="0">
                <a:solidFill>
                  <a:schemeClr val="accent2"/>
                </a:solidFill>
                <a:latin typeface="Arial" panose="020B0604020202020204" pitchFamily="34" charset="0"/>
                <a:cs typeface="Arial" panose="020B0604020202020204" pitchFamily="34" charset="0"/>
              </a:rPr>
              <a:t>prescription obligatoire </a:t>
            </a:r>
            <a:r>
              <a:rPr lang="fr-FR" dirty="0">
                <a:latin typeface="Arial" panose="020B0604020202020204" pitchFamily="34" charset="0"/>
                <a:cs typeface="Arial" panose="020B0604020202020204" pitchFamily="34" charset="0"/>
              </a:rPr>
              <a:t>par un opérateur du SPE ou de l’</a:t>
            </a:r>
            <a:r>
              <a:rPr lang="fr-FR" dirty="0" err="1">
                <a:latin typeface="Arial" panose="020B0604020202020204" pitchFamily="34" charset="0"/>
                <a:cs typeface="Arial" panose="020B0604020202020204" pitchFamily="34" charset="0"/>
              </a:rPr>
              <a:t>Agefiph</a:t>
            </a:r>
            <a:r>
              <a:rPr lang="fr-FR" dirty="0">
                <a:latin typeface="Arial" panose="020B0604020202020204" pitchFamily="34" charset="0"/>
                <a:cs typeface="Arial" panose="020B0604020202020204" pitchFamily="34" charset="0"/>
              </a:rPr>
              <a:t> (pour le conseil aux entreprises)</a:t>
            </a:r>
          </a:p>
          <a:p>
            <a:pPr algn="just"/>
            <a:endParaRPr lang="fr-FR" sz="1600" dirty="0">
              <a:latin typeface="Arial" panose="020B0604020202020204" pitchFamily="34" charset="0"/>
              <a:cs typeface="Arial" panose="020B0604020202020204" pitchFamily="34" charset="0"/>
            </a:endParaRPr>
          </a:p>
          <a:p>
            <a:pPr algn="just"/>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579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
        <p:nvSpPr>
          <p:cNvPr id="25" name="Espace réservé du numéro de diapositive 5"/>
          <p:cNvSpPr txBox="1">
            <a:spLocks/>
          </p:cNvSpPr>
          <p:nvPr/>
        </p:nvSpPr>
        <p:spPr>
          <a:xfrm>
            <a:off x="1871674" y="6496050"/>
            <a:ext cx="1044575" cy="26035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defRPr/>
            </a:pPr>
            <a:fld id="{12E6517C-47DF-429A-BD87-4FBEE855DB2E}" type="slidenum">
              <a:rPr lang="fr-FR" altLang="fr-FR" sz="675" smtClean="0">
                <a:solidFill>
                  <a:srgbClr val="595959"/>
                </a:solidFill>
                <a:latin typeface="Arial" pitchFamily="34" charset="0"/>
                <a:ea typeface="ＭＳ Ｐゴシック" pitchFamily="-112" charset="-128"/>
                <a:cs typeface="Arial"/>
              </a:rPr>
              <a:pPr defTabSz="685800" fontAlgn="base">
                <a:spcBef>
                  <a:spcPct val="0"/>
                </a:spcBef>
                <a:spcAft>
                  <a:spcPct val="0"/>
                </a:spcAft>
                <a:defRPr/>
              </a:pPr>
              <a:t>26</a:t>
            </a:fld>
            <a:endParaRPr lang="fr-FR" altLang="fr-FR" sz="675" dirty="0">
              <a:solidFill>
                <a:srgbClr val="595959"/>
              </a:solidFill>
              <a:latin typeface="Arial" pitchFamily="34" charset="0"/>
              <a:ea typeface="ＭＳ Ｐゴシック" pitchFamily="-112" charset="-128"/>
              <a:cs typeface="Arial"/>
            </a:endParaRPr>
          </a:p>
        </p:txBody>
      </p:sp>
      <p:sp>
        <p:nvSpPr>
          <p:cNvPr id="58" name="Rectangle 57"/>
          <p:cNvSpPr/>
          <p:nvPr/>
        </p:nvSpPr>
        <p:spPr>
          <a:xfrm>
            <a:off x="6391949" y="1298664"/>
            <a:ext cx="5468975" cy="285515"/>
          </a:xfrm>
          <a:prstGeom prst="rect">
            <a:avLst/>
          </a:prstGeom>
          <a:solidFill>
            <a:srgbClr val="595959"/>
          </a:solidFill>
          <a:ln w="25400" cap="flat" cmpd="sng" algn="ctr">
            <a:noFill/>
            <a:prstDash val="solid"/>
          </a:ln>
          <a:effectLst/>
        </p:spPr>
        <p:txBody>
          <a:bodyPr lIns="68504" tIns="34247" rIns="68504" bIns="34247" rtlCol="0" anchor="ctr"/>
          <a:lstStyle/>
          <a:p>
            <a:pPr algn="ctr" defTabSz="685042"/>
            <a:r>
              <a:rPr lang="fr-FR" sz="1600" b="1" kern="0" dirty="0">
                <a:solidFill>
                  <a:srgbClr val="FFFFFF"/>
                </a:solidFill>
                <a:latin typeface="Arial"/>
                <a:ea typeface="ＭＳ Ｐゴシック" pitchFamily="-112" charset="-128"/>
              </a:rPr>
              <a:t>Entreprises</a:t>
            </a:r>
          </a:p>
        </p:txBody>
      </p:sp>
      <p:sp>
        <p:nvSpPr>
          <p:cNvPr id="59" name="Rectangle 58"/>
          <p:cNvSpPr/>
          <p:nvPr/>
        </p:nvSpPr>
        <p:spPr>
          <a:xfrm>
            <a:off x="825181" y="1297775"/>
            <a:ext cx="4531578" cy="366338"/>
          </a:xfrm>
          <a:prstGeom prst="rect">
            <a:avLst/>
          </a:prstGeom>
          <a:solidFill>
            <a:srgbClr val="595959"/>
          </a:solidFill>
          <a:ln w="25400" cap="flat" cmpd="sng" algn="ctr">
            <a:noFill/>
            <a:prstDash val="solid"/>
          </a:ln>
          <a:effectLst/>
        </p:spPr>
        <p:txBody>
          <a:bodyPr lIns="68504" tIns="34247" rIns="68504" bIns="34247" rtlCol="0" anchor="ctr"/>
          <a:lstStyle/>
          <a:p>
            <a:pPr algn="ctr" defTabSz="685042"/>
            <a:r>
              <a:rPr lang="fr-FR" sz="1600" b="1" kern="0" dirty="0">
                <a:solidFill>
                  <a:srgbClr val="FFFFFF"/>
                </a:solidFill>
                <a:latin typeface="Arial" panose="020B0604020202020204" pitchFamily="34" charset="0"/>
                <a:ea typeface="ＭＳ Ｐゴシック" pitchFamily="-112" charset="-128"/>
                <a:cs typeface="Arial" panose="020B0604020202020204" pitchFamily="34" charset="0"/>
              </a:rPr>
              <a:t>Personnes handicapées</a:t>
            </a:r>
          </a:p>
        </p:txBody>
      </p:sp>
      <p:sp>
        <p:nvSpPr>
          <p:cNvPr id="60" name="Rectangle 59"/>
          <p:cNvSpPr/>
          <p:nvPr/>
        </p:nvSpPr>
        <p:spPr>
          <a:xfrm>
            <a:off x="6391950" y="2003843"/>
            <a:ext cx="2073200" cy="1708299"/>
          </a:xfrm>
          <a:prstGeom prst="rect">
            <a:avLst/>
          </a:prstGeom>
          <a:solidFill>
            <a:srgbClr val="FEDC7D"/>
          </a:solidFill>
          <a:ln>
            <a:noFill/>
          </a:ln>
        </p:spPr>
        <p:style>
          <a:lnRef idx="2">
            <a:schemeClr val="accent1">
              <a:shade val="50000"/>
            </a:schemeClr>
          </a:lnRef>
          <a:fillRef idx="1">
            <a:schemeClr val="accent1"/>
          </a:fillRef>
          <a:effectRef idx="0">
            <a:schemeClr val="accent1"/>
          </a:effectRef>
          <a:fontRef idx="minor">
            <a:schemeClr val="lt1"/>
          </a:fontRef>
        </p:style>
        <p:txBody>
          <a:bodyPr lIns="68504" tIns="34247" rIns="68504" bIns="34247" rtlCol="0" anchor="ctr"/>
          <a:lstStyle/>
          <a:p>
            <a:pPr algn="ctr" defTabSz="685042"/>
            <a:r>
              <a:rPr lang="fr-FR" sz="1400" b="1" dirty="0">
                <a:solidFill>
                  <a:schemeClr val="tx1"/>
                </a:solidFill>
                <a:latin typeface="Arial" panose="020B0604020202020204" pitchFamily="34" charset="0"/>
                <a:cs typeface="Arial" panose="020B0604020202020204" pitchFamily="34" charset="0"/>
              </a:rPr>
              <a:t>Les aides au recrutement, à l’intégration, mobilité professionnelle</a:t>
            </a:r>
          </a:p>
          <a:p>
            <a:pPr algn="ctr" defTabSz="685042"/>
            <a:r>
              <a:rPr lang="fr-FR" sz="1200" dirty="0">
                <a:solidFill>
                  <a:schemeClr val="tx1"/>
                </a:solidFill>
                <a:latin typeface="Arial" panose="020B0604020202020204" pitchFamily="34" charset="0"/>
                <a:cs typeface="Arial" panose="020B0604020202020204" pitchFamily="34" charset="0"/>
              </a:rPr>
              <a:t> </a:t>
            </a:r>
          </a:p>
        </p:txBody>
      </p:sp>
      <p:sp>
        <p:nvSpPr>
          <p:cNvPr id="61" name="Rectangle 60"/>
          <p:cNvSpPr/>
          <p:nvPr/>
        </p:nvSpPr>
        <p:spPr>
          <a:xfrm>
            <a:off x="6394462" y="3856419"/>
            <a:ext cx="2070688" cy="1847463"/>
          </a:xfrm>
          <a:prstGeom prst="rect">
            <a:avLst/>
          </a:prstGeom>
          <a:solidFill>
            <a:srgbClr val="FEDC7D"/>
          </a:solidFill>
          <a:ln>
            <a:noFill/>
          </a:ln>
        </p:spPr>
        <p:style>
          <a:lnRef idx="2">
            <a:schemeClr val="accent1">
              <a:shade val="50000"/>
            </a:schemeClr>
          </a:lnRef>
          <a:fillRef idx="1">
            <a:schemeClr val="accent1"/>
          </a:fillRef>
          <a:effectRef idx="0">
            <a:schemeClr val="accent1"/>
          </a:effectRef>
          <a:fontRef idx="minor">
            <a:schemeClr val="lt1"/>
          </a:fontRef>
        </p:style>
        <p:txBody>
          <a:bodyPr lIns="68504" tIns="34247" rIns="68504" bIns="34247" rtlCol="0" anchor="ctr"/>
          <a:lstStyle/>
          <a:p>
            <a:pPr algn="ctr" defTabSz="685042"/>
            <a:r>
              <a:rPr lang="fr-FR" sz="1400" b="1" dirty="0">
                <a:solidFill>
                  <a:schemeClr val="tx1"/>
                </a:solidFill>
                <a:latin typeface="Arial" panose="020B0604020202020204" pitchFamily="34" charset="0"/>
                <a:cs typeface="Arial" panose="020B0604020202020204" pitchFamily="34" charset="0"/>
              </a:rPr>
              <a:t>Les aides au maintien dans l’emploi</a:t>
            </a:r>
          </a:p>
          <a:p>
            <a:pPr algn="ctr" defTabSz="685042"/>
            <a:r>
              <a:rPr lang="fr-FR" sz="1400" b="1" dirty="0">
                <a:solidFill>
                  <a:schemeClr val="tx1"/>
                </a:solidFill>
                <a:latin typeface="Arial" panose="020B0604020202020204" pitchFamily="34" charset="0"/>
                <a:cs typeface="Arial" panose="020B0604020202020204" pitchFamily="34" charset="0"/>
              </a:rPr>
              <a:t>Accompagnement dans les différentes transitions professionnelles</a:t>
            </a:r>
          </a:p>
        </p:txBody>
      </p:sp>
      <p:sp>
        <p:nvSpPr>
          <p:cNvPr id="65" name="Rectangle 64"/>
          <p:cNvSpPr/>
          <p:nvPr/>
        </p:nvSpPr>
        <p:spPr>
          <a:xfrm>
            <a:off x="825181" y="2035327"/>
            <a:ext cx="1754706" cy="1911762"/>
          </a:xfrm>
          <a:prstGeom prst="rect">
            <a:avLst/>
          </a:prstGeom>
          <a:solidFill>
            <a:schemeClr val="accent6">
              <a:lumMod val="40000"/>
              <a:lumOff val="60000"/>
            </a:schemeClr>
          </a:solidFill>
          <a:ln w="25400" cap="flat" cmpd="sng" algn="ctr">
            <a:noFill/>
            <a:prstDash val="solid"/>
          </a:ln>
          <a:effectLst/>
        </p:spPr>
        <p:txBody>
          <a:bodyPr lIns="26970" tIns="26970" rIns="26970" bIns="26970" rtlCol="0" anchor="ctr"/>
          <a:lstStyle/>
          <a:p>
            <a:pPr algn="ctr" defTabSz="685042"/>
            <a:r>
              <a:rPr lang="fr-FR" sz="1400" b="1" dirty="0">
                <a:solidFill>
                  <a:schemeClr val="tx1"/>
                </a:solidFill>
                <a:latin typeface="Arial" panose="020B0604020202020204" pitchFamily="34" charset="0"/>
                <a:ea typeface="ＭＳ Ｐゴシック" pitchFamily="-112" charset="-128"/>
                <a:cs typeface="Arial" panose="020B0604020202020204" pitchFamily="34" charset="0"/>
              </a:rPr>
              <a:t>Les aides à l’accès, reprise d’emploi et à la sécurisation des parcours</a:t>
            </a:r>
          </a:p>
        </p:txBody>
      </p:sp>
      <p:sp>
        <p:nvSpPr>
          <p:cNvPr id="66" name="Rectangle 65"/>
          <p:cNvSpPr/>
          <p:nvPr/>
        </p:nvSpPr>
        <p:spPr>
          <a:xfrm>
            <a:off x="852506" y="4120153"/>
            <a:ext cx="1727382" cy="1505654"/>
          </a:xfrm>
          <a:prstGeom prst="rect">
            <a:avLst/>
          </a:prstGeom>
          <a:solidFill>
            <a:schemeClr val="accent6">
              <a:lumMod val="40000"/>
              <a:lumOff val="60000"/>
            </a:schemeClr>
          </a:solidFill>
          <a:ln w="25400" cap="flat" cmpd="sng" algn="ctr">
            <a:noFill/>
            <a:prstDash val="solid"/>
          </a:ln>
          <a:effectLst/>
        </p:spPr>
        <p:txBody>
          <a:bodyPr lIns="26970" tIns="26970" rIns="26970" bIns="26970" rtlCol="0" anchor="ctr"/>
          <a:lstStyle/>
          <a:p>
            <a:pPr algn="ctr" defTabSz="685042"/>
            <a:r>
              <a:rPr lang="fr-FR" sz="1400" b="1" dirty="0">
                <a:latin typeface="Arial" panose="020B0604020202020204" pitchFamily="34" charset="0"/>
                <a:ea typeface="ＭＳ Ｐゴシック" pitchFamily="-112" charset="-128"/>
                <a:cs typeface="Arial" panose="020B0604020202020204" pitchFamily="34" charset="0"/>
              </a:rPr>
              <a:t>Solutions compensatoires</a:t>
            </a:r>
          </a:p>
          <a:p>
            <a:pPr algn="ctr" defTabSz="685042"/>
            <a:r>
              <a:rPr lang="fr-FR" sz="1400" b="1" dirty="0">
                <a:latin typeface="Arial" panose="020B0604020202020204" pitchFamily="34" charset="0"/>
                <a:ea typeface="ＭＳ Ｐゴシック" pitchFamily="-112" charset="-128"/>
                <a:cs typeface="Arial" panose="020B0604020202020204" pitchFamily="34" charset="0"/>
              </a:rPr>
              <a:t>afin de favoriser l’autonomie de la personne handicapée</a:t>
            </a:r>
          </a:p>
        </p:txBody>
      </p:sp>
      <p:sp>
        <p:nvSpPr>
          <p:cNvPr id="77" name="Espace réservé du contenu 2"/>
          <p:cNvSpPr txBox="1">
            <a:spLocks/>
          </p:cNvSpPr>
          <p:nvPr/>
        </p:nvSpPr>
        <p:spPr bwMode="gray">
          <a:xfrm rot="5400000">
            <a:off x="5919409" y="3774232"/>
            <a:ext cx="228854" cy="4608094"/>
          </a:xfrm>
          <a:prstGeom prst="rect">
            <a:avLst/>
          </a:prstGeom>
          <a:solidFill>
            <a:schemeClr val="accent2">
              <a:lumMod val="40000"/>
              <a:lumOff val="60000"/>
            </a:schemeClr>
          </a:solidFill>
          <a:ln>
            <a:solidFill>
              <a:srgbClr val="660033"/>
            </a:solidFill>
          </a:ln>
          <a:effectLst>
            <a:outerShdw blurRad="63500" sx="102000" sy="102000" algn="ctr" rotWithShape="0">
              <a:prstClr val="black">
                <a:alpha val="40000"/>
              </a:prstClr>
            </a:outerShdw>
          </a:effectLst>
          <a:extLst/>
        </p:spPr>
        <p:txBody>
          <a:bodyPr vert="vert270" wrap="square" lIns="0" tIns="0" rIns="0" bIns="0" numCol="1" anchor="ctr" anchorCtr="0" compatLnSpc="1">
            <a:prstTxWarp prst="textNoShape">
              <a:avLst/>
            </a:prstTxWarp>
          </a:bodyPr>
          <a:lstStyle>
            <a:defPPr>
              <a:defRPr lang="fr-FR"/>
            </a:defPPr>
            <a:lvl1pPr marL="0" indent="0" algn="ctr" eaLnBrk="1" hangingPunct="1">
              <a:lnSpc>
                <a:spcPct val="115000"/>
              </a:lnSpc>
              <a:spcBef>
                <a:spcPct val="10000"/>
              </a:spcBef>
              <a:buClr>
                <a:schemeClr val="accent2"/>
              </a:buClr>
              <a:buFontTx/>
              <a:buNone/>
              <a:defRPr sz="1000" b="1" kern="0">
                <a:solidFill>
                  <a:schemeClr val="bg1"/>
                </a:solidFill>
                <a:latin typeface="Century Gothic" panose="020B0502020202020204" pitchFamily="34" charset="0"/>
                <a:ea typeface="+mn-ea"/>
              </a:defRPr>
            </a:lvl1pPr>
            <a:lvl2pPr marL="825500" indent="-285750" eaLnBrk="1" hangingPunct="1">
              <a:lnSpc>
                <a:spcPct val="115000"/>
              </a:lnSpc>
              <a:spcBef>
                <a:spcPct val="10000"/>
              </a:spcBef>
              <a:buFont typeface="Arial" panose="020B0604020202020204" pitchFamily="34" charset="0"/>
              <a:buChar char="•"/>
              <a:defRPr sz="1600">
                <a:latin typeface="+mn-lt"/>
              </a:defRPr>
            </a:lvl2pPr>
            <a:lvl3pPr marL="722313" indent="-177800" eaLnBrk="1" hangingPunct="1">
              <a:lnSpc>
                <a:spcPct val="115000"/>
              </a:lnSpc>
              <a:spcBef>
                <a:spcPct val="10000"/>
              </a:spcBef>
              <a:buClr>
                <a:schemeClr val="hlink"/>
              </a:buClr>
              <a:buChar char="•"/>
              <a:defRPr sz="1200">
                <a:latin typeface="+mn-lt"/>
              </a:defRPr>
            </a:lvl3pPr>
            <a:lvl4pPr marL="723900" eaLnBrk="1" hangingPunct="1">
              <a:lnSpc>
                <a:spcPct val="115000"/>
              </a:lnSpc>
              <a:spcBef>
                <a:spcPct val="10000"/>
              </a:spcBef>
              <a:defRPr sz="1200">
                <a:latin typeface="+mn-lt"/>
              </a:defRPr>
            </a:lvl4pPr>
            <a:lvl5pPr marL="903288" indent="-177800" eaLnBrk="1" hangingPunct="1">
              <a:lnSpc>
                <a:spcPct val="115000"/>
              </a:lnSpc>
              <a:spcBef>
                <a:spcPct val="10000"/>
              </a:spcBef>
              <a:buClr>
                <a:schemeClr val="folHlink"/>
              </a:buClr>
              <a:buChar char="•"/>
              <a:defRPr sz="1400">
                <a:latin typeface="+mn-lt"/>
              </a:defRPr>
            </a:lvl5pPr>
            <a:lvl6pPr marL="1360488" indent="-177800" fontAlgn="base">
              <a:lnSpc>
                <a:spcPct val="115000"/>
              </a:lnSpc>
              <a:spcBef>
                <a:spcPct val="10000"/>
              </a:spcBef>
              <a:spcAft>
                <a:spcPct val="0"/>
              </a:spcAft>
              <a:buClr>
                <a:schemeClr val="folHlink"/>
              </a:buClr>
              <a:buChar char="•"/>
              <a:defRPr sz="1200">
                <a:latin typeface="+mn-lt"/>
              </a:defRPr>
            </a:lvl6pPr>
            <a:lvl7pPr marL="1817688" indent="-177800" fontAlgn="base">
              <a:lnSpc>
                <a:spcPct val="115000"/>
              </a:lnSpc>
              <a:spcBef>
                <a:spcPct val="10000"/>
              </a:spcBef>
              <a:spcAft>
                <a:spcPct val="0"/>
              </a:spcAft>
              <a:buClr>
                <a:schemeClr val="folHlink"/>
              </a:buClr>
              <a:buChar char="•"/>
              <a:defRPr sz="1200">
                <a:latin typeface="+mn-lt"/>
              </a:defRPr>
            </a:lvl7pPr>
            <a:lvl8pPr marL="2274888" indent="-177800" fontAlgn="base">
              <a:lnSpc>
                <a:spcPct val="115000"/>
              </a:lnSpc>
              <a:spcBef>
                <a:spcPct val="10000"/>
              </a:spcBef>
              <a:spcAft>
                <a:spcPct val="0"/>
              </a:spcAft>
              <a:buClr>
                <a:schemeClr val="folHlink"/>
              </a:buClr>
              <a:buChar char="•"/>
              <a:defRPr sz="1000">
                <a:latin typeface="+mn-lt"/>
              </a:defRPr>
            </a:lvl8pPr>
            <a:lvl9pPr marL="2732088" indent="-177800" fontAlgn="base">
              <a:lnSpc>
                <a:spcPct val="115000"/>
              </a:lnSpc>
              <a:spcBef>
                <a:spcPct val="10000"/>
              </a:spcBef>
              <a:spcAft>
                <a:spcPct val="0"/>
              </a:spcAft>
              <a:buClr>
                <a:schemeClr val="folHlink"/>
              </a:buClr>
              <a:buChar char="•"/>
              <a:defRPr sz="1000">
                <a:latin typeface="+mn-lt"/>
              </a:defRPr>
            </a:lvl9pPr>
          </a:lstStyle>
          <a:p>
            <a:pPr defTabSz="912715">
              <a:buClr>
                <a:srgbClr val="EC7703"/>
              </a:buClr>
            </a:pPr>
            <a:r>
              <a:rPr lang="fr-FR" sz="1100" dirty="0">
                <a:solidFill>
                  <a:schemeClr val="tx1"/>
                </a:solidFill>
                <a:latin typeface="Arial" panose="020B0604020202020204" pitchFamily="34" charset="0"/>
                <a:cs typeface="Arial" panose="020B0604020202020204" pitchFamily="34" charset="0"/>
              </a:rPr>
              <a:t>Aide auxiliaire de sécurisation  des parcours professionnels</a:t>
            </a:r>
          </a:p>
        </p:txBody>
      </p:sp>
      <p:cxnSp>
        <p:nvCxnSpPr>
          <p:cNvPr id="78" name="Connecteur en arc 77"/>
          <p:cNvCxnSpPr/>
          <p:nvPr/>
        </p:nvCxnSpPr>
        <p:spPr>
          <a:xfrm>
            <a:off x="3082560" y="6056217"/>
            <a:ext cx="421111" cy="3405"/>
          </a:xfrm>
          <a:prstGeom prst="curvedConnector3">
            <a:avLst>
              <a:gd name="adj1" fmla="val 50000"/>
            </a:avLst>
          </a:prstGeom>
          <a:ln w="57150">
            <a:solidFill>
              <a:srgbClr val="660033"/>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Connecteur en arc 78"/>
          <p:cNvCxnSpPr/>
          <p:nvPr/>
        </p:nvCxnSpPr>
        <p:spPr>
          <a:xfrm rot="10800000" flipV="1">
            <a:off x="8465150" y="6078277"/>
            <a:ext cx="389501" cy="1"/>
          </a:xfrm>
          <a:prstGeom prst="curvedConnector3">
            <a:avLst>
              <a:gd name="adj1" fmla="val 50000"/>
            </a:avLst>
          </a:prstGeom>
          <a:ln w="57150">
            <a:solidFill>
              <a:srgbClr val="660033"/>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4382143" y="1249589"/>
            <a:ext cx="1068810" cy="672130"/>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fr-FR"/>
            </a:defPPr>
            <a:lvl1pPr algn="ctr">
              <a:defRPr sz="1100">
                <a:solidFill>
                  <a:srgbClr val="FF0000"/>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912715"/>
            <a:r>
              <a:rPr lang="fr-FR" sz="1200" b="1" dirty="0">
                <a:latin typeface="Arial" panose="020B0604020202020204" pitchFamily="34" charset="0"/>
                <a:cs typeface="Arial" panose="020B0604020202020204" pitchFamily="34" charset="0"/>
              </a:rPr>
              <a:t>BOETH ou en voie de le devenir</a:t>
            </a:r>
          </a:p>
        </p:txBody>
      </p:sp>
      <p:sp>
        <p:nvSpPr>
          <p:cNvPr id="85" name="Espace réservé du contenu 2"/>
          <p:cNvSpPr txBox="1">
            <a:spLocks/>
          </p:cNvSpPr>
          <p:nvPr/>
        </p:nvSpPr>
        <p:spPr bwMode="gray">
          <a:xfrm>
            <a:off x="5335991" y="3695638"/>
            <a:ext cx="1036420" cy="1909575"/>
          </a:xfrm>
          <a:prstGeom prst="rect">
            <a:avLst/>
          </a:prstGeom>
          <a:solidFill>
            <a:schemeClr val="bg1"/>
          </a:solidFill>
          <a:ln>
            <a:noFill/>
          </a:ln>
          <a:effectLst>
            <a:outerShdw blurRad="63500" sx="102000" sy="102000" algn="ctr" rotWithShape="0">
              <a:prstClr val="black">
                <a:alpha val="40000"/>
              </a:prstClr>
            </a:outerShdw>
          </a:effectLst>
          <a:extLst/>
        </p:spPr>
        <p:txBody>
          <a:bodyPr vert="horz" wrap="square" lIns="0" tIns="0" rIns="0" bIns="0" numCol="1" anchor="ctr" anchorCtr="0" compatLnSpc="1">
            <a:prstTxWarp prst="textNoShape">
              <a:avLst/>
            </a:prstTxWarp>
          </a:bodyPr>
          <a:lstStyle>
            <a:defPPr>
              <a:defRPr lang="fr-FR"/>
            </a:defPPr>
            <a:lvl1pPr marL="0" indent="0" algn="ctr" eaLnBrk="1" hangingPunct="1">
              <a:lnSpc>
                <a:spcPct val="115000"/>
              </a:lnSpc>
              <a:spcBef>
                <a:spcPct val="10000"/>
              </a:spcBef>
              <a:buClr>
                <a:schemeClr val="accent2"/>
              </a:buClr>
              <a:buFontTx/>
              <a:buNone/>
              <a:defRPr sz="1000" b="1" kern="0">
                <a:solidFill>
                  <a:srgbClr val="000000"/>
                </a:solidFill>
                <a:latin typeface="Century Gothic" panose="020B0502020202020204" pitchFamily="34" charset="0"/>
              </a:defRPr>
            </a:lvl1pPr>
            <a:lvl2pPr marL="825500" indent="-285750" eaLnBrk="1" hangingPunct="1">
              <a:lnSpc>
                <a:spcPct val="115000"/>
              </a:lnSpc>
              <a:spcBef>
                <a:spcPct val="10000"/>
              </a:spcBef>
              <a:buFont typeface="Arial" panose="020B0604020202020204" pitchFamily="34" charset="0"/>
              <a:buChar char="•"/>
              <a:defRPr sz="1600">
                <a:solidFill>
                  <a:schemeClr val="tx1"/>
                </a:solidFill>
                <a:ea typeface="ＭＳ Ｐゴシック" pitchFamily="-112" charset="-128"/>
              </a:defRPr>
            </a:lvl2pPr>
            <a:lvl3pPr marL="722313" indent="-177800" eaLnBrk="1" hangingPunct="1">
              <a:lnSpc>
                <a:spcPct val="115000"/>
              </a:lnSpc>
              <a:spcBef>
                <a:spcPct val="10000"/>
              </a:spcBef>
              <a:buClr>
                <a:schemeClr val="hlink"/>
              </a:buClr>
              <a:buChar char="•"/>
              <a:defRPr sz="1200">
                <a:solidFill>
                  <a:schemeClr val="tx1"/>
                </a:solidFill>
                <a:ea typeface="ＭＳ Ｐゴシック" pitchFamily="-112" charset="-128"/>
              </a:defRPr>
            </a:lvl3pPr>
            <a:lvl4pPr marL="723900" eaLnBrk="1" hangingPunct="1">
              <a:lnSpc>
                <a:spcPct val="115000"/>
              </a:lnSpc>
              <a:spcBef>
                <a:spcPct val="10000"/>
              </a:spcBef>
              <a:defRPr sz="1200">
                <a:solidFill>
                  <a:schemeClr val="tx1"/>
                </a:solidFill>
                <a:ea typeface="ＭＳ Ｐゴシック" pitchFamily="-112" charset="-128"/>
              </a:defRPr>
            </a:lvl4pPr>
            <a:lvl5pPr marL="903288" indent="-177800" eaLnBrk="1" hangingPunct="1">
              <a:lnSpc>
                <a:spcPct val="115000"/>
              </a:lnSpc>
              <a:spcBef>
                <a:spcPct val="10000"/>
              </a:spcBef>
              <a:buClr>
                <a:schemeClr val="folHlink"/>
              </a:buClr>
              <a:buChar char="•"/>
              <a:defRPr sz="1400">
                <a:solidFill>
                  <a:schemeClr val="tx1"/>
                </a:solidFill>
                <a:ea typeface="ＭＳ Ｐゴシック" pitchFamily="-112" charset="-128"/>
              </a:defRPr>
            </a:lvl5pPr>
            <a:lvl6pPr marL="1360488" indent="-177800" fontAlgn="base">
              <a:lnSpc>
                <a:spcPct val="115000"/>
              </a:lnSpc>
              <a:spcBef>
                <a:spcPct val="10000"/>
              </a:spcBef>
              <a:spcAft>
                <a:spcPct val="0"/>
              </a:spcAft>
              <a:buClr>
                <a:schemeClr val="folHlink"/>
              </a:buClr>
              <a:buChar char="•"/>
              <a:defRPr sz="1200">
                <a:solidFill>
                  <a:schemeClr val="tx1"/>
                </a:solidFill>
                <a:ea typeface="ＭＳ Ｐゴシック" pitchFamily="-112" charset="-128"/>
              </a:defRPr>
            </a:lvl6pPr>
            <a:lvl7pPr marL="1817688" indent="-177800" fontAlgn="base">
              <a:lnSpc>
                <a:spcPct val="115000"/>
              </a:lnSpc>
              <a:spcBef>
                <a:spcPct val="10000"/>
              </a:spcBef>
              <a:spcAft>
                <a:spcPct val="0"/>
              </a:spcAft>
              <a:buClr>
                <a:schemeClr val="folHlink"/>
              </a:buClr>
              <a:buChar char="•"/>
              <a:defRPr sz="1200">
                <a:solidFill>
                  <a:schemeClr val="tx1"/>
                </a:solidFill>
                <a:ea typeface="ＭＳ Ｐゴシック" pitchFamily="-112" charset="-128"/>
              </a:defRPr>
            </a:lvl7pPr>
            <a:lvl8pPr marL="2274888" indent="-177800" fontAlgn="base">
              <a:lnSpc>
                <a:spcPct val="115000"/>
              </a:lnSpc>
              <a:spcBef>
                <a:spcPct val="10000"/>
              </a:spcBef>
              <a:spcAft>
                <a:spcPct val="0"/>
              </a:spcAft>
              <a:buClr>
                <a:schemeClr val="folHlink"/>
              </a:buClr>
              <a:buChar char="•"/>
              <a:defRPr sz="1000">
                <a:solidFill>
                  <a:schemeClr val="tx1"/>
                </a:solidFill>
                <a:ea typeface="ＭＳ Ｐゴシック" pitchFamily="-112" charset="-128"/>
              </a:defRPr>
            </a:lvl8pPr>
            <a:lvl9pPr marL="2732088" indent="-177800" fontAlgn="base">
              <a:lnSpc>
                <a:spcPct val="115000"/>
              </a:lnSpc>
              <a:spcBef>
                <a:spcPct val="10000"/>
              </a:spcBef>
              <a:spcAft>
                <a:spcPct val="0"/>
              </a:spcAft>
              <a:buClr>
                <a:schemeClr val="folHlink"/>
              </a:buClr>
              <a:buChar char="•"/>
              <a:defRPr sz="1000">
                <a:solidFill>
                  <a:schemeClr val="tx1"/>
                </a:solidFill>
                <a:ea typeface="ＭＳ Ｐゴシック" pitchFamily="-112" charset="-128"/>
              </a:defRPr>
            </a:lvl9pPr>
          </a:lstStyle>
          <a:p>
            <a:pPr defTabSz="912715">
              <a:buClr>
                <a:srgbClr val="EC7703"/>
              </a:buClr>
            </a:pPr>
            <a:r>
              <a:rPr lang="fr-FR" sz="1200" dirty="0">
                <a:latin typeface="Arial" panose="020B0604020202020204" pitchFamily="34" charset="0"/>
                <a:cs typeface="Arial" panose="020B0604020202020204" pitchFamily="34" charset="0"/>
              </a:rPr>
              <a:t>Sécu </a:t>
            </a:r>
          </a:p>
          <a:p>
            <a:pPr defTabSz="912715">
              <a:buClr>
                <a:srgbClr val="EC7703"/>
              </a:buClr>
            </a:pPr>
            <a:r>
              <a:rPr lang="fr-FR" sz="1200" dirty="0">
                <a:latin typeface="Arial" panose="020B0604020202020204" pitchFamily="34" charset="0"/>
                <a:cs typeface="Arial" panose="020B0604020202020204" pitchFamily="34" charset="0"/>
              </a:rPr>
              <a:t>+</a:t>
            </a:r>
          </a:p>
          <a:p>
            <a:pPr defTabSz="912715">
              <a:buClr>
                <a:srgbClr val="EC7703"/>
              </a:buClr>
            </a:pPr>
            <a:r>
              <a:rPr lang="fr-FR" sz="1200" dirty="0">
                <a:latin typeface="Arial" panose="020B0604020202020204" pitchFamily="34" charset="0"/>
                <a:cs typeface="Arial" panose="020B0604020202020204" pitchFamily="34" charset="0"/>
              </a:rPr>
              <a:t>PCH</a:t>
            </a:r>
          </a:p>
          <a:p>
            <a:pPr defTabSz="912715">
              <a:buClr>
                <a:srgbClr val="EC7703"/>
              </a:buClr>
            </a:pPr>
            <a:r>
              <a:rPr lang="fr-FR" sz="1200" dirty="0">
                <a:latin typeface="Arial" panose="020B0604020202020204" pitchFamily="34" charset="0"/>
                <a:cs typeface="Arial" panose="020B0604020202020204" pitchFamily="34" charset="0"/>
              </a:rPr>
              <a:t>+</a:t>
            </a:r>
          </a:p>
          <a:p>
            <a:pPr defTabSz="912715">
              <a:buClr>
                <a:srgbClr val="EC7703"/>
              </a:buClr>
            </a:pPr>
            <a:r>
              <a:rPr lang="fr-FR" sz="1200" dirty="0">
                <a:latin typeface="Arial" panose="020B0604020202020204" pitchFamily="34" charset="0"/>
                <a:cs typeface="Arial" panose="020B0604020202020204" pitchFamily="34" charset="0"/>
              </a:rPr>
              <a:t>Mutuelle</a:t>
            </a:r>
          </a:p>
          <a:p>
            <a:pPr defTabSz="912715">
              <a:buClr>
                <a:srgbClr val="EC7703"/>
              </a:buClr>
            </a:pPr>
            <a:r>
              <a:rPr lang="fr-FR" sz="1200" dirty="0">
                <a:latin typeface="Arial" panose="020B0604020202020204" pitchFamily="34" charset="0"/>
                <a:cs typeface="Arial" panose="020B0604020202020204" pitchFamily="34" charset="0"/>
              </a:rPr>
              <a:t>+</a:t>
            </a:r>
          </a:p>
          <a:p>
            <a:pPr defTabSz="912715">
              <a:buClr>
                <a:srgbClr val="EC7703"/>
              </a:buClr>
            </a:pPr>
            <a:r>
              <a:rPr lang="fr-FR" sz="1200" dirty="0">
                <a:latin typeface="Arial" panose="020B0604020202020204" pitchFamily="34" charset="0"/>
                <a:cs typeface="Arial" panose="020B0604020202020204" pitchFamily="34" charset="0"/>
              </a:rPr>
              <a:t>Accord</a:t>
            </a:r>
          </a:p>
        </p:txBody>
      </p:sp>
      <p:sp>
        <p:nvSpPr>
          <p:cNvPr id="89" name="ZoneTexte 88"/>
          <p:cNvSpPr txBox="1"/>
          <p:nvPr/>
        </p:nvSpPr>
        <p:spPr>
          <a:xfrm>
            <a:off x="5450953" y="3002838"/>
            <a:ext cx="778946" cy="503215"/>
          </a:xfrm>
          <a:prstGeom prst="rect">
            <a:avLst/>
          </a:prstGeom>
          <a:solidFill>
            <a:schemeClr val="bg1"/>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fr-FR"/>
            </a:defPPr>
            <a:lvl1pPr algn="ctr">
              <a:defRPr sz="1100">
                <a:solidFill>
                  <a:srgbClr val="FF0000"/>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912715"/>
            <a:r>
              <a:rPr lang="fr-FR" sz="1200" dirty="0">
                <a:solidFill>
                  <a:schemeClr val="tx1"/>
                </a:solidFill>
                <a:latin typeface="Arial" panose="020B0604020202020204" pitchFamily="34" charset="0"/>
                <a:cs typeface="Arial" panose="020B0604020202020204" pitchFamily="34" charset="0"/>
              </a:rPr>
              <a:t>Droit commun</a:t>
            </a:r>
          </a:p>
        </p:txBody>
      </p:sp>
      <p:sp>
        <p:nvSpPr>
          <p:cNvPr id="91" name="ZoneTexte 90"/>
          <p:cNvSpPr txBox="1"/>
          <p:nvPr/>
        </p:nvSpPr>
        <p:spPr>
          <a:xfrm>
            <a:off x="6534461" y="3318332"/>
            <a:ext cx="1507938" cy="276999"/>
          </a:xfrm>
          <a:prstGeom prst="rect">
            <a:avLst/>
          </a:prstGeom>
          <a:noFill/>
          <a:ln>
            <a:noFill/>
          </a:ln>
        </p:spPr>
        <p:txBody>
          <a:bodyPr wrap="square" rtlCol="0">
            <a:spAutoFit/>
          </a:bodyPr>
          <a:lstStyle/>
          <a:p>
            <a:pPr defTabSz="912715"/>
            <a:r>
              <a:rPr lang="fr-FR" sz="1200" i="1" dirty="0">
                <a:solidFill>
                  <a:srgbClr val="FF0000"/>
                </a:solidFill>
                <a:latin typeface="Arial" panose="020B0604020202020204" pitchFamily="34" charset="0"/>
                <a:cs typeface="Arial" panose="020B0604020202020204" pitchFamily="34" charset="0"/>
              </a:rPr>
              <a:t>Si charge pérenne</a:t>
            </a:r>
          </a:p>
        </p:txBody>
      </p:sp>
      <p:sp>
        <p:nvSpPr>
          <p:cNvPr id="93" name="Espace réservé du texte 1">
            <a:extLst>
              <a:ext uri="{FF2B5EF4-FFF2-40B4-BE49-F238E27FC236}">
                <a16:creationId xmlns:a16="http://schemas.microsoft.com/office/drawing/2014/main" id="{72A26DB0-A301-D644-B94D-2423665A069B}"/>
              </a:ext>
            </a:extLst>
          </p:cNvPr>
          <p:cNvSpPr txBox="1">
            <a:spLocks/>
          </p:cNvSpPr>
          <p:nvPr/>
        </p:nvSpPr>
        <p:spPr>
          <a:xfrm>
            <a:off x="3632814" y="566093"/>
            <a:ext cx="5194169" cy="265185"/>
          </a:xfrm>
          <a:prstGeom prst="rect">
            <a:avLst/>
          </a:prstGeom>
        </p:spPr>
        <p:txBody>
          <a:bodyPr anchor="t"/>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kern="1200">
                <a:solidFill>
                  <a:srgbClr val="A9BF38"/>
                </a:solidFill>
                <a:latin typeface="Nexa Bold"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b="1" dirty="0">
                <a:latin typeface="Arial" panose="020B0604020202020204" pitchFamily="34" charset="0"/>
                <a:cs typeface="Arial" panose="020B0604020202020204" pitchFamily="34" charset="0"/>
              </a:rPr>
              <a:t>17 nouvelles aides au lieu de 30</a:t>
            </a:r>
          </a:p>
        </p:txBody>
      </p:sp>
      <p:sp>
        <p:nvSpPr>
          <p:cNvPr id="9" name="Flèche courbée vers la droite 8"/>
          <p:cNvSpPr/>
          <p:nvPr/>
        </p:nvSpPr>
        <p:spPr>
          <a:xfrm>
            <a:off x="7922279" y="3256145"/>
            <a:ext cx="536533" cy="455997"/>
          </a:xfrm>
          <a:prstGeom prst="curvedRightArrow">
            <a:avLst/>
          </a:prstGeom>
          <a:solidFill>
            <a:srgbClr val="97CCE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152509806"/>
              </p:ext>
            </p:extLst>
          </p:nvPr>
        </p:nvGraphicFramePr>
        <p:xfrm>
          <a:off x="2579888" y="2046326"/>
          <a:ext cx="2594054" cy="1900762"/>
        </p:xfrm>
        <a:graphic>
          <a:graphicData uri="http://schemas.openxmlformats.org/drawingml/2006/table">
            <a:tbl>
              <a:tblPr firstRow="1" bandRow="1">
                <a:tableStyleId>{5940675A-B579-460E-94D1-54222C63F5DA}</a:tableStyleId>
              </a:tblPr>
              <a:tblGrid>
                <a:gridCol w="2594054">
                  <a:extLst>
                    <a:ext uri="{9D8B030D-6E8A-4147-A177-3AD203B41FA5}">
                      <a16:colId xmlns:a16="http://schemas.microsoft.com/office/drawing/2014/main" val="2938220416"/>
                    </a:ext>
                  </a:extLst>
                </a:gridCol>
              </a:tblGrid>
              <a:tr h="459456">
                <a:tc>
                  <a:txBody>
                    <a:bodyPr/>
                    <a:lstStyle/>
                    <a:p>
                      <a:pPr algn="ctr"/>
                      <a:r>
                        <a:rPr lang="fr-FR" sz="1000" b="1" dirty="0">
                          <a:latin typeface="Arial" panose="020B0604020202020204" pitchFamily="34" charset="0"/>
                          <a:cs typeface="Arial" panose="020B0604020202020204" pitchFamily="34" charset="0"/>
                        </a:rPr>
                        <a:t>Aide à la création d’entreprise</a:t>
                      </a:r>
                    </a:p>
                  </a:txBody>
                  <a:tcPr anchor="ctr"/>
                </a:tc>
                <a:extLst>
                  <a:ext uri="{0D108BD9-81ED-4DB2-BD59-A6C34878D82A}">
                    <a16:rowId xmlns:a16="http://schemas.microsoft.com/office/drawing/2014/main" val="833635993"/>
                  </a:ext>
                </a:extLst>
              </a:tr>
              <a:tr h="459456">
                <a:tc>
                  <a:txBody>
                    <a:bodyPr/>
                    <a:lstStyle/>
                    <a:p>
                      <a:pPr algn="ctr"/>
                      <a:r>
                        <a:rPr lang="fr-FR" sz="1000" b="1" dirty="0">
                          <a:latin typeface="Arial" panose="020B0604020202020204" pitchFamily="34" charset="0"/>
                          <a:cs typeface="Arial" panose="020B0604020202020204" pitchFamily="34" charset="0"/>
                        </a:rPr>
                        <a:t>Aide au parcours vers l’emploi</a:t>
                      </a:r>
                    </a:p>
                  </a:txBody>
                  <a:tcPr anchor="ctr"/>
                </a:tc>
                <a:extLst>
                  <a:ext uri="{0D108BD9-81ED-4DB2-BD59-A6C34878D82A}">
                    <a16:rowId xmlns:a16="http://schemas.microsoft.com/office/drawing/2014/main" val="1586967497"/>
                  </a:ext>
                </a:extLst>
              </a:tr>
              <a:tr h="490925">
                <a:tc>
                  <a:txBody>
                    <a:bodyPr/>
                    <a:lstStyle/>
                    <a:p>
                      <a:pPr algn="ctr"/>
                      <a:r>
                        <a:rPr lang="fr-FR" sz="1000" b="1" dirty="0">
                          <a:latin typeface="Arial" panose="020B0604020202020204" pitchFamily="34" charset="0"/>
                          <a:cs typeface="Arial" panose="020B0604020202020204" pitchFamily="34" charset="0"/>
                        </a:rPr>
                        <a:t>Aide à la formation</a:t>
                      </a:r>
                      <a:r>
                        <a:rPr lang="fr-FR" sz="1000" b="1" baseline="0" dirty="0">
                          <a:latin typeface="Arial" panose="020B0604020202020204" pitchFamily="34" charset="0"/>
                          <a:cs typeface="Arial" panose="020B0604020202020204" pitchFamily="34" charset="0"/>
                        </a:rPr>
                        <a:t> dans le cadre du parcours vers l’emploi</a:t>
                      </a:r>
                      <a:endParaRPr lang="fr-FR" sz="10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2119800"/>
                  </a:ext>
                </a:extLst>
              </a:tr>
              <a:tr h="490925">
                <a:tc>
                  <a:txBody>
                    <a:bodyPr/>
                    <a:lstStyle/>
                    <a:p>
                      <a:pPr algn="ctr"/>
                      <a:r>
                        <a:rPr lang="fr-FR" sz="1000" b="1" dirty="0">
                          <a:latin typeface="Arial" panose="020B0604020202020204" pitchFamily="34" charset="0"/>
                          <a:cs typeface="Arial" panose="020B0604020202020204" pitchFamily="34" charset="0"/>
                        </a:rPr>
                        <a:t>Aide au défraiement</a:t>
                      </a:r>
                      <a:r>
                        <a:rPr lang="fr-FR" sz="1000" b="1" baseline="0" dirty="0">
                          <a:latin typeface="Arial" panose="020B0604020202020204" pitchFamily="34" charset="0"/>
                          <a:cs typeface="Arial" panose="020B0604020202020204" pitchFamily="34" charset="0"/>
                        </a:rPr>
                        <a:t> des stagiaires en formation courte Agefiph</a:t>
                      </a:r>
                      <a:endParaRPr lang="fr-FR" sz="10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88470437"/>
                  </a:ext>
                </a:extLst>
              </a:tr>
            </a:tbl>
          </a:graphicData>
        </a:graphic>
      </p:graphicFrame>
      <p:graphicFrame>
        <p:nvGraphicFramePr>
          <p:cNvPr id="37" name="Tableau 36"/>
          <p:cNvGraphicFramePr>
            <a:graphicFrameLocks noGrp="1"/>
          </p:cNvGraphicFramePr>
          <p:nvPr>
            <p:extLst>
              <p:ext uri="{D42A27DB-BD31-4B8C-83A1-F6EECF244321}">
                <p14:modId xmlns:p14="http://schemas.microsoft.com/office/powerpoint/2010/main" val="3161528599"/>
              </p:ext>
            </p:extLst>
          </p:nvPr>
        </p:nvGraphicFramePr>
        <p:xfrm>
          <a:off x="2579887" y="4120153"/>
          <a:ext cx="2594055" cy="1528191"/>
        </p:xfrm>
        <a:graphic>
          <a:graphicData uri="http://schemas.openxmlformats.org/drawingml/2006/table">
            <a:tbl>
              <a:tblPr firstRow="1" bandRow="1">
                <a:tableStyleId>{5940675A-B579-460E-94D1-54222C63F5DA}</a:tableStyleId>
              </a:tblPr>
              <a:tblGrid>
                <a:gridCol w="2594055">
                  <a:extLst>
                    <a:ext uri="{9D8B030D-6E8A-4147-A177-3AD203B41FA5}">
                      <a16:colId xmlns:a16="http://schemas.microsoft.com/office/drawing/2014/main" val="2938220416"/>
                    </a:ext>
                  </a:extLst>
                </a:gridCol>
              </a:tblGrid>
              <a:tr h="491871">
                <a:tc>
                  <a:txBody>
                    <a:bodyPr/>
                    <a:lstStyle/>
                    <a:p>
                      <a:pPr algn="ctr"/>
                      <a:r>
                        <a:rPr lang="fr-FR" sz="1000" b="1" dirty="0">
                          <a:latin typeface="Arial" panose="020B0604020202020204" pitchFamily="34" charset="0"/>
                          <a:cs typeface="Arial" panose="020B0604020202020204" pitchFamily="34" charset="0"/>
                        </a:rPr>
                        <a:t>Aide technique </a:t>
                      </a:r>
                    </a:p>
                    <a:p>
                      <a:pPr algn="ctr"/>
                      <a:r>
                        <a:rPr lang="fr-FR" sz="1000" b="1" dirty="0">
                          <a:latin typeface="Arial" panose="020B0604020202020204" pitchFamily="34" charset="0"/>
                          <a:cs typeface="Arial" panose="020B0604020202020204" pitchFamily="34" charset="0"/>
                        </a:rPr>
                        <a:t>en compensation du handicap</a:t>
                      </a:r>
                    </a:p>
                  </a:txBody>
                  <a:tcPr anchor="ctr"/>
                </a:tc>
                <a:extLst>
                  <a:ext uri="{0D108BD9-81ED-4DB2-BD59-A6C34878D82A}">
                    <a16:rowId xmlns:a16="http://schemas.microsoft.com/office/drawing/2014/main" val="833635993"/>
                  </a:ext>
                </a:extLst>
              </a:tr>
              <a:tr h="233691">
                <a:tc>
                  <a:txBody>
                    <a:bodyPr/>
                    <a:lstStyle/>
                    <a:p>
                      <a:pPr algn="ctr"/>
                      <a:r>
                        <a:rPr lang="fr-FR" sz="1000" b="1" dirty="0">
                          <a:latin typeface="Arial" panose="020B0604020202020204" pitchFamily="34" charset="0"/>
                          <a:cs typeface="Arial" panose="020B0604020202020204" pitchFamily="34" charset="0"/>
                        </a:rPr>
                        <a:t>Aide prothèse(s) auditive(s)</a:t>
                      </a:r>
                    </a:p>
                  </a:txBody>
                  <a:tcPr anchor="ctr"/>
                </a:tc>
                <a:extLst>
                  <a:ext uri="{0D108BD9-81ED-4DB2-BD59-A6C34878D82A}">
                    <a16:rowId xmlns:a16="http://schemas.microsoft.com/office/drawing/2014/main" val="1586967497"/>
                  </a:ext>
                </a:extLst>
              </a:tr>
              <a:tr h="379749">
                <a:tc>
                  <a:txBody>
                    <a:bodyPr/>
                    <a:lstStyle/>
                    <a:p>
                      <a:pPr algn="ctr"/>
                      <a:r>
                        <a:rPr lang="fr-FR" sz="1000" b="1" dirty="0">
                          <a:latin typeface="Arial" panose="020B0604020202020204" pitchFamily="34" charset="0"/>
                          <a:cs typeface="Arial" panose="020B0604020202020204" pitchFamily="34" charset="0"/>
                        </a:rPr>
                        <a:t>Aide aux déplacements </a:t>
                      </a:r>
                    </a:p>
                    <a:p>
                      <a:pPr algn="ctr"/>
                      <a:r>
                        <a:rPr lang="fr-FR" sz="1000" b="1" dirty="0">
                          <a:latin typeface="Arial" panose="020B0604020202020204" pitchFamily="34" charset="0"/>
                          <a:cs typeface="Arial" panose="020B0604020202020204" pitchFamily="34" charset="0"/>
                        </a:rPr>
                        <a:t>en compensation du handicap</a:t>
                      </a:r>
                    </a:p>
                  </a:txBody>
                  <a:tcPr anchor="ctr"/>
                </a:tc>
                <a:extLst>
                  <a:ext uri="{0D108BD9-81ED-4DB2-BD59-A6C34878D82A}">
                    <a16:rowId xmlns:a16="http://schemas.microsoft.com/office/drawing/2014/main" val="2202119800"/>
                  </a:ext>
                </a:extLst>
              </a:tr>
              <a:tr h="379749">
                <a:tc>
                  <a:txBody>
                    <a:bodyPr/>
                    <a:lstStyle/>
                    <a:p>
                      <a:pPr algn="ctr"/>
                      <a:r>
                        <a:rPr lang="fr-FR" sz="1000" b="1" dirty="0">
                          <a:latin typeface="Arial" panose="020B0604020202020204" pitchFamily="34" charset="0"/>
                          <a:cs typeface="Arial" panose="020B0604020202020204" pitchFamily="34" charset="0"/>
                        </a:rPr>
                        <a:t>Aide humaine </a:t>
                      </a:r>
                    </a:p>
                    <a:p>
                      <a:pPr algn="ctr"/>
                      <a:r>
                        <a:rPr lang="fr-FR" sz="1000" b="1" dirty="0">
                          <a:latin typeface="Arial" panose="020B0604020202020204" pitchFamily="34" charset="0"/>
                          <a:cs typeface="Arial" panose="020B0604020202020204" pitchFamily="34" charset="0"/>
                        </a:rPr>
                        <a:t>en compensation du handicap</a:t>
                      </a:r>
                    </a:p>
                  </a:txBody>
                  <a:tcPr anchor="ctr"/>
                </a:tc>
                <a:extLst>
                  <a:ext uri="{0D108BD9-81ED-4DB2-BD59-A6C34878D82A}">
                    <a16:rowId xmlns:a16="http://schemas.microsoft.com/office/drawing/2014/main" val="1988470437"/>
                  </a:ext>
                </a:extLst>
              </a:tr>
            </a:tbl>
          </a:graphicData>
        </a:graphic>
      </p:graphicFrame>
      <p:graphicFrame>
        <p:nvGraphicFramePr>
          <p:cNvPr id="38" name="Tableau 37"/>
          <p:cNvGraphicFramePr>
            <a:graphicFrameLocks noGrp="1"/>
          </p:cNvGraphicFramePr>
          <p:nvPr>
            <p:extLst>
              <p:ext uri="{D42A27DB-BD31-4B8C-83A1-F6EECF244321}">
                <p14:modId xmlns:p14="http://schemas.microsoft.com/office/powerpoint/2010/main" val="1365787477"/>
              </p:ext>
            </p:extLst>
          </p:nvPr>
        </p:nvGraphicFramePr>
        <p:xfrm>
          <a:off x="8454142" y="2012047"/>
          <a:ext cx="3323801" cy="1713499"/>
        </p:xfrm>
        <a:graphic>
          <a:graphicData uri="http://schemas.openxmlformats.org/drawingml/2006/table">
            <a:tbl>
              <a:tblPr firstRow="1" bandRow="1">
                <a:tableStyleId>{5940675A-B579-460E-94D1-54222C63F5DA}</a:tableStyleId>
              </a:tblPr>
              <a:tblGrid>
                <a:gridCol w="3323801">
                  <a:extLst>
                    <a:ext uri="{9D8B030D-6E8A-4147-A177-3AD203B41FA5}">
                      <a16:colId xmlns:a16="http://schemas.microsoft.com/office/drawing/2014/main" val="2938220416"/>
                    </a:ext>
                  </a:extLst>
                </a:gridCol>
              </a:tblGrid>
              <a:tr h="361452">
                <a:tc>
                  <a:txBody>
                    <a:bodyPr/>
                    <a:lstStyle/>
                    <a:p>
                      <a:pPr algn="ctr" defTabSz="685042"/>
                      <a:r>
                        <a:rPr lang="fr-FR" sz="1000" b="1" dirty="0">
                          <a:solidFill>
                            <a:schemeClr val="tx1"/>
                          </a:solidFill>
                          <a:latin typeface="Arial" panose="020B0604020202020204" pitchFamily="34" charset="0"/>
                          <a:cs typeface="Arial" panose="020B0604020202020204" pitchFamily="34" charset="0"/>
                        </a:rPr>
                        <a:t>Aide à l’accueil, à l’intégration et à l’évolution professionnelle des PH</a:t>
                      </a:r>
                    </a:p>
                  </a:txBody>
                  <a:tcPr anchor="ctr"/>
                </a:tc>
                <a:extLst>
                  <a:ext uri="{0D108BD9-81ED-4DB2-BD59-A6C34878D82A}">
                    <a16:rowId xmlns:a16="http://schemas.microsoft.com/office/drawing/2014/main" val="833635993"/>
                  </a:ext>
                </a:extLst>
              </a:tr>
              <a:tr h="361452">
                <a:tc>
                  <a:txBody>
                    <a:bodyPr/>
                    <a:lstStyle/>
                    <a:p>
                      <a:pPr algn="ctr" defTabSz="685042"/>
                      <a:r>
                        <a:rPr lang="fr-FR" sz="1000" b="1" dirty="0">
                          <a:solidFill>
                            <a:schemeClr val="tx1"/>
                          </a:solidFill>
                          <a:latin typeface="Arial" panose="020B0604020202020204" pitchFamily="34" charset="0"/>
                          <a:cs typeface="Arial" panose="020B0604020202020204" pitchFamily="34" charset="0"/>
                        </a:rPr>
                        <a:t>Aide à l’embauche</a:t>
                      </a:r>
                    </a:p>
                    <a:p>
                      <a:pPr algn="ctr" defTabSz="685042"/>
                      <a:r>
                        <a:rPr lang="fr-FR" sz="1000" b="1" dirty="0">
                          <a:solidFill>
                            <a:schemeClr val="tx1"/>
                          </a:solidFill>
                          <a:latin typeface="Arial" panose="020B0604020202020204" pitchFamily="34" charset="0"/>
                          <a:cs typeface="Arial" panose="020B0604020202020204" pitchFamily="34" charset="0"/>
                        </a:rPr>
                        <a:t>en contrat d’apprentissage d’une PH</a:t>
                      </a:r>
                    </a:p>
                  </a:txBody>
                  <a:tcPr anchor="ctr"/>
                </a:tc>
                <a:extLst>
                  <a:ext uri="{0D108BD9-81ED-4DB2-BD59-A6C34878D82A}">
                    <a16:rowId xmlns:a16="http://schemas.microsoft.com/office/drawing/2014/main" val="1586967497"/>
                  </a:ext>
                </a:extLst>
              </a:tr>
              <a:tr h="361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latin typeface="Arial" panose="020B0604020202020204" pitchFamily="34" charset="0"/>
                          <a:cs typeface="Arial" panose="020B0604020202020204" pitchFamily="34" charset="0"/>
                        </a:rPr>
                        <a:t>Aide à l’embauche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latin typeface="Arial" panose="020B0604020202020204" pitchFamily="34" charset="0"/>
                          <a:cs typeface="Arial" panose="020B0604020202020204" pitchFamily="34" charset="0"/>
                        </a:rPr>
                        <a:t>en contrat de  professionnalisation d’une PH</a:t>
                      </a:r>
                    </a:p>
                  </a:txBody>
                  <a:tcPr anchor="ctr"/>
                </a:tc>
                <a:extLst>
                  <a:ext uri="{0D108BD9-81ED-4DB2-BD59-A6C34878D82A}">
                    <a16:rowId xmlns:a16="http://schemas.microsoft.com/office/drawing/2014/main" val="2202119800"/>
                  </a:ext>
                </a:extLst>
              </a:tr>
              <a:tr h="280939">
                <a:tc>
                  <a:txBody>
                    <a:bodyPr/>
                    <a:lstStyle/>
                    <a:p>
                      <a:pPr algn="ctr" defTabSz="685042"/>
                      <a:r>
                        <a:rPr lang="fr-FR" sz="1000" b="1" dirty="0">
                          <a:solidFill>
                            <a:schemeClr val="tx1"/>
                          </a:solidFill>
                          <a:latin typeface="Arial" panose="020B0604020202020204" pitchFamily="34" charset="0"/>
                          <a:cs typeface="Arial" panose="020B0604020202020204" pitchFamily="34" charset="0"/>
                        </a:rPr>
                        <a:t>Aide à l’Adaptation des situations de travail</a:t>
                      </a:r>
                    </a:p>
                  </a:txBody>
                  <a:tcPr anchor="ctr"/>
                </a:tc>
                <a:extLst>
                  <a:ext uri="{0D108BD9-81ED-4DB2-BD59-A6C34878D82A}">
                    <a16:rowId xmlns:a16="http://schemas.microsoft.com/office/drawing/2014/main" val="1988470437"/>
                  </a:ext>
                </a:extLst>
              </a:tr>
              <a:tr h="230497">
                <a:tc>
                  <a:txBody>
                    <a:bodyPr/>
                    <a:lstStyle/>
                    <a:p>
                      <a:pPr algn="ctr" defTabSz="685042"/>
                      <a:r>
                        <a:rPr lang="fr-FR" sz="1000" b="1" dirty="0">
                          <a:solidFill>
                            <a:schemeClr val="tx1"/>
                          </a:solidFill>
                          <a:latin typeface="Arial" panose="020B0604020202020204" pitchFamily="34" charset="0"/>
                          <a:cs typeface="Arial" panose="020B0604020202020204" pitchFamily="34" charset="0"/>
                        </a:rPr>
                        <a:t>AETH (BOETH uniquement)</a:t>
                      </a:r>
                    </a:p>
                  </a:txBody>
                  <a:tcPr anchor="ctr"/>
                </a:tc>
                <a:extLst>
                  <a:ext uri="{0D108BD9-81ED-4DB2-BD59-A6C34878D82A}">
                    <a16:rowId xmlns:a16="http://schemas.microsoft.com/office/drawing/2014/main" val="3176737945"/>
                  </a:ext>
                </a:extLst>
              </a:tr>
            </a:tbl>
          </a:graphicData>
        </a:graphic>
      </p:graphicFrame>
      <p:graphicFrame>
        <p:nvGraphicFramePr>
          <p:cNvPr id="39" name="Tableau 38"/>
          <p:cNvGraphicFramePr>
            <a:graphicFrameLocks noGrp="1"/>
          </p:cNvGraphicFramePr>
          <p:nvPr>
            <p:extLst>
              <p:ext uri="{D42A27DB-BD31-4B8C-83A1-F6EECF244321}">
                <p14:modId xmlns:p14="http://schemas.microsoft.com/office/powerpoint/2010/main" val="777679955"/>
              </p:ext>
            </p:extLst>
          </p:nvPr>
        </p:nvGraphicFramePr>
        <p:xfrm>
          <a:off x="8458812" y="3875083"/>
          <a:ext cx="3319131" cy="1828800"/>
        </p:xfrm>
        <a:graphic>
          <a:graphicData uri="http://schemas.openxmlformats.org/drawingml/2006/table">
            <a:tbl>
              <a:tblPr firstRow="1" bandRow="1">
                <a:tableStyleId>{5940675A-B579-460E-94D1-54222C63F5DA}</a:tableStyleId>
              </a:tblPr>
              <a:tblGrid>
                <a:gridCol w="3319131">
                  <a:extLst>
                    <a:ext uri="{9D8B030D-6E8A-4147-A177-3AD203B41FA5}">
                      <a16:colId xmlns:a16="http://schemas.microsoft.com/office/drawing/2014/main" val="2938220416"/>
                    </a:ext>
                  </a:extLst>
                </a:gridCol>
              </a:tblGrid>
              <a:tr h="293738">
                <a:tc>
                  <a:txBody>
                    <a:bodyPr/>
                    <a:lstStyle/>
                    <a:p>
                      <a:pPr algn="ctr" defTabSz="685042"/>
                      <a:r>
                        <a:rPr lang="fr-FR" sz="1000" b="1" dirty="0">
                          <a:solidFill>
                            <a:schemeClr val="tx1"/>
                          </a:solidFill>
                          <a:latin typeface="Arial" panose="020B0604020202020204" pitchFamily="34" charset="0"/>
                          <a:cs typeface="Arial" panose="020B0604020202020204" pitchFamily="34" charset="0"/>
                        </a:rPr>
                        <a:t>Aide à la recherche de solutions pour le maintien dans l’emploi des salariés handicapés</a:t>
                      </a:r>
                    </a:p>
                  </a:txBody>
                  <a:tcPr anchor="ctr"/>
                </a:tc>
                <a:extLst>
                  <a:ext uri="{0D108BD9-81ED-4DB2-BD59-A6C34878D82A}">
                    <a16:rowId xmlns:a16="http://schemas.microsoft.com/office/drawing/2014/main" val="833635993"/>
                  </a:ext>
                </a:extLst>
              </a:tr>
              <a:tr h="150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latin typeface="Arial" panose="020B0604020202020204" pitchFamily="34" charset="0"/>
                          <a:cs typeface="Arial" panose="020B0604020202020204" pitchFamily="34" charset="0"/>
                        </a:rPr>
                        <a:t>Aide à l’Adaptation des situations de travail</a:t>
                      </a:r>
                    </a:p>
                  </a:txBody>
                  <a:tcPr anchor="ctr"/>
                </a:tc>
                <a:extLst>
                  <a:ext uri="{0D108BD9-81ED-4DB2-BD59-A6C34878D82A}">
                    <a16:rowId xmlns:a16="http://schemas.microsoft.com/office/drawing/2014/main" val="1586967497"/>
                  </a:ext>
                </a:extLst>
              </a:tr>
              <a:tr h="3394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latin typeface="Arial" panose="020B0604020202020204" pitchFamily="34" charset="0"/>
                          <a:cs typeface="Arial" panose="020B0604020202020204" pitchFamily="34" charset="0"/>
                        </a:rPr>
                        <a:t>Aide à la formation des PH dans le cadre du maintien dans l’emploi</a:t>
                      </a:r>
                    </a:p>
                  </a:txBody>
                  <a:tcPr anchor="ctr"/>
                </a:tc>
                <a:extLst>
                  <a:ext uri="{0D108BD9-81ED-4DB2-BD59-A6C34878D82A}">
                    <a16:rowId xmlns:a16="http://schemas.microsoft.com/office/drawing/2014/main" val="2202119800"/>
                  </a:ext>
                </a:extLst>
              </a:tr>
              <a:tr h="245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latin typeface="Arial" panose="020B0604020202020204" pitchFamily="34" charset="0"/>
                          <a:cs typeface="Arial" panose="020B0604020202020204" pitchFamily="34" charset="0"/>
                        </a:rPr>
                        <a:t>Aide à la formation des PH dans le cadre du maintien de l’employabilité</a:t>
                      </a:r>
                    </a:p>
                  </a:txBody>
                  <a:tcPr anchor="ctr"/>
                </a:tc>
                <a:extLst>
                  <a:ext uri="{0D108BD9-81ED-4DB2-BD59-A6C34878D82A}">
                    <a16:rowId xmlns:a16="http://schemas.microsoft.com/office/drawing/2014/main" val="1988470437"/>
                  </a:ext>
                </a:extLst>
              </a:tr>
              <a:tr h="245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latin typeface="Arial" panose="020B0604020202020204" pitchFamily="34" charset="0"/>
                          <a:cs typeface="Arial" panose="020B0604020202020204" pitchFamily="34" charset="0"/>
                        </a:rPr>
                        <a:t>Aide à l’accueil, à l’intégration et à l’évolution professionnelle des PH</a:t>
                      </a:r>
                    </a:p>
                  </a:txBody>
                  <a:tcPr anchor="ctr"/>
                </a:tc>
                <a:extLst>
                  <a:ext uri="{0D108BD9-81ED-4DB2-BD59-A6C34878D82A}">
                    <a16:rowId xmlns:a16="http://schemas.microsoft.com/office/drawing/2014/main" val="1124431719"/>
                  </a:ext>
                </a:extLst>
              </a:tr>
            </a:tbl>
          </a:graphicData>
        </a:graphic>
      </p:graphicFrame>
    </p:spTree>
    <p:extLst>
      <p:ext uri="{BB962C8B-B14F-4D97-AF65-F5344CB8AC3E}">
        <p14:creationId xmlns:p14="http://schemas.microsoft.com/office/powerpoint/2010/main" val="393433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32528" y="314982"/>
            <a:ext cx="5062224"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000" b="1" dirty="0">
                <a:solidFill>
                  <a:srgbClr val="792276"/>
                </a:solidFill>
                <a:latin typeface="Arial" panose="020B0604020202020204" pitchFamily="34" charset="0"/>
                <a:cs typeface="Arial" panose="020B0604020202020204" pitchFamily="34" charset="0"/>
              </a:rPr>
              <a:t>Les aides aux personnes handicapées</a:t>
            </a:r>
            <a:endParaRPr lang="fr-FR" sz="2000" dirty="0">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742673121"/>
              </p:ext>
            </p:extLst>
          </p:nvPr>
        </p:nvGraphicFramePr>
        <p:xfrm>
          <a:off x="144379" y="1094512"/>
          <a:ext cx="11954777" cy="5013946"/>
        </p:xfrm>
        <a:graphic>
          <a:graphicData uri="http://schemas.openxmlformats.org/drawingml/2006/table">
            <a:tbl>
              <a:tblPr firstRow="1" firstCol="1" bandRow="1">
                <a:tableStyleId>{10A1B5D5-9B99-4C35-A422-299274C87663}</a:tableStyleId>
              </a:tblPr>
              <a:tblGrid>
                <a:gridCol w="818147">
                  <a:extLst>
                    <a:ext uri="{9D8B030D-6E8A-4147-A177-3AD203B41FA5}">
                      <a16:colId xmlns:a16="http://schemas.microsoft.com/office/drawing/2014/main" val="1117602537"/>
                    </a:ext>
                  </a:extLst>
                </a:gridCol>
                <a:gridCol w="2827952">
                  <a:extLst>
                    <a:ext uri="{9D8B030D-6E8A-4147-A177-3AD203B41FA5}">
                      <a16:colId xmlns:a16="http://schemas.microsoft.com/office/drawing/2014/main" val="488774125"/>
                    </a:ext>
                  </a:extLst>
                </a:gridCol>
                <a:gridCol w="5826507">
                  <a:extLst>
                    <a:ext uri="{9D8B030D-6E8A-4147-A177-3AD203B41FA5}">
                      <a16:colId xmlns:a16="http://schemas.microsoft.com/office/drawing/2014/main" val="1073274860"/>
                    </a:ext>
                  </a:extLst>
                </a:gridCol>
                <a:gridCol w="2482171">
                  <a:extLst>
                    <a:ext uri="{9D8B030D-6E8A-4147-A177-3AD203B41FA5}">
                      <a16:colId xmlns:a16="http://schemas.microsoft.com/office/drawing/2014/main" val="205141466"/>
                    </a:ext>
                  </a:extLst>
                </a:gridCol>
              </a:tblGrid>
              <a:tr h="305344">
                <a:tc>
                  <a:txBody>
                    <a:bodyPr/>
                    <a:lstStyle/>
                    <a:p>
                      <a:pPr algn="ctr">
                        <a:lnSpc>
                          <a:spcPct val="107000"/>
                        </a:lnSpc>
                        <a:spcAft>
                          <a:spcPts val="0"/>
                        </a:spcAft>
                      </a:pPr>
                      <a:r>
                        <a:rPr lang="fr-FR" sz="1400" dirty="0">
                          <a:effectLst/>
                        </a:rPr>
                        <a:t>Etape du parcours</a:t>
                      </a: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gn="ctr">
                        <a:lnSpc>
                          <a:spcPct val="107000"/>
                        </a:lnSpc>
                        <a:spcAft>
                          <a:spcPts val="0"/>
                        </a:spcAft>
                      </a:pPr>
                      <a:r>
                        <a:rPr lang="fr-FR" sz="2000" dirty="0">
                          <a:solidFill>
                            <a:srgbClr val="7030A0"/>
                          </a:solidFill>
                          <a:effectLst/>
                        </a:rPr>
                        <a:t>Aides</a:t>
                      </a:r>
                      <a:endParaRPr lang="fr-FR" sz="2000" b="1"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gn="ctr">
                        <a:lnSpc>
                          <a:spcPct val="107000"/>
                        </a:lnSpc>
                        <a:spcAft>
                          <a:spcPts val="0"/>
                        </a:spcAft>
                      </a:pPr>
                      <a:r>
                        <a:rPr lang="fr-FR" sz="1400" dirty="0">
                          <a:effectLst/>
                        </a:rPr>
                        <a:t>Objectifs</a:t>
                      </a: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gn="ctr">
                        <a:lnSpc>
                          <a:spcPct val="107000"/>
                        </a:lnSpc>
                        <a:spcAft>
                          <a:spcPts val="0"/>
                        </a:spcAft>
                      </a:pPr>
                      <a:r>
                        <a:rPr lang="fr-FR" sz="1400" dirty="0">
                          <a:effectLst/>
                        </a:rPr>
                        <a:t>Montant</a:t>
                      </a: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124189928"/>
                  </a:ext>
                </a:extLst>
              </a:tr>
              <a:tr h="559304">
                <a:tc>
                  <a:txBody>
                    <a:bodyPr/>
                    <a:lstStyle/>
                    <a:p>
                      <a:pPr>
                        <a:lnSpc>
                          <a:spcPct val="107000"/>
                        </a:lnSpc>
                        <a:spcAft>
                          <a:spcPts val="0"/>
                        </a:spcAft>
                      </a:pPr>
                      <a:r>
                        <a:rPr lang="fr-FR" sz="900" b="0" kern="1200" dirty="0">
                          <a:effectLst/>
                          <a:latin typeface="Arial" panose="020B0604020202020204" pitchFamily="34" charset="0"/>
                          <a:cs typeface="Arial" panose="020B0604020202020204" pitchFamily="34" charset="0"/>
                        </a:rPr>
                        <a:t>Projet pro - trouver un emploi</a:t>
                      </a:r>
                      <a:endParaRPr lang="fr-FR" sz="900" b="0" i="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800"/>
                        </a:spcAft>
                      </a:pPr>
                      <a:r>
                        <a:rPr lang="fr-FR" sz="1200" b="1" kern="1200" dirty="0">
                          <a:solidFill>
                            <a:schemeClr val="accent6"/>
                          </a:solidFill>
                          <a:effectLst/>
                          <a:latin typeface="Arial" panose="020B0604020202020204" pitchFamily="34" charset="0"/>
                          <a:cs typeface="Arial" panose="020B0604020202020204" pitchFamily="34" charset="0"/>
                        </a:rPr>
                        <a:t>Aide au parcours vers l’emploi (1)</a:t>
                      </a:r>
                      <a:endParaRPr lang="fr-FR" sz="1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Pallier les difficultés rencontrées par les personnes handicapées, en vue de favoriser leur parcours vers</a:t>
                      </a:r>
                      <a:r>
                        <a:rPr lang="fr-FR" sz="1100" kern="1200" baseline="0" dirty="0">
                          <a:effectLst/>
                          <a:latin typeface="Arial" panose="020B0604020202020204" pitchFamily="34" charset="0"/>
                          <a:cs typeface="Arial" panose="020B0604020202020204" pitchFamily="34" charset="0"/>
                        </a:rPr>
                        <a:t> l’emploi</a:t>
                      </a:r>
                      <a:r>
                        <a:rPr lang="fr-FR" sz="1100" kern="1200" dirty="0">
                          <a:effectLst/>
                          <a:latin typeface="Arial" panose="020B0604020202020204" pitchFamily="34" charset="0"/>
                          <a:cs typeface="Arial" panose="020B0604020202020204" pitchFamily="34" charset="0"/>
                        </a:rPr>
                        <a:t>, en soutenant leur démarche liée à la formation, leur recherche d’emploi ou leur intégration professionnelle</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Au cas par cas, en fonction des frais réels engagés, dans la limite d’un plafond de 500 € </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2215077171"/>
                  </a:ext>
                </a:extLst>
              </a:tr>
              <a:tr h="559304">
                <a:tc>
                  <a:txBody>
                    <a:bodyPr/>
                    <a:lstStyle/>
                    <a:p>
                      <a:pPr>
                        <a:lnSpc>
                          <a:spcPct val="107000"/>
                        </a:lnSpc>
                        <a:spcAft>
                          <a:spcPts val="0"/>
                        </a:spcAft>
                      </a:pPr>
                      <a:r>
                        <a:rPr lang="fr-FR" sz="900" b="0" kern="1200" dirty="0">
                          <a:effectLst/>
                          <a:latin typeface="Arial" panose="020B0604020202020204" pitchFamily="34" charset="0"/>
                          <a:cs typeface="Arial" panose="020B0604020202020204" pitchFamily="34" charset="0"/>
                        </a:rPr>
                        <a:t>Projet pro - création d’entreprise</a:t>
                      </a:r>
                      <a:endParaRPr lang="fr-FR" sz="900" b="0" i="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800"/>
                        </a:spcAft>
                      </a:pPr>
                      <a:r>
                        <a:rPr lang="fr-FR" sz="1200" b="1" kern="1200" dirty="0">
                          <a:solidFill>
                            <a:schemeClr val="accent6"/>
                          </a:solidFill>
                          <a:effectLst/>
                          <a:latin typeface="Arial" panose="020B0604020202020204" pitchFamily="34" charset="0"/>
                          <a:cs typeface="Arial" panose="020B0604020202020204" pitchFamily="34" charset="0"/>
                        </a:rPr>
                        <a:t>Aide à la création/reprise</a:t>
                      </a:r>
                      <a:r>
                        <a:rPr lang="fr-FR" sz="1200" b="1" kern="1200" baseline="0" dirty="0">
                          <a:solidFill>
                            <a:schemeClr val="accent6"/>
                          </a:solidFill>
                          <a:effectLst/>
                          <a:latin typeface="Arial" panose="020B0604020202020204" pitchFamily="34" charset="0"/>
                          <a:cs typeface="Arial" panose="020B0604020202020204" pitchFamily="34" charset="0"/>
                        </a:rPr>
                        <a:t> </a:t>
                      </a:r>
                      <a:r>
                        <a:rPr lang="fr-FR" sz="1200" b="1" kern="1200" dirty="0">
                          <a:solidFill>
                            <a:schemeClr val="accent6"/>
                          </a:solidFill>
                          <a:effectLst/>
                          <a:latin typeface="Arial" panose="020B0604020202020204" pitchFamily="34" charset="0"/>
                          <a:cs typeface="Arial" panose="020B0604020202020204" pitchFamily="34" charset="0"/>
                        </a:rPr>
                        <a:t>d’activité</a:t>
                      </a:r>
                      <a:endParaRPr lang="fr-FR" sz="1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Permettre à une personne handicapée de créer son emploi principal et pérenne (créer ou reprendre une activité). L’aide est accordée afin de participer au financement du démarrage de l’activité.</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Forfait de 5 000 €</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3182792413"/>
                  </a:ext>
                </a:extLst>
              </a:tr>
              <a:tr h="559304">
                <a:tc rowSpan="2">
                  <a:txBody>
                    <a:bodyPr/>
                    <a:lstStyle/>
                    <a:p>
                      <a:pPr>
                        <a:lnSpc>
                          <a:spcPct val="107000"/>
                        </a:lnSpc>
                        <a:spcAft>
                          <a:spcPts val="0"/>
                        </a:spcAft>
                      </a:pPr>
                      <a:r>
                        <a:rPr lang="fr-FR" sz="900" b="0" kern="1200" dirty="0">
                          <a:effectLst/>
                          <a:latin typeface="Arial" panose="020B0604020202020204" pitchFamily="34" charset="0"/>
                          <a:cs typeface="Arial" panose="020B0604020202020204" pitchFamily="34" charset="0"/>
                        </a:rPr>
                        <a:t>Formation</a:t>
                      </a:r>
                      <a:endParaRPr lang="fr-FR" sz="900" b="0" dirty="0">
                        <a:effectLst/>
                        <a:latin typeface="Arial" panose="020B0604020202020204" pitchFamily="34" charset="0"/>
                        <a:cs typeface="Arial" panose="020B0604020202020204" pitchFamily="34" charset="0"/>
                      </a:endParaRPr>
                    </a:p>
                    <a:p>
                      <a:pPr>
                        <a:lnSpc>
                          <a:spcPct val="107000"/>
                        </a:lnSpc>
                        <a:spcAft>
                          <a:spcPts val="0"/>
                        </a:spcAft>
                      </a:pPr>
                      <a:r>
                        <a:rPr lang="fr-FR" sz="900" b="0" kern="1200" dirty="0">
                          <a:effectLst/>
                          <a:latin typeface="Arial" panose="020B0604020202020204" pitchFamily="34" charset="0"/>
                          <a:cs typeface="Arial" panose="020B0604020202020204" pitchFamily="34" charset="0"/>
                        </a:rPr>
                        <a:t> </a:t>
                      </a:r>
                      <a:endParaRPr lang="fr-FR" sz="900" b="0" i="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200" b="1" kern="1200" dirty="0">
                          <a:solidFill>
                            <a:schemeClr val="accent6"/>
                          </a:solidFill>
                          <a:effectLst/>
                          <a:latin typeface="Arial" panose="020B0604020202020204" pitchFamily="34" charset="0"/>
                          <a:cs typeface="Arial" panose="020B0604020202020204" pitchFamily="34" charset="0"/>
                        </a:rPr>
                        <a:t>Aide à la formation dans le cadre d’un parcours vers l’emploi (1)</a:t>
                      </a:r>
                      <a:endParaRPr lang="fr-FR" sz="1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Permettre à une personne handicapée d’acquérir par la formation les compétences nécessaires pour un accès durable à l’emploi. Il peut s’agir de mobilisation ou de remise à niveau, formations pré qualifiantes ou qualifiantes, </a:t>
                      </a:r>
                      <a:r>
                        <a:rPr lang="fr-FR" sz="1100" kern="1200" dirty="0" err="1">
                          <a:effectLst/>
                          <a:latin typeface="Arial" panose="020B0604020202020204" pitchFamily="34" charset="0"/>
                          <a:cs typeface="Arial" panose="020B0604020202020204" pitchFamily="34" charset="0"/>
                        </a:rPr>
                        <a:t>certifiantes</a:t>
                      </a:r>
                      <a:r>
                        <a:rPr lang="fr-FR" sz="1100" kern="1200" dirty="0">
                          <a:effectLst/>
                          <a:latin typeface="Arial" panose="020B0604020202020204" pitchFamily="34" charset="0"/>
                          <a:cs typeface="Arial" panose="020B0604020202020204" pitchFamily="34" charset="0"/>
                        </a:rPr>
                        <a:t> ou diplômantes.</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Note de cadrage 2018</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2006579679"/>
                  </a:ext>
                </a:extLst>
              </a:tr>
              <a:tr h="783667">
                <a:tc vMerge="1">
                  <a:txBody>
                    <a:bodyPr/>
                    <a:lstStyle/>
                    <a:p>
                      <a:endParaRPr lang="fr-FR"/>
                    </a:p>
                  </a:txBody>
                  <a:tcPr/>
                </a:tc>
                <a:tc>
                  <a:txBody>
                    <a:bodyPr/>
                    <a:lstStyle/>
                    <a:p>
                      <a:pPr>
                        <a:lnSpc>
                          <a:spcPct val="107000"/>
                        </a:lnSpc>
                        <a:spcAft>
                          <a:spcPts val="800"/>
                        </a:spcAft>
                      </a:pPr>
                      <a:r>
                        <a:rPr lang="fr-FR" sz="1200" b="1" kern="1200" dirty="0">
                          <a:solidFill>
                            <a:schemeClr val="accent6"/>
                          </a:solidFill>
                          <a:effectLst/>
                          <a:latin typeface="Arial" panose="020B0604020202020204" pitchFamily="34" charset="0"/>
                          <a:cs typeface="Arial" panose="020B0604020202020204" pitchFamily="34" charset="0"/>
                        </a:rPr>
                        <a:t>Aide aux défraiements des stagiaires handicapés en formations courtes</a:t>
                      </a:r>
                      <a:endParaRPr lang="fr-FR" sz="1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Lever les obstacles financiers pouvant constituer un frein à l'entrée en formation courte Agefiph et son suivi. </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Déplacements : forfait 20 €/jour de formation sur 30 jours maxi soit 600 €</a:t>
                      </a:r>
                    </a:p>
                    <a:p>
                      <a:pPr marL="0" marR="0" lvl="0" indent="0" algn="l" defTabSz="914400" rtl="0" eaLnBrk="1" fontAlgn="auto" latinLnBrk="0" hangingPunct="1">
                        <a:lnSpc>
                          <a:spcPct val="107000"/>
                        </a:lnSpc>
                        <a:spcBef>
                          <a:spcPts val="0"/>
                        </a:spcBef>
                        <a:spcAft>
                          <a:spcPts val="0"/>
                        </a:spcAft>
                        <a:buClrTx/>
                        <a:buSzTx/>
                        <a:buFontTx/>
                        <a:buNone/>
                        <a:tabLst/>
                        <a:defRPr/>
                      </a:pPr>
                      <a:r>
                        <a:rPr lang="fr-FR" sz="1100" kern="1200" dirty="0">
                          <a:effectLst/>
                          <a:latin typeface="Arial" panose="020B0604020202020204" pitchFamily="34" charset="0"/>
                          <a:cs typeface="Arial" panose="020B0604020202020204" pitchFamily="34" charset="0"/>
                        </a:rPr>
                        <a:t>Garde d’enfant : forfait 20 €/jour de formation sur 30 jours maxi soit 600 €</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1931377245"/>
                  </a:ext>
                </a:extLst>
              </a:tr>
              <a:tr h="534281">
                <a:tc rowSpan="2">
                  <a:txBody>
                    <a:bodyPr/>
                    <a:lstStyle/>
                    <a:p>
                      <a:pPr>
                        <a:lnSpc>
                          <a:spcPct val="107000"/>
                        </a:lnSpc>
                        <a:spcAft>
                          <a:spcPts val="0"/>
                        </a:spcAft>
                      </a:pPr>
                      <a:r>
                        <a:rPr lang="fr-FR" sz="900" b="0" kern="1200" dirty="0">
                          <a:effectLst/>
                          <a:latin typeface="Arial" panose="020B0604020202020204" pitchFamily="34" charset="0"/>
                          <a:cs typeface="Arial" panose="020B0604020202020204" pitchFamily="34" charset="0"/>
                        </a:rPr>
                        <a:t>Projet pro – trouver / conserver son emploi - formation</a:t>
                      </a:r>
                      <a:endParaRPr lang="fr-FR" sz="900" b="0" i="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800"/>
                        </a:spcAft>
                      </a:pPr>
                      <a:r>
                        <a:rPr lang="fr-FR" sz="1200" b="1" kern="1200" dirty="0">
                          <a:solidFill>
                            <a:schemeClr val="accent6"/>
                          </a:solidFill>
                          <a:effectLst/>
                          <a:latin typeface="Arial" panose="020B0604020202020204" pitchFamily="34" charset="0"/>
                          <a:cs typeface="Arial" panose="020B0604020202020204" pitchFamily="34" charset="0"/>
                        </a:rPr>
                        <a:t>Aide technique en compensation du handicap</a:t>
                      </a:r>
                      <a:endParaRPr lang="fr-FR" sz="1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Compenser le handicap grâce à des moyens techniques afin de favoriser l’autonomie de la personne handicapée dans son parcours professionnel.</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Plafond de 5 000 €</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1409758076"/>
                  </a:ext>
                </a:extLst>
              </a:tr>
              <a:tr h="534281">
                <a:tc vMerge="1">
                  <a:txBody>
                    <a:bodyPr/>
                    <a:lstStyle/>
                    <a:p>
                      <a:pPr>
                        <a:lnSpc>
                          <a:spcPct val="107000"/>
                        </a:lnSpc>
                        <a:spcAft>
                          <a:spcPts val="0"/>
                        </a:spcAft>
                      </a:pPr>
                      <a:endParaRPr lang="fr-FR" sz="1050" i="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kern="1200" dirty="0">
                          <a:solidFill>
                            <a:schemeClr val="accent6"/>
                          </a:solidFill>
                          <a:effectLst/>
                          <a:latin typeface="Arial" panose="020B0604020202020204" pitchFamily="34" charset="0"/>
                          <a:cs typeface="Arial" panose="020B0604020202020204" pitchFamily="34" charset="0"/>
                        </a:rPr>
                        <a:t>Aide humaine  en compensation du handicap</a:t>
                      </a:r>
                      <a:endParaRPr lang="fr-FR" sz="1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Compenser le handicap grâce à des moyens humains afin de favoriser l’autonomie de la personne handicapée dans son parcours professionnel.</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Plafond de 4 000 €</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3196629432"/>
                  </a:ext>
                </a:extLst>
              </a:tr>
              <a:tr h="368248">
                <a:tc rowSpan="2">
                  <a:txBody>
                    <a:bodyPr/>
                    <a:lstStyle/>
                    <a:p>
                      <a:pPr>
                        <a:lnSpc>
                          <a:spcPct val="107000"/>
                        </a:lnSpc>
                        <a:spcAft>
                          <a:spcPts val="0"/>
                        </a:spcAft>
                      </a:pPr>
                      <a:r>
                        <a:rPr lang="fr-FR" sz="900" b="0" kern="1200" dirty="0">
                          <a:effectLst/>
                          <a:latin typeface="Arial" panose="020B0604020202020204" pitchFamily="34" charset="0"/>
                          <a:cs typeface="Arial" panose="020B0604020202020204" pitchFamily="34" charset="0"/>
                        </a:rPr>
                        <a:t>Projet pro – trouver /  conserver son emploi - formation - création d’entreprise</a:t>
                      </a:r>
                      <a:endParaRPr lang="fr-FR" sz="900" b="0" i="1"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800"/>
                        </a:spcAft>
                      </a:pPr>
                      <a:r>
                        <a:rPr lang="fr-FR" sz="1200" b="1" kern="1200" dirty="0">
                          <a:solidFill>
                            <a:schemeClr val="accent6"/>
                          </a:solidFill>
                          <a:effectLst/>
                          <a:latin typeface="Arial" panose="020B0604020202020204" pitchFamily="34" charset="0"/>
                          <a:cs typeface="Arial" panose="020B0604020202020204" pitchFamily="34" charset="0"/>
                        </a:rPr>
                        <a:t>Aide aux déplacements en</a:t>
                      </a:r>
                      <a:r>
                        <a:rPr lang="fr-FR" sz="1200" b="1" kern="1200" baseline="0" dirty="0">
                          <a:solidFill>
                            <a:schemeClr val="accent6"/>
                          </a:solidFill>
                          <a:effectLst/>
                          <a:latin typeface="Arial" panose="020B0604020202020204" pitchFamily="34" charset="0"/>
                          <a:cs typeface="Arial" panose="020B0604020202020204" pitchFamily="34" charset="0"/>
                        </a:rPr>
                        <a:t> compensation du handicap</a:t>
                      </a:r>
                      <a:endParaRPr lang="fr-FR" sz="1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Favoriser l’accès, le maintien à l’emploi, ou l’exercice d’une activité indépendante pour une personne handicapée ayant des difficultés à se déplacer. </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Plafond de  5 000 €</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3152708297"/>
                  </a:ext>
                </a:extLst>
              </a:tr>
              <a:tr h="573168">
                <a:tc vMerge="1">
                  <a:txBody>
                    <a:bodyPr/>
                    <a:lstStyle/>
                    <a:p>
                      <a:endParaRPr lang="fr-FR"/>
                    </a:p>
                  </a:txBody>
                  <a:tcPr/>
                </a:tc>
                <a:tc>
                  <a:txBody>
                    <a:bodyPr/>
                    <a:lstStyle/>
                    <a:p>
                      <a:pPr>
                        <a:lnSpc>
                          <a:spcPct val="107000"/>
                        </a:lnSpc>
                        <a:spcAft>
                          <a:spcPts val="800"/>
                        </a:spcAft>
                      </a:pPr>
                      <a:r>
                        <a:rPr lang="fr-FR" sz="1200" b="1" kern="1200" dirty="0">
                          <a:solidFill>
                            <a:schemeClr val="accent6"/>
                          </a:solidFill>
                          <a:effectLst/>
                          <a:latin typeface="Arial" panose="020B0604020202020204" pitchFamily="34" charset="0"/>
                          <a:cs typeface="Arial" panose="020B0604020202020204" pitchFamily="34" charset="0"/>
                        </a:rPr>
                        <a:t>Aide prothèses auditives</a:t>
                      </a:r>
                      <a:endParaRPr lang="fr-FR" sz="1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Compenser le handicap des personnes déficientes auditives utilisant un appareillage auditif. </a:t>
                      </a:r>
                      <a:endParaRPr lang="fr-FR" sz="1100" dirty="0">
                        <a:effectLst/>
                        <a:latin typeface="Arial" panose="020B0604020202020204" pitchFamily="34" charset="0"/>
                        <a:cs typeface="Arial" panose="020B0604020202020204" pitchFamily="34" charset="0"/>
                      </a:endParaRPr>
                    </a:p>
                    <a:p>
                      <a:pPr>
                        <a:lnSpc>
                          <a:spcPct val="107000"/>
                        </a:lnSpc>
                        <a:spcAft>
                          <a:spcPts val="0"/>
                        </a:spcAft>
                      </a:pPr>
                      <a:r>
                        <a:rPr lang="fr-FR" sz="1100" kern="1200" dirty="0">
                          <a:effectLst/>
                          <a:latin typeface="Arial" panose="020B0604020202020204" pitchFamily="34" charset="0"/>
                          <a:cs typeface="Arial" panose="020B0604020202020204" pitchFamily="34" charset="0"/>
                        </a:rPr>
                        <a:t>L’intervention de l’</a:t>
                      </a:r>
                      <a:r>
                        <a:rPr lang="fr-FR" sz="1100" kern="1200" dirty="0" err="1">
                          <a:effectLst/>
                          <a:latin typeface="Arial" panose="020B0604020202020204" pitchFamily="34" charset="0"/>
                          <a:cs typeface="Arial" panose="020B0604020202020204" pitchFamily="34" charset="0"/>
                        </a:rPr>
                        <a:t>Agefiph</a:t>
                      </a:r>
                      <a:r>
                        <a:rPr lang="fr-FR" sz="1100" kern="1200" dirty="0">
                          <a:effectLst/>
                          <a:latin typeface="Arial" panose="020B0604020202020204" pitchFamily="34" charset="0"/>
                          <a:cs typeface="Arial" panose="020B0604020202020204" pitchFamily="34" charset="0"/>
                        </a:rPr>
                        <a:t> vient en complément des interventions légales ou réglementaires auxquelles peut prétendre la personne handicapée.</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tc>
                  <a:txBody>
                    <a:bodyPr/>
                    <a:lstStyle/>
                    <a:p>
                      <a:pPr>
                        <a:lnSpc>
                          <a:spcPct val="107000"/>
                        </a:lnSpc>
                        <a:spcAft>
                          <a:spcPts val="0"/>
                        </a:spcAft>
                      </a:pPr>
                      <a:r>
                        <a:rPr lang="fr-FR" sz="1100" kern="1200" dirty="0">
                          <a:effectLst/>
                          <a:latin typeface="Arial" panose="020B0604020202020204" pitchFamily="34" charset="0"/>
                          <a:cs typeface="Arial" panose="020B0604020202020204" pitchFamily="34" charset="0"/>
                        </a:rPr>
                        <a:t>Plafond de :</a:t>
                      </a:r>
                      <a:endParaRPr lang="fr-FR" sz="1100" dirty="0">
                        <a:effectLst/>
                        <a:latin typeface="Arial" panose="020B0604020202020204" pitchFamily="34" charset="0"/>
                        <a:cs typeface="Arial" panose="020B0604020202020204" pitchFamily="34" charset="0"/>
                      </a:endParaRPr>
                    </a:p>
                    <a:p>
                      <a:pPr>
                        <a:lnSpc>
                          <a:spcPct val="107000"/>
                        </a:lnSpc>
                        <a:spcAft>
                          <a:spcPts val="0"/>
                        </a:spcAft>
                      </a:pPr>
                      <a:r>
                        <a:rPr lang="fr-FR" sz="1100" kern="1200" dirty="0">
                          <a:effectLst/>
                          <a:latin typeface="Arial" panose="020B0604020202020204" pitchFamily="34" charset="0"/>
                          <a:cs typeface="Arial" panose="020B0604020202020204" pitchFamily="34" charset="0"/>
                        </a:rPr>
                        <a:t>700 € pour une prothèse</a:t>
                      </a:r>
                      <a:endParaRPr lang="fr-FR" sz="1100" dirty="0">
                        <a:effectLst/>
                        <a:latin typeface="Arial" panose="020B0604020202020204" pitchFamily="34" charset="0"/>
                        <a:cs typeface="Arial" panose="020B0604020202020204" pitchFamily="34" charset="0"/>
                      </a:endParaRPr>
                    </a:p>
                    <a:p>
                      <a:pPr>
                        <a:lnSpc>
                          <a:spcPct val="107000"/>
                        </a:lnSpc>
                        <a:spcAft>
                          <a:spcPts val="0"/>
                        </a:spcAft>
                      </a:pPr>
                      <a:r>
                        <a:rPr lang="fr-FR" sz="1100" kern="1200" dirty="0">
                          <a:effectLst/>
                          <a:latin typeface="Arial" panose="020B0604020202020204" pitchFamily="34" charset="0"/>
                          <a:cs typeface="Arial" panose="020B0604020202020204" pitchFamily="34" charset="0"/>
                        </a:rPr>
                        <a:t>1 400 € pour deux prothèses</a:t>
                      </a:r>
                      <a:endParaRPr lang="fr-FR" sz="1100" dirty="0">
                        <a:effectLst/>
                        <a:latin typeface="Arial" panose="020B0604020202020204" pitchFamily="34" charset="0"/>
                        <a:ea typeface="Calibri" panose="020F0502020204030204" pitchFamily="34" charset="0"/>
                        <a:cs typeface="Arial" panose="020B0604020202020204" pitchFamily="34" charset="0"/>
                      </a:endParaRPr>
                    </a:p>
                  </a:txBody>
                  <a:tcPr marL="42077" marR="42077" marT="0" marB="0" anchor="ctr"/>
                </a:tc>
                <a:extLst>
                  <a:ext uri="{0D108BD9-81ED-4DB2-BD59-A6C34878D82A}">
                    <a16:rowId xmlns:a16="http://schemas.microsoft.com/office/drawing/2014/main" val="1473303702"/>
                  </a:ext>
                </a:extLst>
              </a:tr>
            </a:tbl>
          </a:graphicData>
        </a:graphic>
      </p:graphicFrame>
      <p:sp>
        <p:nvSpPr>
          <p:cNvPr id="3" name="ZoneTexte 2"/>
          <p:cNvSpPr txBox="1"/>
          <p:nvPr/>
        </p:nvSpPr>
        <p:spPr>
          <a:xfrm>
            <a:off x="720664" y="6470948"/>
            <a:ext cx="5704480" cy="246221"/>
          </a:xfrm>
          <a:prstGeom prst="rect">
            <a:avLst/>
          </a:prstGeom>
          <a:noFill/>
        </p:spPr>
        <p:txBody>
          <a:bodyPr wrap="square" rtlCol="0">
            <a:spAutoFit/>
          </a:bodyPr>
          <a:lstStyle/>
          <a:p>
            <a:r>
              <a:rPr lang="fr-FR" sz="1000" b="1" i="1" dirty="0">
                <a:solidFill>
                  <a:schemeClr val="accent1"/>
                </a:solidFill>
                <a:latin typeface="Arial" panose="020B0604020202020204" pitchFamily="34" charset="0"/>
                <a:cs typeface="Arial" panose="020B0604020202020204" pitchFamily="34" charset="0"/>
              </a:rPr>
              <a:t>(1) Aides prescrites par un conseiller Pôle emploi, Cap emploi </a:t>
            </a:r>
            <a:r>
              <a:rPr lang="fr-FR" sz="1000" b="1" i="1" dirty="0" err="1">
                <a:solidFill>
                  <a:schemeClr val="accent1"/>
                </a:solidFill>
                <a:latin typeface="Arial" panose="020B0604020202020204" pitchFamily="34" charset="0"/>
                <a:cs typeface="Arial" panose="020B0604020202020204" pitchFamily="34" charset="0"/>
              </a:rPr>
              <a:t>Sameth</a:t>
            </a:r>
            <a:r>
              <a:rPr lang="fr-FR" sz="1000" b="1" i="1" dirty="0">
                <a:solidFill>
                  <a:schemeClr val="accent1"/>
                </a:solidFill>
                <a:latin typeface="Arial" panose="020B0604020202020204" pitchFamily="34" charset="0"/>
                <a:cs typeface="Arial" panose="020B0604020202020204" pitchFamily="34" charset="0"/>
              </a:rPr>
              <a:t> ou Mission locale</a:t>
            </a:r>
          </a:p>
        </p:txBody>
      </p:sp>
    </p:spTree>
    <p:extLst>
      <p:ext uri="{BB962C8B-B14F-4D97-AF65-F5344CB8AC3E}">
        <p14:creationId xmlns:p14="http://schemas.microsoft.com/office/powerpoint/2010/main" val="3206534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372108" y="241583"/>
            <a:ext cx="3679215"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000" b="1" dirty="0">
                <a:solidFill>
                  <a:srgbClr val="792276"/>
                </a:solidFill>
                <a:latin typeface="Arial" panose="020B0604020202020204" pitchFamily="34" charset="0"/>
                <a:cs typeface="Arial" panose="020B0604020202020204" pitchFamily="34" charset="0"/>
              </a:rPr>
              <a:t>Les aides aux entreprises</a:t>
            </a:r>
            <a:endParaRPr lang="fr-FR" sz="20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43643210"/>
              </p:ext>
            </p:extLst>
          </p:nvPr>
        </p:nvGraphicFramePr>
        <p:xfrm>
          <a:off x="252663" y="1002731"/>
          <a:ext cx="11658600" cy="5169868"/>
        </p:xfrm>
        <a:graphic>
          <a:graphicData uri="http://schemas.openxmlformats.org/drawingml/2006/table">
            <a:tbl>
              <a:tblPr firstRow="1" firstCol="1" bandRow="1">
                <a:tableStyleId>{1E171933-4619-4E11-9A3F-F7608DF75F80}</a:tableStyleId>
              </a:tblPr>
              <a:tblGrid>
                <a:gridCol w="1024258">
                  <a:extLst>
                    <a:ext uri="{9D8B030D-6E8A-4147-A177-3AD203B41FA5}">
                      <a16:colId xmlns:a16="http://schemas.microsoft.com/office/drawing/2014/main" val="3527783309"/>
                    </a:ext>
                  </a:extLst>
                </a:gridCol>
                <a:gridCol w="3164842">
                  <a:extLst>
                    <a:ext uri="{9D8B030D-6E8A-4147-A177-3AD203B41FA5}">
                      <a16:colId xmlns:a16="http://schemas.microsoft.com/office/drawing/2014/main" val="2574569415"/>
                    </a:ext>
                  </a:extLst>
                </a:gridCol>
                <a:gridCol w="5535597">
                  <a:extLst>
                    <a:ext uri="{9D8B030D-6E8A-4147-A177-3AD203B41FA5}">
                      <a16:colId xmlns:a16="http://schemas.microsoft.com/office/drawing/2014/main" val="631830454"/>
                    </a:ext>
                  </a:extLst>
                </a:gridCol>
                <a:gridCol w="1933903">
                  <a:extLst>
                    <a:ext uri="{9D8B030D-6E8A-4147-A177-3AD203B41FA5}">
                      <a16:colId xmlns:a16="http://schemas.microsoft.com/office/drawing/2014/main" val="263532025"/>
                    </a:ext>
                  </a:extLst>
                </a:gridCol>
              </a:tblGrid>
              <a:tr h="387037">
                <a:tc>
                  <a:txBody>
                    <a:bodyPr/>
                    <a:lstStyle/>
                    <a:p>
                      <a:pPr algn="l">
                        <a:lnSpc>
                          <a:spcPct val="107000"/>
                        </a:lnSpc>
                        <a:spcAft>
                          <a:spcPts val="0"/>
                        </a:spcAft>
                      </a:pPr>
                      <a:r>
                        <a:rPr lang="fr-FR" sz="1150" dirty="0">
                          <a:effectLst/>
                          <a:latin typeface="Arial" panose="020B0604020202020204" pitchFamily="34" charset="0"/>
                          <a:cs typeface="Arial" panose="020B0604020202020204" pitchFamily="34" charset="0"/>
                        </a:rPr>
                        <a:t> </a:t>
                      </a:r>
                      <a:r>
                        <a:rPr lang="fr-FR" sz="1150" kern="1200" dirty="0">
                          <a:effectLst/>
                          <a:latin typeface="Arial" panose="020B0604020202020204" pitchFamily="34" charset="0"/>
                          <a:cs typeface="Arial" panose="020B0604020202020204" pitchFamily="34" charset="0"/>
                        </a:rPr>
                        <a:t>Etape du parcours</a:t>
                      </a:r>
                      <a:endParaRPr lang="fr-FR" sz="1150" b="1" kern="1200" dirty="0">
                        <a:solidFill>
                          <a:srgbClr val="ED7D31"/>
                        </a:solidFill>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tc>
                <a:tc>
                  <a:txBody>
                    <a:bodyPr/>
                    <a:lstStyle/>
                    <a:p>
                      <a:pPr algn="ctr">
                        <a:lnSpc>
                          <a:spcPct val="107000"/>
                        </a:lnSpc>
                        <a:spcAft>
                          <a:spcPts val="0"/>
                        </a:spcAft>
                      </a:pPr>
                      <a:r>
                        <a:rPr lang="fr-FR" sz="2000" dirty="0">
                          <a:solidFill>
                            <a:srgbClr val="7030A0"/>
                          </a:solidFill>
                          <a:effectLst/>
                          <a:latin typeface="Arial" panose="020B0604020202020204" pitchFamily="34" charset="0"/>
                          <a:cs typeface="Arial" panose="020B0604020202020204" pitchFamily="34" charset="0"/>
                        </a:rPr>
                        <a:t>Aide</a:t>
                      </a:r>
                      <a:endParaRPr lang="fr-FR" sz="2000" b="1"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gn="ctr">
                        <a:lnSpc>
                          <a:spcPct val="107000"/>
                        </a:lnSpc>
                        <a:spcAft>
                          <a:spcPts val="0"/>
                        </a:spcAft>
                      </a:pPr>
                      <a:r>
                        <a:rPr lang="fr-FR" sz="1150" dirty="0">
                          <a:effectLst/>
                          <a:latin typeface="Arial" panose="020B0604020202020204" pitchFamily="34" charset="0"/>
                          <a:cs typeface="Arial" panose="020B0604020202020204" pitchFamily="34" charset="0"/>
                        </a:rPr>
                        <a:t>Objectifs </a:t>
                      </a:r>
                      <a:endParaRPr lang="fr-FR" sz="1150" b="1"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marR="316230" algn="ctr">
                        <a:lnSpc>
                          <a:spcPct val="107000"/>
                        </a:lnSpc>
                        <a:spcAft>
                          <a:spcPts val="0"/>
                        </a:spcAft>
                      </a:pPr>
                      <a:r>
                        <a:rPr lang="fr-FR" sz="1150" dirty="0">
                          <a:effectLst/>
                          <a:latin typeface="Arial" panose="020B0604020202020204" pitchFamily="34" charset="0"/>
                          <a:cs typeface="Arial" panose="020B0604020202020204" pitchFamily="34" charset="0"/>
                        </a:rPr>
                        <a:t>Montant</a:t>
                      </a:r>
                      <a:endParaRPr lang="fr-FR" sz="1150" b="1"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extLst>
                  <a:ext uri="{0D108BD9-81ED-4DB2-BD59-A6C34878D82A}">
                    <a16:rowId xmlns:a16="http://schemas.microsoft.com/office/drawing/2014/main" val="50904860"/>
                  </a:ext>
                </a:extLst>
              </a:tr>
              <a:tr h="694383">
                <a:tc>
                  <a:txBody>
                    <a:bodyPr/>
                    <a:lstStyle/>
                    <a:p>
                      <a:pPr algn="ctr">
                        <a:lnSpc>
                          <a:spcPct val="107000"/>
                        </a:lnSpc>
                        <a:spcAft>
                          <a:spcPts val="0"/>
                        </a:spcAft>
                      </a:pPr>
                      <a:r>
                        <a:rPr lang="fr-FR" sz="900" b="0" dirty="0">
                          <a:effectLst/>
                          <a:latin typeface="Arial" panose="020B0604020202020204" pitchFamily="34" charset="0"/>
                          <a:cs typeface="Arial" panose="020B0604020202020204" pitchFamily="34" charset="0"/>
                        </a:rPr>
                        <a:t>Recrutement</a:t>
                      </a:r>
                      <a:endParaRPr lang="fr-FR" sz="900" b="0" i="1"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lvl="0">
                        <a:lnSpc>
                          <a:spcPct val="100000"/>
                        </a:lnSpc>
                        <a:spcBef>
                          <a:spcPts val="600"/>
                        </a:spcBef>
                        <a:spcAft>
                          <a:spcPts val="0"/>
                        </a:spcAft>
                      </a:pPr>
                      <a:r>
                        <a:rPr lang="fr-FR" sz="1200" b="1" kern="1200" dirty="0">
                          <a:solidFill>
                            <a:schemeClr val="accent2"/>
                          </a:solidFill>
                          <a:effectLst/>
                          <a:latin typeface="Arial" panose="020B0604020202020204" pitchFamily="34" charset="0"/>
                          <a:cs typeface="Arial" panose="020B0604020202020204" pitchFamily="34" charset="0"/>
                        </a:rPr>
                        <a:t>Aide à l’embauche en contrat d’apprentissage / de professionnalisation</a:t>
                      </a:r>
                      <a:endParaRPr lang="fr-FR" sz="12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kern="1200" dirty="0">
                          <a:effectLst/>
                          <a:latin typeface="Arial" panose="020B0604020202020204" pitchFamily="34" charset="0"/>
                          <a:cs typeface="Arial" panose="020B0604020202020204" pitchFamily="34" charset="0"/>
                        </a:rPr>
                        <a:t>Encourager l’employeur à recruter une personne handicapée en contrat d’alternance</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marL="35560">
                        <a:lnSpc>
                          <a:spcPct val="107000"/>
                        </a:lnSpc>
                        <a:spcAft>
                          <a:spcPts val="0"/>
                        </a:spcAft>
                      </a:pPr>
                      <a:r>
                        <a:rPr lang="fr-FR" sz="1150" dirty="0">
                          <a:effectLst/>
                          <a:latin typeface="Arial" panose="020B0604020202020204" pitchFamily="34" charset="0"/>
                          <a:cs typeface="Arial" panose="020B0604020202020204" pitchFamily="34" charset="0"/>
                        </a:rPr>
                        <a:t>Variable selon durée contrat</a:t>
                      </a:r>
                    </a:p>
                    <a:p>
                      <a:pPr marL="35560">
                        <a:lnSpc>
                          <a:spcPct val="107000"/>
                        </a:lnSpc>
                        <a:spcAft>
                          <a:spcPts val="0"/>
                        </a:spcAft>
                      </a:pPr>
                      <a:r>
                        <a:rPr lang="fr-FR" sz="1150" dirty="0">
                          <a:effectLst/>
                          <a:latin typeface="Arial" panose="020B0604020202020204" pitchFamily="34" charset="0"/>
                          <a:cs typeface="Arial" panose="020B0604020202020204" pitchFamily="34" charset="0"/>
                        </a:rPr>
                        <a:t>- </a:t>
                      </a:r>
                      <a:r>
                        <a:rPr lang="fr-FR" sz="1150" dirty="0" err="1">
                          <a:effectLst/>
                          <a:latin typeface="Arial" panose="020B0604020202020204" pitchFamily="34" charset="0"/>
                          <a:cs typeface="Arial" panose="020B0604020202020204" pitchFamily="34" charset="0"/>
                        </a:rPr>
                        <a:t>Appr</a:t>
                      </a:r>
                      <a:r>
                        <a:rPr lang="fr-FR" sz="1150" dirty="0">
                          <a:effectLst/>
                          <a:latin typeface="Arial" panose="020B0604020202020204" pitchFamily="34" charset="0"/>
                          <a:cs typeface="Arial" panose="020B0604020202020204" pitchFamily="34" charset="0"/>
                        </a:rPr>
                        <a:t>. : de 500 à 3 000 € </a:t>
                      </a:r>
                    </a:p>
                    <a:p>
                      <a:pPr marL="35560">
                        <a:lnSpc>
                          <a:spcPct val="107000"/>
                        </a:lnSpc>
                        <a:spcAft>
                          <a:spcPts val="0"/>
                        </a:spcAft>
                      </a:pPr>
                      <a:r>
                        <a:rPr lang="fr-FR" sz="1150" dirty="0">
                          <a:effectLst/>
                          <a:latin typeface="Arial" panose="020B0604020202020204" pitchFamily="34" charset="0"/>
                          <a:cs typeface="Arial" panose="020B0604020202020204" pitchFamily="34" charset="0"/>
                        </a:rPr>
                        <a:t>- Prof°: de 1 000 à 4 000 € </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extLst>
                  <a:ext uri="{0D108BD9-81ED-4DB2-BD59-A6C34878D82A}">
                    <a16:rowId xmlns:a16="http://schemas.microsoft.com/office/drawing/2014/main" val="259109059"/>
                  </a:ext>
                </a:extLst>
              </a:tr>
              <a:tr h="989522">
                <a:tc rowSpan="2">
                  <a:txBody>
                    <a:bodyPr/>
                    <a:lstStyle/>
                    <a:p>
                      <a:pPr algn="ctr">
                        <a:lnSpc>
                          <a:spcPct val="107000"/>
                        </a:lnSpc>
                        <a:spcAft>
                          <a:spcPts val="0"/>
                        </a:spcAft>
                      </a:pPr>
                      <a:r>
                        <a:rPr lang="fr-FR" sz="900" b="0" dirty="0">
                          <a:effectLst/>
                          <a:latin typeface="Arial" panose="020B0604020202020204" pitchFamily="34" charset="0"/>
                          <a:cs typeface="Arial" panose="020B0604020202020204" pitchFamily="34" charset="0"/>
                        </a:rPr>
                        <a:t>Recrutement - </a:t>
                      </a:r>
                    </a:p>
                    <a:p>
                      <a:pPr algn="ctr">
                        <a:lnSpc>
                          <a:spcPct val="107000"/>
                        </a:lnSpc>
                        <a:spcAft>
                          <a:spcPts val="0"/>
                        </a:spcAft>
                      </a:pPr>
                      <a:r>
                        <a:rPr lang="fr-FR" sz="900" b="0" dirty="0">
                          <a:effectLst/>
                          <a:latin typeface="Arial" panose="020B0604020202020204" pitchFamily="34" charset="0"/>
                          <a:cs typeface="Arial" panose="020B0604020202020204" pitchFamily="34" charset="0"/>
                        </a:rPr>
                        <a:t>maintien</a:t>
                      </a:r>
                    </a:p>
                    <a:p>
                      <a:pPr algn="ctr">
                        <a:lnSpc>
                          <a:spcPct val="107000"/>
                        </a:lnSpc>
                        <a:spcAft>
                          <a:spcPts val="0"/>
                        </a:spcAft>
                      </a:pPr>
                      <a:r>
                        <a:rPr lang="fr-FR" sz="900" b="0" dirty="0">
                          <a:effectLst/>
                          <a:latin typeface="Arial" panose="020B0604020202020204" pitchFamily="34" charset="0"/>
                          <a:cs typeface="Arial" panose="020B0604020202020204" pitchFamily="34" charset="0"/>
                        </a:rPr>
                        <a:t> </a:t>
                      </a:r>
                      <a:endParaRPr lang="fr-FR" sz="900" b="0" i="1"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b="1" kern="1200" dirty="0">
                          <a:solidFill>
                            <a:schemeClr val="accent2"/>
                          </a:solidFill>
                          <a:effectLst/>
                          <a:latin typeface="Arial" panose="020B0604020202020204" pitchFamily="34" charset="0"/>
                          <a:cs typeface="Arial" panose="020B0604020202020204" pitchFamily="34" charset="0"/>
                        </a:rPr>
                        <a:t>Aide à l’accueil et l’intégration et/ou à l’évolution professionnelle (1)</a:t>
                      </a:r>
                      <a:endParaRPr lang="fr-FR" sz="12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kern="1200" dirty="0">
                          <a:effectLst/>
                          <a:latin typeface="Arial" panose="020B0604020202020204" pitchFamily="34" charset="0"/>
                          <a:cs typeface="Arial" panose="020B0604020202020204" pitchFamily="34" charset="0"/>
                        </a:rPr>
                        <a:t>Accompagner la prise de fonction et l’évolution professionnelle de la personne handicapée dans l’entreprise. Elle vise à faciliter :</a:t>
                      </a:r>
                      <a:endParaRPr lang="fr-FR" sz="1150" dirty="0">
                        <a:effectLst/>
                        <a:latin typeface="Arial" panose="020B0604020202020204" pitchFamily="34" charset="0"/>
                        <a:cs typeface="Arial" panose="020B0604020202020204" pitchFamily="34" charset="0"/>
                      </a:endParaRPr>
                    </a:p>
                    <a:p>
                      <a:pPr>
                        <a:lnSpc>
                          <a:spcPct val="107000"/>
                        </a:lnSpc>
                        <a:spcAft>
                          <a:spcPts val="0"/>
                        </a:spcAft>
                      </a:pPr>
                      <a:r>
                        <a:rPr lang="fr-FR" sz="1150" kern="1200" dirty="0">
                          <a:effectLst/>
                          <a:latin typeface="Arial" panose="020B0604020202020204" pitchFamily="34" charset="0"/>
                          <a:cs typeface="Arial" panose="020B0604020202020204" pitchFamily="34" charset="0"/>
                        </a:rPr>
                        <a:t>- l’accueil et l’intégration de la personne handicapée nouvellement recrutée </a:t>
                      </a:r>
                      <a:endParaRPr lang="fr-FR" sz="1150" dirty="0">
                        <a:effectLst/>
                        <a:latin typeface="Arial" panose="020B0604020202020204" pitchFamily="34" charset="0"/>
                        <a:cs typeface="Arial" panose="020B0604020202020204" pitchFamily="34" charset="0"/>
                      </a:endParaRPr>
                    </a:p>
                    <a:p>
                      <a:pPr>
                        <a:lnSpc>
                          <a:spcPct val="107000"/>
                        </a:lnSpc>
                        <a:spcAft>
                          <a:spcPts val="0"/>
                        </a:spcAft>
                      </a:pPr>
                      <a:r>
                        <a:rPr lang="fr-FR" sz="1150" kern="1200" dirty="0">
                          <a:effectLst/>
                          <a:latin typeface="Arial" panose="020B0604020202020204" pitchFamily="34" charset="0"/>
                          <a:cs typeface="Arial" panose="020B0604020202020204" pitchFamily="34" charset="0"/>
                        </a:rPr>
                        <a:t>- l’accompagnement sur un nouveau poste dans le cadre de l’évolution et/ou de mobilité professionnelle du salarié handicapé</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cs typeface="Arial" panose="020B0604020202020204" pitchFamily="34" charset="0"/>
                        </a:rPr>
                        <a:t>Plafond de 3 000 € </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extLst>
                  <a:ext uri="{0D108BD9-81ED-4DB2-BD59-A6C34878D82A}">
                    <a16:rowId xmlns:a16="http://schemas.microsoft.com/office/drawing/2014/main" val="3095610298"/>
                  </a:ext>
                </a:extLst>
              </a:tr>
              <a:tr h="582551">
                <a:tc vMerge="1">
                  <a:txBody>
                    <a:bodyPr/>
                    <a:lstStyle/>
                    <a:p>
                      <a:pPr algn="ct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527" marR="5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kern="1200" dirty="0">
                          <a:solidFill>
                            <a:schemeClr val="accent2"/>
                          </a:solidFill>
                          <a:effectLst/>
                          <a:latin typeface="Arial" panose="020B0604020202020204" pitchFamily="34" charset="0"/>
                          <a:cs typeface="Arial" panose="020B0604020202020204" pitchFamily="34" charset="0"/>
                        </a:rPr>
                        <a:t>Aide à l’adaptation des situations de travail</a:t>
                      </a:r>
                      <a:endParaRPr lang="fr-FR" sz="12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kern="1200" dirty="0">
                          <a:effectLst/>
                          <a:latin typeface="Arial" panose="020B0604020202020204" pitchFamily="34" charset="0"/>
                          <a:cs typeface="Arial" panose="020B0604020202020204" pitchFamily="34" charset="0"/>
                        </a:rPr>
                        <a:t>Permettre l’insertion et/ou le maintien dans l’emploi par l’adaptation du poste de travail d’une personne handicapée</a:t>
                      </a:r>
                      <a:endParaRPr lang="fr-FR" sz="1150" dirty="0">
                        <a:effectLst/>
                        <a:latin typeface="Arial" panose="020B060402020202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cs typeface="Arial" panose="020B0604020202020204" pitchFamily="34" charset="0"/>
                        </a:rPr>
                        <a:t>Evalué après analyse de chaque situation</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extLst>
                  <a:ext uri="{0D108BD9-81ED-4DB2-BD59-A6C34878D82A}">
                    <a16:rowId xmlns:a16="http://schemas.microsoft.com/office/drawing/2014/main" val="4077435886"/>
                  </a:ext>
                </a:extLst>
              </a:tr>
              <a:tr h="520788">
                <a:tc rowSpan="4">
                  <a:txBody>
                    <a:bodyPr/>
                    <a:lstStyle/>
                    <a:p>
                      <a:pPr algn="ctr">
                        <a:lnSpc>
                          <a:spcPct val="107000"/>
                        </a:lnSpc>
                        <a:spcAft>
                          <a:spcPts val="0"/>
                        </a:spcAft>
                      </a:pPr>
                      <a:r>
                        <a:rPr lang="fr-FR" sz="900" b="0" dirty="0">
                          <a:effectLst/>
                          <a:latin typeface="Arial" panose="020B0604020202020204" pitchFamily="34" charset="0"/>
                          <a:cs typeface="Arial" panose="020B0604020202020204" pitchFamily="34" charset="0"/>
                        </a:rPr>
                        <a:t>Maintien</a:t>
                      </a:r>
                      <a:endParaRPr lang="fr-FR" sz="900" b="0" i="1"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b="1" kern="1200" dirty="0">
                          <a:solidFill>
                            <a:schemeClr val="accent2"/>
                          </a:solidFill>
                          <a:effectLst/>
                          <a:latin typeface="Arial" panose="020B0604020202020204" pitchFamily="34" charset="0"/>
                          <a:cs typeface="Arial" panose="020B0604020202020204" pitchFamily="34" charset="0"/>
                        </a:rPr>
                        <a:t>Aide individuelle à la formation dans le cadre du maintien en emploi (2)</a:t>
                      </a:r>
                      <a:endParaRPr lang="fr-FR" sz="12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cs typeface="Arial" panose="020B0604020202020204" pitchFamily="34" charset="0"/>
                        </a:rPr>
                        <a:t>Contribuer au maintien dans l’emploi d’une personne handicapée salariée par sa qualification</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cs typeface="Arial" panose="020B0604020202020204" pitchFamily="34" charset="0"/>
                        </a:rPr>
                        <a:t>Fonction du coût du projet et des cofinancements obtenus</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extLst>
                  <a:ext uri="{0D108BD9-81ED-4DB2-BD59-A6C34878D82A}">
                    <a16:rowId xmlns:a16="http://schemas.microsoft.com/office/drawing/2014/main" val="2294891379"/>
                  </a:ext>
                </a:extLst>
              </a:tr>
              <a:tr h="520788">
                <a:tc vMerge="1">
                  <a:txBody>
                    <a:bodyPr/>
                    <a:lstStyle/>
                    <a:p>
                      <a:endParaRPr lang="fr-F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b="1" kern="1200" dirty="0">
                          <a:solidFill>
                            <a:schemeClr val="accent2"/>
                          </a:solidFill>
                          <a:effectLst/>
                          <a:latin typeface="Arial" panose="020B0604020202020204" pitchFamily="34" charset="0"/>
                          <a:ea typeface="+mn-ea"/>
                          <a:cs typeface="Arial" panose="020B0604020202020204" pitchFamily="34" charset="0"/>
                        </a:rPr>
                        <a:t>Aide individuelle à la formation dans le cadre du maintien de l’employabilité (2)</a:t>
                      </a: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ea typeface="Calibri" panose="020F0502020204030204" pitchFamily="34" charset="0"/>
                          <a:cs typeface="Arial" panose="020B0604020202020204" pitchFamily="34" charset="0"/>
                        </a:rPr>
                        <a:t>Contribuer au maintien de</a:t>
                      </a:r>
                      <a:r>
                        <a:rPr lang="fr-FR" sz="1150" baseline="0" dirty="0">
                          <a:effectLst/>
                          <a:latin typeface="Arial" panose="020B0604020202020204" pitchFamily="34" charset="0"/>
                          <a:ea typeface="Calibri" panose="020F0502020204030204" pitchFamily="34" charset="0"/>
                          <a:cs typeface="Arial" panose="020B0604020202020204" pitchFamily="34" charset="0"/>
                        </a:rPr>
                        <a:t> l’employabilité d’une personne handicapée salariée par la formation dans une logique d’anticipation</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50" dirty="0">
                          <a:effectLst/>
                          <a:latin typeface="Arial" panose="020B0604020202020204" pitchFamily="34" charset="0"/>
                          <a:cs typeface="Arial" panose="020B0604020202020204" pitchFamily="34" charset="0"/>
                        </a:rPr>
                        <a:t>Fonction du coût du projet et des cofinancements obtenus</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extLst>
                  <a:ext uri="{0D108BD9-81ED-4DB2-BD59-A6C34878D82A}">
                    <a16:rowId xmlns:a16="http://schemas.microsoft.com/office/drawing/2014/main" val="2311507402"/>
                  </a:ext>
                </a:extLst>
              </a:tr>
              <a:tr h="788695">
                <a:tc vMerge="1">
                  <a:txBody>
                    <a:bodyPr/>
                    <a:lstStyle/>
                    <a:p>
                      <a:endParaRPr lang="fr-FR"/>
                    </a:p>
                  </a:txBody>
                  <a:tcPr/>
                </a:tc>
                <a:tc>
                  <a:txBody>
                    <a:bodyPr/>
                    <a:lstStyle/>
                    <a:p>
                      <a:pPr>
                        <a:lnSpc>
                          <a:spcPct val="107000"/>
                        </a:lnSpc>
                        <a:spcAft>
                          <a:spcPts val="800"/>
                        </a:spcAft>
                      </a:pPr>
                      <a:r>
                        <a:rPr lang="fr-FR" sz="1200" b="1" kern="1200" dirty="0">
                          <a:solidFill>
                            <a:schemeClr val="accent2"/>
                          </a:solidFill>
                          <a:effectLst/>
                          <a:latin typeface="Arial" panose="020B0604020202020204" pitchFamily="34" charset="0"/>
                          <a:cs typeface="Arial" panose="020B0604020202020204" pitchFamily="34" charset="0"/>
                        </a:rPr>
                        <a:t>Aide à l’emploi des travailleurs handicapés (AETH)</a:t>
                      </a:r>
                      <a:endParaRPr lang="fr-FR" sz="12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cs typeface="Arial" panose="020B0604020202020204" pitchFamily="34" charset="0"/>
                        </a:rPr>
                        <a:t>Compenser les surcoûts pérennes induits par le handicap d’une personne à son poste de travail, après aménagement optimal de celui-ci</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cs typeface="Arial" panose="020B0604020202020204" pitchFamily="34" charset="0"/>
                        </a:rPr>
                        <a:t>Sur la base d’un temps plein au 01/01/2018 : </a:t>
                      </a:r>
                    </a:p>
                    <a:p>
                      <a:pPr>
                        <a:lnSpc>
                          <a:spcPct val="107000"/>
                        </a:lnSpc>
                        <a:spcAft>
                          <a:spcPts val="0"/>
                        </a:spcAft>
                      </a:pPr>
                      <a:r>
                        <a:rPr lang="fr-FR" sz="1150" dirty="0">
                          <a:effectLst/>
                          <a:latin typeface="Arial" panose="020B0604020202020204" pitchFamily="34" charset="0"/>
                          <a:cs typeface="Arial" panose="020B0604020202020204" pitchFamily="34" charset="0"/>
                        </a:rPr>
                        <a:t>- 5 434 € taux normal</a:t>
                      </a:r>
                    </a:p>
                    <a:p>
                      <a:pPr>
                        <a:lnSpc>
                          <a:spcPct val="107000"/>
                        </a:lnSpc>
                        <a:spcAft>
                          <a:spcPts val="0"/>
                        </a:spcAft>
                      </a:pPr>
                      <a:r>
                        <a:rPr lang="fr-FR" sz="1150" dirty="0">
                          <a:effectLst/>
                          <a:latin typeface="Arial" panose="020B0604020202020204" pitchFamily="34" charset="0"/>
                          <a:cs typeface="Arial" panose="020B0604020202020204" pitchFamily="34" charset="0"/>
                        </a:rPr>
                        <a:t>- 10 818,6 € taux majoré</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extLst>
                  <a:ext uri="{0D108BD9-81ED-4DB2-BD59-A6C34878D82A}">
                    <a16:rowId xmlns:a16="http://schemas.microsoft.com/office/drawing/2014/main" val="384932371"/>
                  </a:ext>
                </a:extLst>
              </a:tr>
              <a:tr h="587865">
                <a:tc vMerge="1">
                  <a:txBody>
                    <a:bodyPr/>
                    <a:lstStyle/>
                    <a:p>
                      <a:endParaRPr lang="fr-F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200" b="1" kern="1200" dirty="0">
                          <a:solidFill>
                            <a:schemeClr val="accent2"/>
                          </a:solidFill>
                          <a:effectLst/>
                          <a:latin typeface="Arial" panose="020B0604020202020204" pitchFamily="34" charset="0"/>
                          <a:cs typeface="Arial" panose="020B0604020202020204" pitchFamily="34" charset="0"/>
                        </a:rPr>
                        <a:t>Aide à la recherche de solutions pour le maintien dans l’emploi (3)</a:t>
                      </a:r>
                      <a:endParaRPr lang="fr-FR" sz="12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cs typeface="Arial" panose="020B0604020202020204" pitchFamily="34" charset="0"/>
                        </a:rPr>
                        <a:t>Permettre le maintien dans l’emploi d’une personne handicapée menacée dans son emploi en raison de l’inadéquation entre son handicap ou son état de santé et sa situation de travail</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tc>
                  <a:txBody>
                    <a:bodyPr/>
                    <a:lstStyle/>
                    <a:p>
                      <a:pPr>
                        <a:lnSpc>
                          <a:spcPct val="107000"/>
                        </a:lnSpc>
                        <a:spcAft>
                          <a:spcPts val="0"/>
                        </a:spcAft>
                      </a:pPr>
                      <a:r>
                        <a:rPr lang="fr-FR" sz="1150" dirty="0">
                          <a:effectLst/>
                          <a:latin typeface="Arial" panose="020B0604020202020204" pitchFamily="34" charset="0"/>
                          <a:cs typeface="Arial" panose="020B0604020202020204" pitchFamily="34" charset="0"/>
                        </a:rPr>
                        <a:t>Forfait de 2 000 €</a:t>
                      </a:r>
                      <a:endParaRPr lang="fr-FR" sz="1150" dirty="0">
                        <a:effectLst/>
                        <a:latin typeface="Arial" panose="020B0604020202020204" pitchFamily="34" charset="0"/>
                        <a:ea typeface="Calibri" panose="020F0502020204030204" pitchFamily="34" charset="0"/>
                        <a:cs typeface="Arial" panose="020B0604020202020204" pitchFamily="34" charset="0"/>
                      </a:endParaRPr>
                    </a:p>
                  </a:txBody>
                  <a:tcPr marL="54527" marR="54527" marT="0" marB="0" anchor="ctr"/>
                </a:tc>
                <a:extLst>
                  <a:ext uri="{0D108BD9-81ED-4DB2-BD59-A6C34878D82A}">
                    <a16:rowId xmlns:a16="http://schemas.microsoft.com/office/drawing/2014/main" val="355868301"/>
                  </a:ext>
                </a:extLst>
              </a:tr>
            </a:tbl>
          </a:graphicData>
        </a:graphic>
      </p:graphicFrame>
      <p:sp>
        <p:nvSpPr>
          <p:cNvPr id="6" name="ZoneTexte 5"/>
          <p:cNvSpPr txBox="1"/>
          <p:nvPr/>
        </p:nvSpPr>
        <p:spPr>
          <a:xfrm>
            <a:off x="126304" y="6396335"/>
            <a:ext cx="5704480" cy="461665"/>
          </a:xfrm>
          <a:prstGeom prst="rect">
            <a:avLst/>
          </a:prstGeom>
          <a:noFill/>
        </p:spPr>
        <p:txBody>
          <a:bodyPr wrap="square" rtlCol="0">
            <a:spAutoFit/>
          </a:bodyPr>
          <a:lstStyle/>
          <a:p>
            <a:pPr marL="228600" indent="-228600">
              <a:buAutoNum type="arabicParenBoth"/>
            </a:pPr>
            <a:r>
              <a:rPr lang="fr-FR" sz="800" b="1" i="1" dirty="0">
                <a:solidFill>
                  <a:schemeClr val="accent1"/>
                </a:solidFill>
                <a:latin typeface="Arial" panose="020B0604020202020204" pitchFamily="34" charset="0"/>
                <a:cs typeface="Arial" panose="020B0604020202020204" pitchFamily="34" charset="0"/>
              </a:rPr>
              <a:t>Aides prescrites par un conseiller Pôle emploi, Cap emploi </a:t>
            </a:r>
            <a:r>
              <a:rPr lang="fr-FR" sz="800" b="1" i="1" dirty="0" err="1">
                <a:solidFill>
                  <a:schemeClr val="accent1"/>
                </a:solidFill>
                <a:latin typeface="Arial" panose="020B0604020202020204" pitchFamily="34" charset="0"/>
                <a:cs typeface="Arial" panose="020B0604020202020204" pitchFamily="34" charset="0"/>
              </a:rPr>
              <a:t>Sameth</a:t>
            </a:r>
            <a:r>
              <a:rPr lang="fr-FR" sz="800" b="1" i="1" dirty="0">
                <a:solidFill>
                  <a:schemeClr val="accent1"/>
                </a:solidFill>
                <a:latin typeface="Arial" panose="020B0604020202020204" pitchFamily="34" charset="0"/>
                <a:cs typeface="Arial" panose="020B0604020202020204" pitchFamily="34" charset="0"/>
              </a:rPr>
              <a:t> ou Mission locale</a:t>
            </a:r>
          </a:p>
          <a:p>
            <a:pPr marL="228600" indent="-228600">
              <a:buAutoNum type="arabicParenBoth"/>
            </a:pPr>
            <a:r>
              <a:rPr lang="fr-FR" sz="800" b="1" i="1" dirty="0">
                <a:solidFill>
                  <a:schemeClr val="accent1"/>
                </a:solidFill>
                <a:latin typeface="Arial" panose="020B0604020202020204" pitchFamily="34" charset="0"/>
                <a:cs typeface="Arial" panose="020B0604020202020204" pitchFamily="34" charset="0"/>
              </a:rPr>
              <a:t>Aides prescrites par un conseiller Cap Emploi </a:t>
            </a:r>
            <a:r>
              <a:rPr lang="fr-FR" sz="800" b="1" i="1" dirty="0" err="1">
                <a:solidFill>
                  <a:schemeClr val="accent1"/>
                </a:solidFill>
                <a:latin typeface="Arial" panose="020B0604020202020204" pitchFamily="34" charset="0"/>
                <a:cs typeface="Arial" panose="020B0604020202020204" pitchFamily="34" charset="0"/>
              </a:rPr>
              <a:t>Sameth</a:t>
            </a:r>
            <a:r>
              <a:rPr lang="fr-FR" sz="800" b="1" i="1" dirty="0">
                <a:solidFill>
                  <a:schemeClr val="accent1"/>
                </a:solidFill>
                <a:latin typeface="Arial" panose="020B0604020202020204" pitchFamily="34" charset="0"/>
                <a:cs typeface="Arial" panose="020B0604020202020204" pitchFamily="34" charset="0"/>
              </a:rPr>
              <a:t> ou Comète</a:t>
            </a:r>
          </a:p>
          <a:p>
            <a:pPr marL="228600" indent="-228600">
              <a:buAutoNum type="arabicParenBoth"/>
            </a:pPr>
            <a:r>
              <a:rPr lang="fr-FR" sz="800" b="1" i="1" dirty="0">
                <a:solidFill>
                  <a:schemeClr val="accent1"/>
                </a:solidFill>
                <a:latin typeface="Arial" panose="020B0604020202020204" pitchFamily="34" charset="0"/>
                <a:cs typeface="Arial" panose="020B0604020202020204" pitchFamily="34" charset="0"/>
              </a:rPr>
              <a:t>Aide prescrite par un conseiller Cap Emploi </a:t>
            </a:r>
            <a:r>
              <a:rPr lang="fr-FR" sz="800" b="1" i="1" dirty="0" err="1">
                <a:solidFill>
                  <a:schemeClr val="accent1"/>
                </a:solidFill>
                <a:latin typeface="Arial" panose="020B0604020202020204" pitchFamily="34" charset="0"/>
                <a:cs typeface="Arial" panose="020B0604020202020204" pitchFamily="34" charset="0"/>
              </a:rPr>
              <a:t>Sameth</a:t>
            </a:r>
            <a:endParaRPr lang="fr-FR" sz="800" b="1"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74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7712" y="1166314"/>
            <a:ext cx="10306771" cy="369332"/>
          </a:xfrm>
          <a:prstGeom prst="rect">
            <a:avLst/>
          </a:prstGeom>
        </p:spPr>
        <p:txBody>
          <a:bodyPr wrap="square">
            <a:spAutoFit/>
          </a:bodyPr>
          <a:lstStyle/>
          <a:p>
            <a:pPr lvl="0" algn="just">
              <a:lnSpc>
                <a:spcPct val="100000"/>
              </a:lnSpc>
              <a:spcBef>
                <a:spcPts val="600"/>
              </a:spcBef>
              <a:spcAft>
                <a:spcPts val="0"/>
              </a:spcAft>
            </a:pPr>
            <a:r>
              <a:rPr lang="fr-FR" b="1" dirty="0">
                <a:solidFill>
                  <a:schemeClr val="accent2"/>
                </a:solidFill>
                <a:latin typeface="Arial" panose="020B0604020202020204" pitchFamily="34" charset="0"/>
                <a:cs typeface="Arial" panose="020B0604020202020204" pitchFamily="34" charset="0"/>
              </a:rPr>
              <a:t>Aide à l’accueil, à l’intégration et à l’évolution professionnelle </a:t>
            </a:r>
          </a:p>
        </p:txBody>
      </p:sp>
      <p:sp>
        <p:nvSpPr>
          <p:cNvPr id="4"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
        <p:nvSpPr>
          <p:cNvPr id="6" name="Rectangle à coins arrondis 5"/>
          <p:cNvSpPr/>
          <p:nvPr/>
        </p:nvSpPr>
        <p:spPr>
          <a:xfrm>
            <a:off x="195072" y="1152273"/>
            <a:ext cx="2072640" cy="298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Nouvelle aide</a:t>
            </a:r>
          </a:p>
        </p:txBody>
      </p:sp>
      <p:sp>
        <p:nvSpPr>
          <p:cNvPr id="2" name="ZoneTexte 1"/>
          <p:cNvSpPr txBox="1"/>
          <p:nvPr/>
        </p:nvSpPr>
        <p:spPr>
          <a:xfrm>
            <a:off x="211351" y="1350980"/>
            <a:ext cx="11996928" cy="5170646"/>
          </a:xfrm>
          <a:prstGeom prst="rect">
            <a:avLst/>
          </a:prstGeom>
          <a:noFill/>
        </p:spPr>
        <p:txBody>
          <a:bodyPr wrap="square" rtlCol="0">
            <a:spAutoFit/>
          </a:bodyPr>
          <a:lstStyle/>
          <a:p>
            <a:endParaRPr lang="fr-FR" sz="1500" dirty="0">
              <a:latin typeface="Arial" panose="020B0604020202020204" pitchFamily="34" charset="0"/>
              <a:cs typeface="Arial" panose="020B0604020202020204" pitchFamily="34" charset="0"/>
            </a:endParaRPr>
          </a:p>
          <a:p>
            <a:r>
              <a:rPr lang="fr-FR" sz="1500" b="1" dirty="0">
                <a:solidFill>
                  <a:schemeClr val="accent2"/>
                </a:solidFill>
                <a:latin typeface="Arial" panose="020B0604020202020204" pitchFamily="34" charset="0"/>
                <a:cs typeface="Arial" panose="020B0604020202020204" pitchFamily="34" charset="0"/>
              </a:rPr>
              <a:t>L’aide a pour objectif d’accompagner la prise de fonction et l’évolution professionnelle de la personne handicapée dans l’entreprise. Elle vise à faciliter :</a:t>
            </a:r>
          </a:p>
          <a:p>
            <a:r>
              <a:rPr lang="fr-FR" sz="1500" dirty="0">
                <a:solidFill>
                  <a:schemeClr val="accent2"/>
                </a:solidFill>
                <a:latin typeface="Arial" panose="020B0604020202020204" pitchFamily="34" charset="0"/>
                <a:cs typeface="Arial" panose="020B0604020202020204" pitchFamily="34" charset="0"/>
              </a:rPr>
              <a:t>- </a:t>
            </a:r>
            <a:r>
              <a:rPr lang="fr-FR" sz="1500" b="1" dirty="0">
                <a:solidFill>
                  <a:schemeClr val="accent2"/>
                </a:solidFill>
                <a:latin typeface="Arial" panose="020B0604020202020204" pitchFamily="34" charset="0"/>
                <a:cs typeface="Arial" panose="020B0604020202020204" pitchFamily="34" charset="0"/>
              </a:rPr>
              <a:t>l’accueil et l’intégration </a:t>
            </a:r>
            <a:r>
              <a:rPr lang="fr-FR" sz="1500" dirty="0">
                <a:solidFill>
                  <a:schemeClr val="accent2"/>
                </a:solidFill>
                <a:latin typeface="Arial" panose="020B0604020202020204" pitchFamily="34" charset="0"/>
                <a:cs typeface="Arial" panose="020B0604020202020204" pitchFamily="34" charset="0"/>
              </a:rPr>
              <a:t>d’une personne handicapée nouvellement recrutée</a:t>
            </a:r>
          </a:p>
          <a:p>
            <a:r>
              <a:rPr lang="fr-FR" sz="1500" dirty="0">
                <a:solidFill>
                  <a:schemeClr val="accent2"/>
                </a:solidFill>
                <a:latin typeface="Arial" panose="020B0604020202020204" pitchFamily="34" charset="0"/>
                <a:cs typeface="Arial" panose="020B0604020202020204" pitchFamily="34" charset="0"/>
              </a:rPr>
              <a:t>- l’accompagnement sur un nouveau poste dans le cadre de </a:t>
            </a:r>
            <a:r>
              <a:rPr lang="fr-FR" sz="1500" b="1" dirty="0">
                <a:solidFill>
                  <a:schemeClr val="accent2"/>
                </a:solidFill>
                <a:latin typeface="Arial" panose="020B0604020202020204" pitchFamily="34" charset="0"/>
                <a:cs typeface="Arial" panose="020B0604020202020204" pitchFamily="34" charset="0"/>
              </a:rPr>
              <a:t>l’évolution et/ou de mobilité professionnelle </a:t>
            </a:r>
            <a:r>
              <a:rPr lang="fr-FR" sz="1500" dirty="0">
                <a:solidFill>
                  <a:schemeClr val="accent2"/>
                </a:solidFill>
                <a:latin typeface="Arial" panose="020B0604020202020204" pitchFamily="34" charset="0"/>
                <a:cs typeface="Arial" panose="020B0604020202020204" pitchFamily="34" charset="0"/>
              </a:rPr>
              <a:t>du salarié handicapé</a:t>
            </a:r>
          </a:p>
          <a:p>
            <a:r>
              <a:rPr lang="fr-FR" sz="1500" dirty="0">
                <a:solidFill>
                  <a:schemeClr val="accent6"/>
                </a:solidFill>
                <a:latin typeface="Arial" panose="020B0604020202020204" pitchFamily="34" charset="0"/>
                <a:cs typeface="Arial" panose="020B0604020202020204" pitchFamily="34" charset="0"/>
              </a:rPr>
              <a:t> </a:t>
            </a:r>
          </a:p>
          <a:p>
            <a:r>
              <a:rPr lang="fr-FR" sz="1500" dirty="0">
                <a:latin typeface="Arial" panose="020B0604020202020204" pitchFamily="34" charset="0"/>
                <a:cs typeface="Arial" panose="020B0604020202020204" pitchFamily="34" charset="0"/>
              </a:rPr>
              <a:t>Peuvent ainsi être pris en charge les frais liés aux actions suivantes :</a:t>
            </a:r>
          </a:p>
          <a:p>
            <a:pPr marL="285750" indent="-285750" algn="just">
              <a:buFontTx/>
              <a:buChar char="-"/>
            </a:pPr>
            <a:r>
              <a:rPr lang="fr-FR" sz="1500" dirty="0">
                <a:latin typeface="Arial" panose="020B0604020202020204" pitchFamily="34" charset="0"/>
                <a:cs typeface="Arial" panose="020B0604020202020204" pitchFamily="34" charset="0"/>
              </a:rPr>
              <a:t>Programme de sensibilisation et/ou de formation au handicap du collectif de travail</a:t>
            </a:r>
          </a:p>
          <a:p>
            <a:pPr marL="285750" indent="-285750" algn="just">
              <a:buFontTx/>
              <a:buChar char="-"/>
            </a:pPr>
            <a:r>
              <a:rPr lang="fr-FR" sz="1500" dirty="0">
                <a:latin typeface="Arial" panose="020B0604020202020204" pitchFamily="34" charset="0"/>
                <a:cs typeface="Arial" panose="020B0604020202020204" pitchFamily="34" charset="0"/>
              </a:rPr>
              <a:t>Accompagnement du manager à la prise en compte du handicap (entretien hebdo spécifique, ..) </a:t>
            </a:r>
          </a:p>
          <a:p>
            <a:pPr marL="285750" indent="-285750" algn="just">
              <a:buFontTx/>
              <a:buChar char="-"/>
            </a:pPr>
            <a:r>
              <a:rPr lang="fr-FR" sz="1500" dirty="0">
                <a:latin typeface="Arial" panose="020B0604020202020204" pitchFamily="34" charset="0"/>
                <a:cs typeface="Arial" panose="020B0604020202020204" pitchFamily="34" charset="0"/>
              </a:rPr>
              <a:t>Accompagnement individualisé pour la personne ou l’encadrement (tutorat, coaching, temps d’encadrement dédié)</a:t>
            </a:r>
          </a:p>
          <a:p>
            <a:pPr algn="just"/>
            <a:endParaRPr lang="fr-FR" sz="1500" dirty="0">
              <a:latin typeface="Arial" panose="020B0604020202020204" pitchFamily="34" charset="0"/>
              <a:cs typeface="Arial" panose="020B0604020202020204" pitchFamily="34" charset="0"/>
            </a:endParaRPr>
          </a:p>
          <a:p>
            <a:pPr algn="just"/>
            <a:r>
              <a:rPr lang="fr-FR" sz="1500" dirty="0">
                <a:latin typeface="Arial" panose="020B0604020202020204" pitchFamily="34" charset="0"/>
                <a:cs typeface="Arial" panose="020B0604020202020204" pitchFamily="34" charset="0"/>
              </a:rPr>
              <a:t>Le plan d’action ne doit pas prévoir des actions se substituant au processus d’accueil interne/d’intégration de l’entreprise ou le cas échéant aux actions prévues dans le cadre d’un accord sur la GPEC </a:t>
            </a:r>
          </a:p>
          <a:p>
            <a:pPr algn="just"/>
            <a:endParaRPr lang="fr-FR" sz="1500" dirty="0">
              <a:latin typeface="Arial" panose="020B0604020202020204" pitchFamily="34" charset="0"/>
              <a:cs typeface="Arial" panose="020B0604020202020204" pitchFamily="34" charset="0"/>
            </a:endParaRPr>
          </a:p>
          <a:p>
            <a:pPr algn="just"/>
            <a:r>
              <a:rPr lang="fr-FR" sz="1500" dirty="0">
                <a:latin typeface="Arial" panose="020B0604020202020204" pitchFamily="34" charset="0"/>
                <a:cs typeface="Arial" panose="020B0604020202020204" pitchFamily="34" charset="0"/>
              </a:rPr>
              <a:t>L’aide est complémentaire aux dispositifs existants (ex : tutorat pris en charge par l’OPCA pour formation de tuteur et exercice de la fonction, action de formation, …)</a:t>
            </a:r>
          </a:p>
          <a:p>
            <a:endParaRPr lang="fr-FR" sz="1500" dirty="0">
              <a:solidFill>
                <a:schemeClr val="accent6"/>
              </a:solidFill>
              <a:latin typeface="Arial" panose="020B0604020202020204" pitchFamily="34" charset="0"/>
              <a:cs typeface="Arial" panose="020B0604020202020204" pitchFamily="34" charset="0"/>
            </a:endParaRPr>
          </a:p>
          <a:p>
            <a:r>
              <a:rPr lang="fr-FR" sz="1500" dirty="0">
                <a:latin typeface="Arial" panose="020B0604020202020204" pitchFamily="34" charset="0"/>
                <a:cs typeface="Arial" panose="020B0604020202020204" pitchFamily="34" charset="0"/>
              </a:rPr>
              <a:t>L’aide </a:t>
            </a:r>
            <a:r>
              <a:rPr lang="fr-FR" sz="1500" b="1" u="sng" dirty="0">
                <a:latin typeface="Arial" panose="020B0604020202020204" pitchFamily="34" charset="0"/>
                <a:cs typeface="Arial" panose="020B0604020202020204" pitchFamily="34" charset="0"/>
              </a:rPr>
              <a:t>est prescrite par :</a:t>
            </a:r>
          </a:p>
          <a:p>
            <a:r>
              <a:rPr lang="fr-FR" sz="1500" dirty="0">
                <a:latin typeface="Arial" panose="020B0604020202020204" pitchFamily="34" charset="0"/>
                <a:cs typeface="Arial" panose="020B0604020202020204" pitchFamily="34" charset="0"/>
              </a:rPr>
              <a:t>Cap emploi </a:t>
            </a:r>
            <a:r>
              <a:rPr lang="fr-FR" sz="1500" dirty="0" err="1">
                <a:latin typeface="Arial" panose="020B0604020202020204" pitchFamily="34" charset="0"/>
                <a:cs typeface="Arial" panose="020B0604020202020204" pitchFamily="34" charset="0"/>
              </a:rPr>
              <a:t>Sameth</a:t>
            </a:r>
            <a:r>
              <a:rPr lang="fr-FR" sz="1500" dirty="0">
                <a:latin typeface="Arial" panose="020B0604020202020204" pitchFamily="34" charset="0"/>
                <a:cs typeface="Arial" panose="020B0604020202020204" pitchFamily="34" charset="0"/>
              </a:rPr>
              <a:t>/ Pôle emploi/ Mission locale/</a:t>
            </a:r>
            <a:r>
              <a:rPr lang="fr-FR" sz="1500" dirty="0" err="1">
                <a:latin typeface="Arial" panose="020B0604020202020204" pitchFamily="34" charset="0"/>
                <a:cs typeface="Arial" panose="020B0604020202020204" pitchFamily="34" charset="0"/>
              </a:rPr>
              <a:t>Agefiph</a:t>
            </a:r>
            <a:r>
              <a:rPr lang="fr-FR" sz="1500" dirty="0">
                <a:latin typeface="Arial" panose="020B0604020202020204" pitchFamily="34" charset="0"/>
                <a:cs typeface="Arial" panose="020B0604020202020204" pitchFamily="34" charset="0"/>
              </a:rPr>
              <a:t>, </a:t>
            </a:r>
          </a:p>
          <a:p>
            <a:r>
              <a:rPr lang="fr-FR" sz="1500" dirty="0">
                <a:latin typeface="Arial" panose="020B0604020202020204" pitchFamily="34" charset="0"/>
                <a:cs typeface="Arial" panose="020B0604020202020204" pitchFamily="34" charset="0"/>
              </a:rPr>
              <a:t>en amont du recrutement (préparation à l’intégration) et durant le contrat (dans les 6 mois qui suivent la prise de poste)</a:t>
            </a:r>
          </a:p>
          <a:p>
            <a:r>
              <a:rPr lang="fr-FR" sz="1500" b="1" dirty="0">
                <a:latin typeface="Arial" panose="020B0604020202020204" pitchFamily="34" charset="0"/>
                <a:cs typeface="Arial" panose="020B0604020202020204" pitchFamily="34" charset="0"/>
              </a:rPr>
              <a:t>Aide plafonnée à 3 000 €</a:t>
            </a:r>
          </a:p>
          <a:p>
            <a:r>
              <a:rPr lang="fr-FR" sz="1500" i="1" dirty="0">
                <a:solidFill>
                  <a:schemeClr val="accent6"/>
                </a:solidFill>
                <a:latin typeface="Arial" panose="020B0604020202020204" pitchFamily="34" charset="0"/>
                <a:cs typeface="Arial" panose="020B0604020202020204" pitchFamily="34" charset="0"/>
              </a:rPr>
              <a:t>			    	</a:t>
            </a:r>
            <a:endParaRPr lang="fr-FR" sz="1600" b="1" i="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95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A1D02A-6904-274C-A646-19B8BC212BFE}"/>
              </a:ext>
            </a:extLst>
          </p:cNvPr>
          <p:cNvSpPr>
            <a:spLocks noGrp="1"/>
          </p:cNvSpPr>
          <p:nvPr>
            <p:ph type="body" sz="quarter" idx="32"/>
          </p:nvPr>
        </p:nvSpPr>
        <p:spPr>
          <a:xfrm>
            <a:off x="1236372" y="2671265"/>
            <a:ext cx="10084158" cy="1537804"/>
          </a:xfrm>
        </p:spPr>
        <p:txBody>
          <a:bodyPr/>
          <a:lstStyle/>
          <a:p>
            <a:r>
              <a:rPr lang="fr-FR" dirty="0">
                <a:latin typeface="Arial" panose="020B0604020202020204" pitchFamily="34" charset="0"/>
                <a:cs typeface="Arial" panose="020B0604020202020204" pitchFamily="34" charset="0"/>
              </a:rPr>
              <a:t>1. L’</a:t>
            </a:r>
            <a:r>
              <a:rPr lang="fr-FR" dirty="0" err="1">
                <a:latin typeface="Arial" panose="020B0604020202020204" pitchFamily="34" charset="0"/>
                <a:cs typeface="Arial" panose="020B0604020202020204" pitchFamily="34" charset="0"/>
              </a:rPr>
              <a:t>Agefiph</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algn="l"/>
            <a:r>
              <a:rPr lang="fr-F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974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99" y="1186322"/>
            <a:ext cx="11789663" cy="5893921"/>
          </a:xfrm>
          <a:prstGeom prst="rect">
            <a:avLst/>
          </a:prstGeom>
        </p:spPr>
        <p:txBody>
          <a:bodyPr wrap="square">
            <a:spAutoFit/>
          </a:bodyPr>
          <a:lstStyle/>
          <a:p>
            <a:pPr lvl="0">
              <a:spcBef>
                <a:spcPts val="600"/>
              </a:spcBef>
              <a:spcAft>
                <a:spcPts val="0"/>
              </a:spcAft>
            </a:pPr>
            <a:r>
              <a:rPr lang="fr-FR" sz="1600" b="1" dirty="0">
                <a:solidFill>
                  <a:schemeClr val="accent2"/>
                </a:solidFill>
                <a:latin typeface="Arial" panose="020B0604020202020204" pitchFamily="34" charset="0"/>
                <a:cs typeface="Arial" panose="020B0604020202020204" pitchFamily="34" charset="0"/>
              </a:rPr>
              <a:t>Aide à l’embauche en contrat d’apprentissage / de professionnalisation </a:t>
            </a:r>
          </a:p>
          <a:p>
            <a:pPr fontAlgn="ctr"/>
            <a:r>
              <a:rPr lang="fr-FR" sz="1600" b="1" dirty="0">
                <a:solidFill>
                  <a:schemeClr val="accent2"/>
                </a:solidFill>
                <a:latin typeface="Arial" panose="020B0604020202020204" pitchFamily="34" charset="0"/>
                <a:cs typeface="Arial" panose="020B0604020202020204" pitchFamily="34" charset="0"/>
              </a:rPr>
              <a:t>Encourager l’employeur à recruter une personne handicapée en contrat d’alternance. </a:t>
            </a:r>
          </a:p>
          <a:p>
            <a:pPr fontAlgn="ctr"/>
            <a:r>
              <a:rPr lang="fr-FR" sz="1600" b="1" dirty="0">
                <a:solidFill>
                  <a:schemeClr val="accent2"/>
                </a:solidFill>
                <a:latin typeface="Arial" panose="020B0604020202020204" pitchFamily="34" charset="0"/>
                <a:cs typeface="Arial" panose="020B0604020202020204" pitchFamily="34" charset="0"/>
              </a:rPr>
              <a:t>Montant : Variable selon durée contrat - Apprentissage : de 500 à 3 000 € ; Professionnalisation : de 1 000 à 4 000 € </a:t>
            </a:r>
          </a:p>
          <a:p>
            <a:pPr marL="285750" indent="-285750" fontAlgn="ctr">
              <a:buFontTx/>
              <a:buChar char="-"/>
            </a:pPr>
            <a:endParaRPr lang="fr-FR" sz="1600" dirty="0">
              <a:solidFill>
                <a:schemeClr val="accent6"/>
              </a:solidFill>
              <a:latin typeface="Arial" panose="020B0604020202020204" pitchFamily="34" charset="0"/>
              <a:cs typeface="Arial" panose="020B0604020202020204" pitchFamily="34" charset="0"/>
            </a:endParaRPr>
          </a:p>
          <a:p>
            <a:pPr marL="285750" lvl="0" indent="-285750">
              <a:spcBef>
                <a:spcPts val="600"/>
              </a:spcBef>
              <a:spcAft>
                <a:spcPts val="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Arial" panose="020B0604020202020204" pitchFamily="34" charset="0"/>
              </a:rPr>
              <a:t>L’aide à la personne handicapée pour la signature d’un contrat d’alternance est désormais possible via l’aide personnalisée au parcours vers l’emploi</a:t>
            </a:r>
          </a:p>
          <a:p>
            <a:pPr fontAlgn="ctr"/>
            <a:endParaRPr lang="fr-FR" sz="1600" b="1" dirty="0">
              <a:solidFill>
                <a:schemeClr val="accent2"/>
              </a:solidFill>
              <a:latin typeface="Arial" panose="020B0604020202020204" pitchFamily="34" charset="0"/>
              <a:cs typeface="Arial" panose="020B0604020202020204" pitchFamily="34" charset="0"/>
            </a:endParaRPr>
          </a:p>
          <a:p>
            <a:pPr fontAlgn="ctr"/>
            <a:r>
              <a:rPr lang="fr-FR" sz="1600" b="1" dirty="0">
                <a:solidFill>
                  <a:schemeClr val="accent2"/>
                </a:solidFill>
                <a:latin typeface="Arial" panose="020B0604020202020204" pitchFamily="34" charset="0"/>
                <a:cs typeface="Arial" panose="020B0604020202020204" pitchFamily="34" charset="0"/>
              </a:rPr>
              <a:t>Aide à la recherche de solutions pour le maintien dans l’emploi </a:t>
            </a:r>
            <a:r>
              <a:rPr lang="fr-FR" sz="1600" b="1" dirty="0">
                <a:latin typeface="Arial" panose="020B0604020202020204" pitchFamily="34" charset="0"/>
                <a:cs typeface="Arial" panose="020B0604020202020204" pitchFamily="34" charset="0"/>
              </a:rPr>
              <a:t> </a:t>
            </a:r>
          </a:p>
          <a:p>
            <a:pPr fontAlgn="ctr"/>
            <a:r>
              <a:rPr lang="fr-FR" sz="1600" dirty="0">
                <a:solidFill>
                  <a:schemeClr val="accent2"/>
                </a:solidFill>
                <a:latin typeface="Arial" panose="020B0604020202020204" pitchFamily="34" charset="0"/>
                <a:cs typeface="Arial" panose="020B0604020202020204" pitchFamily="34" charset="0"/>
              </a:rPr>
              <a:t>Permettre le maintien dans l’emploi d’une personne handicapée menacée dans son emploi en raison de l’inadéquation entre son handicap ou son état de santé et sa situation de travail. Montant : forfait de 2 000 €</a:t>
            </a:r>
          </a:p>
          <a:p>
            <a:pPr algn="just">
              <a:spcAft>
                <a:spcPts val="0"/>
              </a:spcAft>
            </a:pPr>
            <a:endParaRPr lang="fr-FR" sz="1600" b="1" dirty="0">
              <a:solidFill>
                <a:schemeClr val="accent2"/>
              </a:solidFill>
              <a:latin typeface="Arial" panose="020B0604020202020204" pitchFamily="34" charset="0"/>
              <a:cs typeface="Arial" panose="020B0604020202020204" pitchFamily="34" charset="0"/>
            </a:endParaRPr>
          </a:p>
          <a:p>
            <a:pPr algn="just">
              <a:spcAft>
                <a:spcPts val="0"/>
              </a:spcAft>
            </a:pPr>
            <a:r>
              <a:rPr lang="fr-FR" sz="1600" b="1" dirty="0">
                <a:solidFill>
                  <a:schemeClr val="accent2"/>
                </a:solidFill>
                <a:latin typeface="Arial" panose="020B0604020202020204" pitchFamily="34" charset="0"/>
                <a:cs typeface="Arial" panose="020B0604020202020204" pitchFamily="34" charset="0"/>
              </a:rPr>
              <a:t>Aide à l’adaptation des situations de travail </a:t>
            </a:r>
          </a:p>
          <a:p>
            <a:pPr fontAlgn="ctr"/>
            <a:r>
              <a:rPr lang="fr-FR" sz="1600" dirty="0">
                <a:solidFill>
                  <a:schemeClr val="accent2"/>
                </a:solidFill>
                <a:latin typeface="Arial" panose="020B0604020202020204" pitchFamily="34" charset="0"/>
                <a:cs typeface="Arial" panose="020B0604020202020204" pitchFamily="34" charset="0"/>
              </a:rPr>
              <a:t>Permettre l’insertion et/ou le maintien dans l’emploi par l’adaptation du poste de travail d’une personne handicapée. </a:t>
            </a:r>
          </a:p>
          <a:p>
            <a:pPr fontAlgn="ctr"/>
            <a:r>
              <a:rPr lang="fr-FR" sz="1600" dirty="0">
                <a:solidFill>
                  <a:schemeClr val="accent2"/>
                </a:solidFill>
                <a:latin typeface="Arial" panose="020B0604020202020204" pitchFamily="34" charset="0"/>
                <a:cs typeface="Arial" panose="020B0604020202020204" pitchFamily="34" charset="0"/>
              </a:rPr>
              <a:t>Montant : évalué après analyse de chaque situation</a:t>
            </a:r>
          </a:p>
          <a:p>
            <a:pPr algn="just">
              <a:spcAft>
                <a:spcPts val="0"/>
              </a:spcAft>
            </a:pPr>
            <a:endParaRPr lang="fr-FR" sz="1600" dirty="0">
              <a:solidFill>
                <a:schemeClr val="accent2"/>
              </a:solidFill>
              <a:latin typeface="Arial" panose="020B060402020202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Arial" panose="020B0604020202020204" pitchFamily="34" charset="0"/>
              </a:rPr>
              <a:t>L’aide est accordée pour la mise en œuvre de tous les moyens techniques, humains ou organisationnels permettant l’accès à l’emploi ou le maintien dans l’emploi par l’adaptation du poste de travail de la personne en situation de handicap</a:t>
            </a:r>
          </a:p>
          <a:p>
            <a:pPr marL="285750" indent="-285750" algn="just">
              <a:spcAft>
                <a:spcPts val="0"/>
              </a:spcAft>
              <a:buFont typeface="Arial" panose="020B0604020202020204" pitchFamily="34" charset="0"/>
              <a:buChar char="•"/>
            </a:pPr>
            <a:r>
              <a:rPr lang="fr-FR" sz="1600" dirty="0">
                <a:latin typeface="Arial" panose="020B0604020202020204" pitchFamily="34" charset="0"/>
                <a:ea typeface="Calibri" panose="020F0502020204030204" pitchFamily="34" charset="0"/>
                <a:cs typeface="Arial" panose="020B0604020202020204" pitchFamily="34" charset="0"/>
              </a:rPr>
              <a:t>Peuvent être pris en charge les frais liés à l’aménagement de poste, l’interprétariat, le tutorat, l’auxiliariat professionnel, la transcription braille, les logiciels spécifiques,…</a:t>
            </a:r>
          </a:p>
          <a:p>
            <a:pPr algn="just">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fr-FR"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Tx/>
              <a:buChar char="-"/>
            </a:pPr>
            <a:endParaRPr lang="fr-FR" sz="1600" dirty="0">
              <a:latin typeface="Arial" panose="020B0604020202020204" pitchFamily="34" charset="0"/>
              <a:ea typeface="Calibri" panose="020F0502020204030204" pitchFamily="34" charset="0"/>
              <a:cs typeface="Arial" panose="020B0604020202020204" pitchFamily="34" charset="0"/>
            </a:endParaRPr>
          </a:p>
          <a:p>
            <a:pPr algn="just"/>
            <a:endParaRPr lang="fr-FR" sz="1600" dirty="0">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Tree>
    <p:extLst>
      <p:ext uri="{BB962C8B-B14F-4D97-AF65-F5344CB8AC3E}">
        <p14:creationId xmlns:p14="http://schemas.microsoft.com/office/powerpoint/2010/main" val="1145372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99" y="1186322"/>
            <a:ext cx="11789663" cy="4524315"/>
          </a:xfrm>
          <a:prstGeom prst="rect">
            <a:avLst/>
          </a:prstGeom>
        </p:spPr>
        <p:txBody>
          <a:bodyPr wrap="square">
            <a:spAutoFit/>
          </a:bodyPr>
          <a:lstStyle/>
          <a:p>
            <a:pPr algn="just"/>
            <a:r>
              <a:rPr lang="fr-FR" b="1" dirty="0">
                <a:solidFill>
                  <a:schemeClr val="accent2"/>
                </a:solidFill>
                <a:latin typeface="Arial" panose="020B0604020202020204" pitchFamily="34" charset="0"/>
                <a:ea typeface="ヒラギノ角ゴ Pro W3" charset="-128"/>
                <a:cs typeface="Arial" panose="020B0604020202020204" pitchFamily="34" charset="0"/>
              </a:rPr>
              <a:t>La Reconnaissance de la Lourdeur du Handicap - RLH</a:t>
            </a:r>
            <a:endParaRPr lang="fr-FR" dirty="0">
              <a:solidFill>
                <a:schemeClr val="accent2"/>
              </a:solidFill>
              <a:latin typeface="Arial" panose="020B0604020202020204" pitchFamily="34" charset="0"/>
              <a:ea typeface="ヒラギノ角ゴ Pro W3" charset="-128"/>
              <a:cs typeface="Arial" panose="020B0604020202020204" pitchFamily="34" charset="0"/>
            </a:endParaRPr>
          </a:p>
          <a:p>
            <a:pPr algn="just"/>
            <a:endParaRPr lang="fr-FR" dirty="0">
              <a:latin typeface="Arial" panose="020B0604020202020204" pitchFamily="34" charset="0"/>
              <a:ea typeface="ヒラギノ角ゴ Pro W3" charset="-128"/>
              <a:cs typeface="Arial" panose="020B0604020202020204" pitchFamily="34" charset="0"/>
            </a:endParaRPr>
          </a:p>
          <a:p>
            <a:pPr algn="just"/>
            <a:r>
              <a:rPr lang="fr-FR" dirty="0">
                <a:latin typeface="Arial" panose="020B0604020202020204" pitchFamily="34" charset="0"/>
                <a:ea typeface="ヒラギノ角ゴ Pro W3" charset="-128"/>
                <a:cs typeface="Arial" panose="020B0604020202020204" pitchFamily="34" charset="0"/>
              </a:rPr>
              <a:t>Il s’agit de compenser financièrement les </a:t>
            </a:r>
            <a:r>
              <a:rPr lang="fr-FR" b="1" dirty="0">
                <a:solidFill>
                  <a:schemeClr val="accent2"/>
                </a:solidFill>
                <a:latin typeface="Arial" panose="020B0604020202020204" pitchFamily="34" charset="0"/>
                <a:ea typeface="ヒラギノ角ゴ Pro W3" charset="-128"/>
                <a:cs typeface="Arial" panose="020B0604020202020204" pitchFamily="34" charset="0"/>
              </a:rPr>
              <a:t>charges résiduelles significatives inhérentes au handicap de la personne sur son poste de travail, après aménagement optimal de celui-ci </a:t>
            </a:r>
            <a:r>
              <a:rPr lang="fr-FR" dirty="0">
                <a:latin typeface="Arial" panose="020B0604020202020204" pitchFamily="34" charset="0"/>
                <a:ea typeface="ヒラギノ角ゴ Pro W3" charset="-128"/>
                <a:cs typeface="Arial" panose="020B0604020202020204" pitchFamily="34" charset="0"/>
              </a:rPr>
              <a:t>et en dernier recours, après mobilisation des autres aides permettant également une compensation de ces charges.</a:t>
            </a:r>
          </a:p>
          <a:p>
            <a:pPr algn="just"/>
            <a:endParaRPr lang="fr-FR" dirty="0">
              <a:latin typeface="Arial" panose="020B0604020202020204" pitchFamily="34" charset="0"/>
              <a:ea typeface="ヒラギノ角ゴ Pro W3" charset="-128"/>
              <a:cs typeface="Arial" panose="020B0604020202020204" pitchFamily="34" charset="0"/>
            </a:endParaRPr>
          </a:p>
          <a:p>
            <a:pPr algn="just"/>
            <a:r>
              <a:rPr lang="fr-FR" altLang="fr-FR" dirty="0">
                <a:latin typeface="Arial" panose="020B0604020202020204" pitchFamily="34" charset="0"/>
                <a:ea typeface="ヒラギノ角ゴ Pro W3" charset="-128"/>
                <a:cs typeface="Arial" panose="020B0604020202020204" pitchFamily="34" charset="0"/>
              </a:rPr>
              <a:t>La RLH est une décision administrative définie par l’article L5213-11 du code du travail. Elle ouvre des droits pour une durée limitée (3 ans ou durée CDD), renouvelable et révisable.</a:t>
            </a:r>
          </a:p>
          <a:p>
            <a:pPr algn="just"/>
            <a:endParaRPr lang="fr-FR" altLang="fr-FR" dirty="0">
              <a:latin typeface="Arial" panose="020B0604020202020204" pitchFamily="34" charset="0"/>
              <a:ea typeface="ヒラギノ角ゴ Pro W3" charset="-128"/>
              <a:cs typeface="Arial" panose="020B0604020202020204" pitchFamily="34" charset="0"/>
            </a:endParaRPr>
          </a:p>
          <a:p>
            <a:pPr algn="just"/>
            <a:r>
              <a:rPr lang="fr-FR" altLang="fr-FR" dirty="0">
                <a:latin typeface="Arial" panose="020B0604020202020204" pitchFamily="34" charset="0"/>
                <a:ea typeface="ヒラギノ角ゴ Pro W3" charset="-128"/>
                <a:cs typeface="Arial" panose="020B0604020202020204" pitchFamily="34" charset="0"/>
              </a:rPr>
              <a:t>Elle est accordée à taux normal ou à taux majoré.</a:t>
            </a:r>
          </a:p>
          <a:p>
            <a:pPr marL="0" lvl="1" indent="0" algn="just">
              <a:lnSpc>
                <a:spcPct val="100000"/>
              </a:lnSpc>
              <a:spcBef>
                <a:spcPts val="0"/>
              </a:spcBef>
              <a:buClr>
                <a:schemeClr val="accent2"/>
              </a:buClr>
              <a:buNone/>
            </a:pPr>
            <a:endParaRPr lang="fr-FR" altLang="fr-FR" dirty="0">
              <a:latin typeface="Arial" panose="020B0604020202020204" pitchFamily="34" charset="0"/>
              <a:ea typeface="ヒラギノ角ゴ Pro W3" charset="-128"/>
              <a:cs typeface="Arial" panose="020B0604020202020204" pitchFamily="34" charset="0"/>
            </a:endParaRPr>
          </a:p>
          <a:p>
            <a:pPr algn="just"/>
            <a:r>
              <a:rPr lang="fr-FR" altLang="fr-FR" dirty="0">
                <a:latin typeface="Arial" panose="020B0604020202020204" pitchFamily="34" charset="0"/>
                <a:ea typeface="ヒラギノ角ゴ Pro W3" charset="-128"/>
                <a:cs typeface="Arial" panose="020B0604020202020204" pitchFamily="34" charset="0"/>
              </a:rPr>
              <a:t>La RLH ouvre droit à :</a:t>
            </a:r>
          </a:p>
          <a:p>
            <a:pPr marL="285750" lvl="1" indent="-285750" algn="just">
              <a:lnSpc>
                <a:spcPct val="100000"/>
              </a:lnSpc>
              <a:spcBef>
                <a:spcPts val="0"/>
              </a:spcBef>
              <a:buClr>
                <a:schemeClr val="accent2"/>
              </a:buClr>
              <a:buFont typeface="Arial" panose="020B0604020202020204" pitchFamily="34" charset="0"/>
              <a:buChar char="•"/>
            </a:pPr>
            <a:r>
              <a:rPr lang="fr-FR" altLang="fr-FR" dirty="0">
                <a:latin typeface="Arial" panose="020B0604020202020204" pitchFamily="34" charset="0"/>
                <a:ea typeface="ヒラギノ角ゴ Pro W3" charset="-128"/>
                <a:cs typeface="Arial" panose="020B0604020202020204" pitchFamily="34" charset="0"/>
              </a:rPr>
              <a:t>une </a:t>
            </a:r>
            <a:r>
              <a:rPr lang="fr-FR" altLang="fr-FR" b="1" dirty="0">
                <a:solidFill>
                  <a:schemeClr val="accent2"/>
                </a:solidFill>
                <a:latin typeface="Arial" panose="020B0604020202020204" pitchFamily="34" charset="0"/>
                <a:ea typeface="ヒラギノ角ゴ Pro W3" charset="-128"/>
                <a:cs typeface="Arial" panose="020B0604020202020204" pitchFamily="34" charset="0"/>
              </a:rPr>
              <a:t>modulation de la contribution</a:t>
            </a:r>
            <a:r>
              <a:rPr lang="fr-FR" altLang="fr-FR" b="1" dirty="0">
                <a:latin typeface="Arial" panose="020B0604020202020204" pitchFamily="34" charset="0"/>
                <a:ea typeface="ヒラギノ角ゴ Pro W3" charset="-128"/>
                <a:cs typeface="Arial" panose="020B0604020202020204" pitchFamily="34" charset="0"/>
              </a:rPr>
              <a:t> </a:t>
            </a:r>
            <a:r>
              <a:rPr lang="fr-FR" altLang="fr-FR" dirty="0">
                <a:latin typeface="Arial" panose="020B0604020202020204" pitchFamily="34" charset="0"/>
                <a:ea typeface="ヒラギノ角ゴ Pro W3" charset="-128"/>
                <a:cs typeface="Arial" panose="020B0604020202020204" pitchFamily="34" charset="0"/>
              </a:rPr>
              <a:t>(pour les établissements assujettis à l'obligation d'emploi de personnes handicapées qui le souhaitent)</a:t>
            </a:r>
          </a:p>
          <a:p>
            <a:pPr marL="0" lvl="1" algn="just">
              <a:lnSpc>
                <a:spcPct val="100000"/>
              </a:lnSpc>
              <a:spcBef>
                <a:spcPts val="0"/>
              </a:spcBef>
              <a:buClr>
                <a:schemeClr val="accent2"/>
              </a:buClr>
            </a:pPr>
            <a:r>
              <a:rPr lang="fr-FR" altLang="fr-FR" dirty="0">
                <a:latin typeface="Arial" panose="020B0604020202020204" pitchFamily="34" charset="0"/>
                <a:ea typeface="ヒラギノ角ゴ Pro W3" charset="-128"/>
                <a:cs typeface="Arial" panose="020B0604020202020204" pitchFamily="34" charset="0"/>
              </a:rPr>
              <a:t>    ou </a:t>
            </a:r>
          </a:p>
          <a:p>
            <a:pPr marL="285750" lvl="1" indent="-285750" algn="just">
              <a:lnSpc>
                <a:spcPct val="100000"/>
              </a:lnSpc>
              <a:spcBef>
                <a:spcPts val="0"/>
              </a:spcBef>
              <a:buClr>
                <a:schemeClr val="accent2"/>
              </a:buClr>
              <a:buFont typeface="Arial" panose="020B0604020202020204" pitchFamily="34" charset="0"/>
              <a:buChar char="•"/>
            </a:pPr>
            <a:r>
              <a:rPr lang="fr-FR" altLang="fr-FR" dirty="0">
                <a:latin typeface="Arial" panose="020B0604020202020204" pitchFamily="34" charset="0"/>
                <a:ea typeface="ヒラギノ角ゴ Pro W3" charset="-128"/>
                <a:cs typeface="Arial" panose="020B0604020202020204" pitchFamily="34" charset="0"/>
              </a:rPr>
              <a:t>à l’attribution de </a:t>
            </a:r>
            <a:r>
              <a:rPr lang="fr-FR" altLang="fr-FR" b="1" dirty="0">
                <a:solidFill>
                  <a:schemeClr val="accent2"/>
                </a:solidFill>
                <a:latin typeface="Arial" panose="020B0604020202020204" pitchFamily="34" charset="0"/>
                <a:ea typeface="ヒラギノ角ゴ Pro W3" charset="-128"/>
                <a:cs typeface="Arial" panose="020B0604020202020204" pitchFamily="34" charset="0"/>
              </a:rPr>
              <a:t>l’Aide à l’Emploi des Travailleurs Handicapés </a:t>
            </a:r>
            <a:r>
              <a:rPr lang="fr-FR" altLang="fr-FR" dirty="0">
                <a:latin typeface="Arial" panose="020B0604020202020204" pitchFamily="34" charset="0"/>
                <a:ea typeface="ヒラギノ角ゴ Pro W3" charset="-128"/>
                <a:cs typeface="Arial" panose="020B0604020202020204" pitchFamily="34" charset="0"/>
              </a:rPr>
              <a:t>financée par l’</a:t>
            </a:r>
            <a:r>
              <a:rPr lang="fr-FR" altLang="fr-FR" dirty="0" err="1">
                <a:latin typeface="Arial" panose="020B0604020202020204" pitchFamily="34" charset="0"/>
                <a:ea typeface="ヒラギノ角ゴ Pro W3" charset="-128"/>
                <a:cs typeface="Arial" panose="020B0604020202020204" pitchFamily="34" charset="0"/>
              </a:rPr>
              <a:t>Agefiph</a:t>
            </a:r>
            <a:endParaRPr lang="en-US" altLang="fr-FR" dirty="0">
              <a:latin typeface="Arial" panose="020B0604020202020204" pitchFamily="34" charset="0"/>
              <a:ea typeface="ヒラギノ角ゴ Pro W3" charset="-128"/>
              <a:cs typeface="Arial" panose="020B0604020202020204" pitchFamily="34" charset="0"/>
            </a:endParaRPr>
          </a:p>
        </p:txBody>
      </p:sp>
      <p:sp>
        <p:nvSpPr>
          <p:cNvPr id="4"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Tree>
    <p:extLst>
      <p:ext uri="{BB962C8B-B14F-4D97-AF65-F5344CB8AC3E}">
        <p14:creationId xmlns:p14="http://schemas.microsoft.com/office/powerpoint/2010/main" val="200176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99" y="1186322"/>
            <a:ext cx="12038901" cy="5022914"/>
          </a:xfrm>
          <a:prstGeom prst="rect">
            <a:avLst/>
          </a:prstGeom>
        </p:spPr>
        <p:txBody>
          <a:bodyPr wrap="square">
            <a:spAutoFit/>
          </a:bodyPr>
          <a:lstStyle/>
          <a:p>
            <a:pPr algn="just"/>
            <a:r>
              <a:rPr lang="fr-FR" b="1" dirty="0">
                <a:solidFill>
                  <a:schemeClr val="accent2"/>
                </a:solidFill>
                <a:latin typeface="Arial" panose="020B0604020202020204" pitchFamily="34" charset="0"/>
                <a:ea typeface="ヒラギノ角ゴ Pro W3" charset="-128"/>
                <a:cs typeface="Arial" panose="020B0604020202020204" pitchFamily="34" charset="0"/>
              </a:rPr>
              <a:t>La Reconnaissance de la Lourdeur du Handicap </a:t>
            </a:r>
            <a:endParaRPr lang="fr-FR" dirty="0">
              <a:solidFill>
                <a:schemeClr val="accent2"/>
              </a:solidFill>
              <a:latin typeface="Arial" panose="020B0604020202020204" pitchFamily="34" charset="0"/>
              <a:ea typeface="ヒラギノ角ゴ Pro W3" charset="-128"/>
              <a:cs typeface="Arial" panose="020B0604020202020204" pitchFamily="34" charset="0"/>
            </a:endParaRPr>
          </a:p>
          <a:p>
            <a:pPr>
              <a:lnSpc>
                <a:spcPct val="105000"/>
              </a:lnSpc>
              <a:tabLst>
                <a:tab pos="180975" algn="l"/>
                <a:tab pos="361950" algn="l"/>
              </a:tabLst>
              <a:defRPr/>
            </a:pPr>
            <a:endParaRPr lang="fr-FR" altLang="fr-FR" b="1" dirty="0">
              <a:latin typeface="Arial" panose="020B0604020202020204" pitchFamily="34" charset="0"/>
              <a:cs typeface="Arial" panose="020B0604020202020204" pitchFamily="34" charset="0"/>
            </a:endParaRPr>
          </a:p>
          <a:p>
            <a:pPr>
              <a:lnSpc>
                <a:spcPct val="105000"/>
              </a:lnSpc>
              <a:tabLst>
                <a:tab pos="180975" algn="l"/>
                <a:tab pos="361950" algn="l"/>
              </a:tabLst>
              <a:defRPr/>
            </a:pPr>
            <a:r>
              <a:rPr lang="fr-FR" altLang="fr-FR" b="1" dirty="0">
                <a:solidFill>
                  <a:schemeClr val="accent2"/>
                </a:solidFill>
                <a:latin typeface="Arial" panose="020B0604020202020204" pitchFamily="34" charset="0"/>
                <a:cs typeface="Arial" panose="020B0604020202020204" pitchFamily="34" charset="0"/>
              </a:rPr>
              <a:t>   Les charges pérennes sont liées à une moindre productivité ou à une organisation particulière de l’activité </a:t>
            </a:r>
          </a:p>
          <a:p>
            <a:pPr marL="465138" lvl="1" indent="-285750">
              <a:lnSpc>
                <a:spcPct val="105000"/>
              </a:lnSpc>
              <a:tabLst>
                <a:tab pos="180975" algn="l"/>
                <a:tab pos="361950" algn="l"/>
              </a:tabLst>
              <a:defRPr/>
            </a:pPr>
            <a:r>
              <a:rPr lang="fr-FR" altLang="fr-FR" dirty="0">
                <a:latin typeface="Arial" panose="020B0604020202020204" pitchFamily="34" charset="0"/>
                <a:cs typeface="Arial" panose="020B0604020202020204" pitchFamily="34" charset="0"/>
              </a:rPr>
              <a:t>Durée de réalisation accrue, cadence réduite</a:t>
            </a:r>
          </a:p>
          <a:p>
            <a:pPr marL="465138" lvl="1" indent="-285750">
              <a:lnSpc>
                <a:spcPct val="105000"/>
              </a:lnSpc>
              <a:tabLst>
                <a:tab pos="180975" algn="l"/>
                <a:tab pos="361950" algn="l"/>
              </a:tabLst>
              <a:defRPr/>
            </a:pPr>
            <a:r>
              <a:rPr lang="fr-FR" altLang="fr-FR" dirty="0">
                <a:latin typeface="Arial" panose="020B0604020202020204" pitchFamily="34" charset="0"/>
                <a:cs typeface="Arial" panose="020B0604020202020204" pitchFamily="34" charset="0"/>
              </a:rPr>
              <a:t>Fatigabilité de la personne</a:t>
            </a:r>
          </a:p>
          <a:p>
            <a:pPr marL="465138" lvl="1" indent="-285750">
              <a:lnSpc>
                <a:spcPct val="105000"/>
              </a:lnSpc>
              <a:tabLst>
                <a:tab pos="180975" algn="l"/>
                <a:tab pos="361950" algn="l"/>
              </a:tabLst>
              <a:defRPr/>
            </a:pPr>
            <a:r>
              <a:rPr lang="fr-FR" altLang="fr-FR" dirty="0">
                <a:latin typeface="Arial" panose="020B0604020202020204" pitchFamily="34" charset="0"/>
                <a:cs typeface="Arial" panose="020B0604020202020204" pitchFamily="34" charset="0"/>
              </a:rPr>
              <a:t>Rattrapage d’erreurs</a:t>
            </a:r>
          </a:p>
          <a:p>
            <a:pPr marL="465138" lvl="1" indent="-285750">
              <a:lnSpc>
                <a:spcPct val="105000"/>
              </a:lnSpc>
              <a:tabLst>
                <a:tab pos="180975" algn="l"/>
                <a:tab pos="361950" algn="l"/>
              </a:tabLst>
              <a:defRPr/>
            </a:pPr>
            <a:r>
              <a:rPr lang="fr-FR" altLang="fr-FR" dirty="0">
                <a:latin typeface="Arial" panose="020B0604020202020204" pitchFamily="34" charset="0"/>
                <a:cs typeface="Arial" panose="020B0604020202020204" pitchFamily="34" charset="0"/>
              </a:rPr>
              <a:t>Pauses supplémentaires impératives durant les heures de travail</a:t>
            </a:r>
          </a:p>
          <a:p>
            <a:pPr marL="465138" lvl="1" indent="-285750">
              <a:lnSpc>
                <a:spcPct val="105000"/>
              </a:lnSpc>
              <a:tabLst>
                <a:tab pos="180975" algn="l"/>
                <a:tab pos="361950" algn="l"/>
              </a:tabLst>
              <a:defRPr/>
            </a:pPr>
            <a:r>
              <a:rPr lang="fr-FR" altLang="fr-FR" dirty="0">
                <a:latin typeface="Arial" panose="020B0604020202020204" pitchFamily="34" charset="0"/>
                <a:cs typeface="Arial" panose="020B0604020202020204" pitchFamily="34" charset="0"/>
              </a:rPr>
              <a:t>Absence répétées pour soin médical , ou repos à domicile</a:t>
            </a:r>
          </a:p>
          <a:p>
            <a:pPr marL="465138" lvl="1" indent="-285750">
              <a:lnSpc>
                <a:spcPct val="105000"/>
              </a:lnSpc>
              <a:tabLst>
                <a:tab pos="180975" algn="l"/>
                <a:tab pos="361950" algn="l"/>
              </a:tabLst>
              <a:defRPr/>
            </a:pPr>
            <a:endParaRPr lang="fr-FR" altLang="fr-FR" b="1" dirty="0">
              <a:solidFill>
                <a:schemeClr val="accent2"/>
              </a:solidFill>
              <a:latin typeface="Arial" panose="020B0604020202020204" pitchFamily="34" charset="0"/>
              <a:cs typeface="Arial" panose="020B0604020202020204" pitchFamily="34" charset="0"/>
            </a:endParaRPr>
          </a:p>
          <a:p>
            <a:pPr marL="465138" lvl="1" indent="-285750">
              <a:lnSpc>
                <a:spcPct val="105000"/>
              </a:lnSpc>
              <a:tabLst>
                <a:tab pos="180975" algn="l"/>
                <a:tab pos="361950" algn="l"/>
              </a:tabLst>
              <a:defRPr/>
            </a:pPr>
            <a:r>
              <a:rPr lang="fr-FR" altLang="fr-FR" b="1" dirty="0">
                <a:solidFill>
                  <a:schemeClr val="accent2"/>
                </a:solidFill>
                <a:latin typeface="Arial" panose="020B0604020202020204" pitchFamily="34" charset="0"/>
                <a:cs typeface="Arial" panose="020B0604020202020204" pitchFamily="34" charset="0"/>
              </a:rPr>
              <a:t>Charges liées à l’intervention d’un tuteur </a:t>
            </a:r>
          </a:p>
          <a:p>
            <a:pPr>
              <a:lnSpc>
                <a:spcPct val="105000"/>
              </a:lnSpc>
              <a:tabLst>
                <a:tab pos="180975" algn="l"/>
                <a:tab pos="361950" algn="l"/>
              </a:tabLst>
              <a:defRPr/>
            </a:pPr>
            <a:r>
              <a:rPr lang="fr-FR" altLang="fr-FR" dirty="0">
                <a:latin typeface="Arial" panose="020B0604020202020204" pitchFamily="34" charset="0"/>
                <a:cs typeface="Arial" panose="020B0604020202020204" pitchFamily="34" charset="0"/>
              </a:rPr>
              <a:t>	Surcroît d’heures d’encadrement (rappel des  consignes, contrôles fréquents)</a:t>
            </a:r>
          </a:p>
          <a:p>
            <a:pPr marL="179388" lvl="1" indent="1588">
              <a:lnSpc>
                <a:spcPct val="105000"/>
              </a:lnSpc>
              <a:buNone/>
              <a:tabLst>
                <a:tab pos="180975" algn="l"/>
                <a:tab pos="361950" algn="l"/>
              </a:tabLst>
              <a:defRPr/>
            </a:pPr>
            <a:endParaRPr lang="fr-FR" altLang="fr-FR" b="1" dirty="0">
              <a:latin typeface="Arial" panose="020B0604020202020204" pitchFamily="34" charset="0"/>
              <a:cs typeface="Arial" panose="020B0604020202020204" pitchFamily="34" charset="0"/>
            </a:endParaRPr>
          </a:p>
          <a:p>
            <a:pPr marL="179388" lvl="1" indent="1588">
              <a:lnSpc>
                <a:spcPct val="105000"/>
              </a:lnSpc>
              <a:buNone/>
              <a:tabLst>
                <a:tab pos="180975" algn="l"/>
                <a:tab pos="361950" algn="l"/>
              </a:tabLst>
              <a:defRPr/>
            </a:pPr>
            <a:r>
              <a:rPr lang="fr-FR" altLang="fr-FR" b="1" dirty="0">
                <a:solidFill>
                  <a:schemeClr val="accent2"/>
                </a:solidFill>
                <a:latin typeface="Arial" panose="020B0604020202020204" pitchFamily="34" charset="0"/>
                <a:cs typeface="Arial" panose="020B0604020202020204" pitchFamily="34" charset="0"/>
              </a:rPr>
              <a:t>Charges liées à l’intervention d’un tiers</a:t>
            </a:r>
            <a:endParaRPr lang="fr-FR" altLang="fr-FR" dirty="0">
              <a:solidFill>
                <a:schemeClr val="accent2"/>
              </a:solidFill>
              <a:latin typeface="Arial" panose="020B0604020202020204" pitchFamily="34" charset="0"/>
              <a:cs typeface="Arial" panose="020B0604020202020204" pitchFamily="34" charset="0"/>
            </a:endParaRPr>
          </a:p>
          <a:p>
            <a:pPr marL="179388" lvl="1" indent="1588">
              <a:lnSpc>
                <a:spcPct val="105000"/>
              </a:lnSpc>
              <a:buNone/>
              <a:tabLst>
                <a:tab pos="180975" algn="l"/>
                <a:tab pos="361950" algn="l"/>
              </a:tabLst>
              <a:defRPr/>
            </a:pPr>
            <a:r>
              <a:rPr lang="fr-FR" altLang="fr-FR" dirty="0">
                <a:latin typeface="Arial" panose="020B0604020202020204" pitchFamily="34" charset="0"/>
                <a:cs typeface="Arial" panose="020B0604020202020204" pitchFamily="34" charset="0"/>
              </a:rPr>
              <a:t>Nombre d’heures d’un tiers en appui pour l’activité du TH</a:t>
            </a:r>
          </a:p>
          <a:p>
            <a:pPr>
              <a:lnSpc>
                <a:spcPct val="105000"/>
              </a:lnSpc>
              <a:tabLst>
                <a:tab pos="180975" algn="l"/>
                <a:tab pos="361950" algn="l"/>
              </a:tabLst>
              <a:defRPr/>
            </a:pPr>
            <a:r>
              <a:rPr lang="fr-FR" altLang="fr-FR" b="1" dirty="0">
                <a:latin typeface="Arial" panose="020B0604020202020204" pitchFamily="34" charset="0"/>
                <a:cs typeface="Arial" panose="020B0604020202020204" pitchFamily="34" charset="0"/>
              </a:rPr>
              <a:t>	</a:t>
            </a:r>
          </a:p>
          <a:p>
            <a:pPr>
              <a:lnSpc>
                <a:spcPct val="105000"/>
              </a:lnSpc>
              <a:tabLst>
                <a:tab pos="180975" algn="l"/>
                <a:tab pos="361950" algn="l"/>
              </a:tabLst>
              <a:defRPr/>
            </a:pPr>
            <a:r>
              <a:rPr lang="fr-FR" altLang="fr-FR" b="1" dirty="0">
                <a:solidFill>
                  <a:schemeClr val="accent2"/>
                </a:solidFill>
                <a:latin typeface="Arial" panose="020B0604020202020204" pitchFamily="34" charset="0"/>
                <a:cs typeface="Arial" panose="020B0604020202020204" pitchFamily="34" charset="0"/>
              </a:rPr>
              <a:t>   Autres charges</a:t>
            </a:r>
            <a:r>
              <a:rPr lang="fr-FR" altLang="fr-FR" dirty="0">
                <a:solidFill>
                  <a:schemeClr val="accent2"/>
                </a:solidFill>
                <a:latin typeface="Arial" panose="020B0604020202020204" pitchFamily="34" charset="0"/>
                <a:cs typeface="Arial" panose="020B0604020202020204" pitchFamily="34" charset="0"/>
              </a:rPr>
              <a:t> : </a:t>
            </a:r>
          </a:p>
          <a:p>
            <a:pPr>
              <a:lnSpc>
                <a:spcPct val="105000"/>
              </a:lnSpc>
              <a:tabLst>
                <a:tab pos="174625" algn="l"/>
                <a:tab pos="361950" algn="l"/>
              </a:tabLst>
              <a:defRPr/>
            </a:pPr>
            <a:r>
              <a:rPr lang="fr-FR" altLang="fr-FR" dirty="0">
                <a:latin typeface="Arial" panose="020B0604020202020204" pitchFamily="34" charset="0"/>
                <a:cs typeface="Arial" panose="020B0604020202020204" pitchFamily="34" charset="0"/>
              </a:rPr>
              <a:t>   Surcoûts générés par le handicap dans l’activité (prestation justifiable sur </a:t>
            </a:r>
            <a:r>
              <a:rPr lang="fr-FR" altLang="fr-FR" u="sng" dirty="0">
                <a:latin typeface="Arial" panose="020B0604020202020204" pitchFamily="34" charset="0"/>
                <a:cs typeface="Arial" panose="020B0604020202020204" pitchFamily="34" charset="0"/>
              </a:rPr>
              <a:t>facturation</a:t>
            </a:r>
            <a:r>
              <a:rPr lang="fr-FR" altLang="fr-FR" dirty="0">
                <a:latin typeface="Arial" panose="020B0604020202020204" pitchFamily="34" charset="0"/>
                <a:cs typeface="Arial" panose="020B0604020202020204" pitchFamily="34" charset="0"/>
              </a:rPr>
              <a:t>)</a:t>
            </a:r>
          </a:p>
        </p:txBody>
      </p:sp>
      <p:sp>
        <p:nvSpPr>
          <p:cNvPr id="4"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Tree>
    <p:extLst>
      <p:ext uri="{BB962C8B-B14F-4D97-AF65-F5344CB8AC3E}">
        <p14:creationId xmlns:p14="http://schemas.microsoft.com/office/powerpoint/2010/main" val="23958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99" y="1186322"/>
            <a:ext cx="11789663" cy="5767733"/>
          </a:xfrm>
          <a:prstGeom prst="rect">
            <a:avLst/>
          </a:prstGeom>
        </p:spPr>
        <p:txBody>
          <a:bodyPr wrap="square">
            <a:spAutoFit/>
          </a:bodyPr>
          <a:lstStyle/>
          <a:p>
            <a:pPr algn="just">
              <a:spcAft>
                <a:spcPts val="0"/>
              </a:spcAft>
            </a:pPr>
            <a:r>
              <a:rPr lang="fr-FR" b="1" dirty="0">
                <a:solidFill>
                  <a:schemeClr val="accent2"/>
                </a:solidFill>
                <a:latin typeface="Arial" panose="020B0604020202020204" pitchFamily="34" charset="0"/>
                <a:cs typeface="Arial" panose="020B0604020202020204" pitchFamily="34" charset="0"/>
              </a:rPr>
              <a:t>Aide à l’Emploi des travailleurs handicapés</a:t>
            </a:r>
          </a:p>
          <a:p>
            <a:pPr algn="just">
              <a:spcAft>
                <a:spcPts val="0"/>
              </a:spcAft>
            </a:pPr>
            <a:endParaRPr lang="fr-FR" b="1" dirty="0">
              <a:solidFill>
                <a:schemeClr val="accent2"/>
              </a:solidFill>
              <a:latin typeface="Arial" panose="020B0604020202020204" pitchFamily="34" charset="0"/>
              <a:cs typeface="Arial" panose="020B0604020202020204" pitchFamily="34" charset="0"/>
            </a:endParaRPr>
          </a:p>
          <a:p>
            <a:pPr algn="just">
              <a:buClr>
                <a:srgbClr val="660033"/>
              </a:buClr>
            </a:pPr>
            <a:r>
              <a:rPr lang="fr-FR" dirty="0">
                <a:latin typeface="Arial" panose="020B0604020202020204" pitchFamily="34" charset="0"/>
                <a:ea typeface="ヒラギノ角ゴ Pro W3" charset="-128"/>
                <a:cs typeface="Arial" panose="020B0604020202020204" pitchFamily="34" charset="0"/>
              </a:rPr>
              <a:t>L'AETH est versée trimestriellement sur la base de la déclaration de l'employeur.</a:t>
            </a:r>
          </a:p>
          <a:p>
            <a:pPr algn="just">
              <a:buClr>
                <a:srgbClr val="660033"/>
              </a:buClr>
            </a:pPr>
            <a:endParaRPr lang="fr-FR" dirty="0">
              <a:latin typeface="Arial" panose="020B0604020202020204" pitchFamily="34" charset="0"/>
              <a:ea typeface="ヒラギノ角ゴ Pro W3" charset="-128"/>
              <a:cs typeface="Arial" panose="020B0604020202020204" pitchFamily="34" charset="0"/>
            </a:endParaRPr>
          </a:p>
          <a:p>
            <a:pPr algn="just">
              <a:buClr>
                <a:srgbClr val="660033"/>
              </a:buClr>
            </a:pPr>
            <a:r>
              <a:rPr lang="fr-FR" dirty="0">
                <a:latin typeface="Arial" panose="020B0604020202020204" pitchFamily="34" charset="0"/>
                <a:ea typeface="ヒラギノ角ゴ Pro W3" charset="-128"/>
                <a:cs typeface="Arial" panose="020B0604020202020204" pitchFamily="34" charset="0"/>
              </a:rPr>
              <a:t>À partir du 1er janvier 2018, le montant de l'AETH en milieu ordinaire, par poste de travail occupé à temps plein, est de :</a:t>
            </a:r>
          </a:p>
          <a:p>
            <a:pPr algn="just">
              <a:buClr>
                <a:srgbClr val="660033"/>
              </a:buClr>
              <a:buFont typeface="Arial" panose="020B0604020202020204" pitchFamily="34" charset="0"/>
              <a:buChar char="•"/>
            </a:pPr>
            <a:endParaRPr lang="fr-FR" dirty="0">
              <a:latin typeface="Arial" panose="020B0604020202020204" pitchFamily="34" charset="0"/>
              <a:ea typeface="ヒラギノ角ゴ Pro W3" charset="-128"/>
              <a:cs typeface="Arial" panose="020B0604020202020204" pitchFamily="34" charset="0"/>
            </a:endParaRPr>
          </a:p>
          <a:p>
            <a:pPr lvl="5" algn="just">
              <a:lnSpc>
                <a:spcPct val="100000"/>
              </a:lnSpc>
              <a:spcBef>
                <a:spcPts val="0"/>
              </a:spcBef>
              <a:buClr>
                <a:srgbClr val="660033"/>
              </a:buClr>
              <a:buFont typeface="Wingdings" panose="05000000000000000000" pitchFamily="2" charset="2"/>
              <a:buChar char="§"/>
            </a:pPr>
            <a:r>
              <a:rPr lang="fr-FR" dirty="0">
                <a:latin typeface="Arial" panose="020B0604020202020204" pitchFamily="34" charset="0"/>
                <a:ea typeface="ヒラギノ角ゴ Pro W3" charset="-128"/>
                <a:cs typeface="Arial" panose="020B0604020202020204" pitchFamily="34" charset="0"/>
              </a:rPr>
              <a:t> 5 434,00 € (9,88 € x 550) pour le taux normal </a:t>
            </a:r>
          </a:p>
          <a:p>
            <a:pPr marL="887016" lvl="5" indent="0" algn="just">
              <a:lnSpc>
                <a:spcPct val="100000"/>
              </a:lnSpc>
              <a:spcBef>
                <a:spcPts val="0"/>
              </a:spcBef>
              <a:buClr>
                <a:srgbClr val="660033"/>
              </a:buClr>
              <a:buNone/>
            </a:pPr>
            <a:endParaRPr lang="fr-FR" dirty="0">
              <a:latin typeface="Arial" panose="020B0604020202020204" pitchFamily="34" charset="0"/>
              <a:ea typeface="ヒラギノ角ゴ Pro W3" charset="-128"/>
              <a:cs typeface="Arial" panose="020B0604020202020204" pitchFamily="34" charset="0"/>
            </a:endParaRPr>
          </a:p>
          <a:p>
            <a:pPr lvl="5" algn="just">
              <a:lnSpc>
                <a:spcPct val="100000"/>
              </a:lnSpc>
              <a:spcBef>
                <a:spcPts val="0"/>
              </a:spcBef>
              <a:buClr>
                <a:srgbClr val="660033"/>
              </a:buClr>
              <a:buFont typeface="Wingdings" panose="05000000000000000000" pitchFamily="2" charset="2"/>
              <a:buChar char="§"/>
            </a:pPr>
            <a:r>
              <a:rPr lang="fr-FR" dirty="0">
                <a:latin typeface="Arial" panose="020B0604020202020204" pitchFamily="34" charset="0"/>
                <a:ea typeface="ヒラギノ角ゴ Pro W3" charset="-128"/>
                <a:cs typeface="Arial" panose="020B0604020202020204" pitchFamily="34" charset="0"/>
              </a:rPr>
              <a:t> 10 818,60 € (9,88 € x 1095) pour le taux majoré</a:t>
            </a:r>
          </a:p>
          <a:p>
            <a:pPr marL="270272" algn="just">
              <a:lnSpc>
                <a:spcPct val="100000"/>
              </a:lnSpc>
              <a:spcBef>
                <a:spcPts val="0"/>
              </a:spcBef>
              <a:buClr>
                <a:srgbClr val="660033"/>
              </a:buClr>
            </a:pPr>
            <a:endParaRPr lang="fr-FR" dirty="0">
              <a:latin typeface="Arial" panose="020B0604020202020204" pitchFamily="34" charset="0"/>
              <a:ea typeface="ヒラギノ角ゴ Pro W3" charset="-128"/>
              <a:cs typeface="Arial" panose="020B0604020202020204" pitchFamily="34" charset="0"/>
            </a:endParaRPr>
          </a:p>
          <a:p>
            <a:pPr algn="just">
              <a:buClr>
                <a:srgbClr val="660033"/>
              </a:buClr>
            </a:pPr>
            <a:r>
              <a:rPr lang="fr-FR" dirty="0">
                <a:latin typeface="Arial" panose="020B0604020202020204" pitchFamily="34" charset="0"/>
                <a:ea typeface="ヒラギノ角ゴ Pro W3" charset="-128"/>
                <a:cs typeface="Arial" panose="020B0604020202020204" pitchFamily="34" charset="0"/>
              </a:rPr>
              <a:t>Les droits sont attribués pour une durée généralement de trois ans. La RLH peut être renouvelée, à l'expiration de la décision, sur présentation d'une nouvelle demande.</a:t>
            </a:r>
          </a:p>
          <a:p>
            <a:pPr algn="just">
              <a:buClr>
                <a:srgbClr val="660033"/>
              </a:buClr>
            </a:pPr>
            <a:endParaRPr lang="fr-FR" dirty="0">
              <a:latin typeface="Arial" panose="020B0604020202020204" pitchFamily="34" charset="0"/>
              <a:ea typeface="ヒラギノ角ゴ Pro W3" charset="-128"/>
              <a:cs typeface="Arial" panose="020B0604020202020204" pitchFamily="34" charset="0"/>
            </a:endParaRPr>
          </a:p>
          <a:p>
            <a:pPr defTabSz="457200" eaLnBrk="0" fontAlgn="base" hangingPunct="0">
              <a:spcBef>
                <a:spcPct val="30000"/>
              </a:spcBef>
              <a:spcAft>
                <a:spcPct val="0"/>
              </a:spcAft>
              <a:defRPr/>
            </a:pPr>
            <a:r>
              <a:rPr lang="fr-FR" sz="1600" dirty="0">
                <a:latin typeface="Arial" panose="020B0604020202020204" pitchFamily="34" charset="0"/>
                <a:cs typeface="Arial" panose="020B0604020202020204" pitchFamily="34" charset="0"/>
              </a:rPr>
              <a:t>Les entreprises embauchant des sortants d’ESAT/EA dans un délai de 12 mois après la sortie sont éligibles automatiquement à la RLH à taux majoré pour une durée de 36 mois ou pour la durée du CDD  </a:t>
            </a:r>
          </a:p>
          <a:p>
            <a:pPr defTabSz="457200" eaLnBrk="0" fontAlgn="base" hangingPunct="0">
              <a:spcBef>
                <a:spcPct val="30000"/>
              </a:spcBef>
              <a:spcAft>
                <a:spcPct val="0"/>
              </a:spcAft>
              <a:defRPr/>
            </a:pPr>
            <a:r>
              <a:rPr lang="fr-FR" sz="1600" dirty="0">
                <a:latin typeface="Arial" panose="020B0604020202020204" pitchFamily="34" charset="0"/>
                <a:cs typeface="Arial" panose="020B0604020202020204" pitchFamily="34" charset="0"/>
              </a:rPr>
              <a:t>Les salariés âgés de 50 ans peuvent bénéficier de la RLH jusqu’à leur départ à la retraite</a:t>
            </a:r>
          </a:p>
          <a:p>
            <a:endParaRPr lang="fr-FR" sz="1600" dirty="0">
              <a:latin typeface="Arial" panose="020B0604020202020204" pitchFamily="34" charset="0"/>
              <a:cs typeface="Arial" panose="020B0604020202020204" pitchFamily="34" charset="0"/>
            </a:endParaRPr>
          </a:p>
          <a:p>
            <a:pPr algn="just">
              <a:buClr>
                <a:srgbClr val="660033"/>
              </a:buClr>
            </a:pPr>
            <a:endParaRPr lang="fr-FR" dirty="0">
              <a:latin typeface="Arial" panose="020B0604020202020204" pitchFamily="34" charset="0"/>
              <a:ea typeface="ヒラギノ角ゴ Pro W3" charset="-128"/>
              <a:cs typeface="Arial" panose="020B0604020202020204" pitchFamily="34" charset="0"/>
            </a:endParaRPr>
          </a:p>
          <a:p>
            <a:pPr algn="just"/>
            <a:endParaRPr lang="fr-FR" sz="1600" b="1" dirty="0">
              <a:ea typeface="ヒラギノ角ゴ Pro W3" charset="-128"/>
            </a:endParaRPr>
          </a:p>
        </p:txBody>
      </p:sp>
      <p:sp>
        <p:nvSpPr>
          <p:cNvPr id="4"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Tree>
    <p:extLst>
      <p:ext uri="{BB962C8B-B14F-4D97-AF65-F5344CB8AC3E}">
        <p14:creationId xmlns:p14="http://schemas.microsoft.com/office/powerpoint/2010/main" val="1452478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406483699"/>
              </p:ext>
            </p:extLst>
          </p:nvPr>
        </p:nvGraphicFramePr>
        <p:xfrm>
          <a:off x="264696" y="1706880"/>
          <a:ext cx="11774320" cy="4358408"/>
        </p:xfrm>
        <a:graphic>
          <a:graphicData uri="http://schemas.openxmlformats.org/drawingml/2006/table">
            <a:tbl>
              <a:tblPr firstRow="1" bandRow="1">
                <a:tableStyleId>{5940675A-B579-460E-94D1-54222C63F5DA}</a:tableStyleId>
              </a:tblPr>
              <a:tblGrid>
                <a:gridCol w="1323472">
                  <a:extLst>
                    <a:ext uri="{9D8B030D-6E8A-4147-A177-3AD203B41FA5}">
                      <a16:colId xmlns:a16="http://schemas.microsoft.com/office/drawing/2014/main" val="2130120632"/>
                    </a:ext>
                  </a:extLst>
                </a:gridCol>
                <a:gridCol w="5357021">
                  <a:extLst>
                    <a:ext uri="{9D8B030D-6E8A-4147-A177-3AD203B41FA5}">
                      <a16:colId xmlns:a16="http://schemas.microsoft.com/office/drawing/2014/main" val="2096215490"/>
                    </a:ext>
                  </a:extLst>
                </a:gridCol>
                <a:gridCol w="5093827">
                  <a:extLst>
                    <a:ext uri="{9D8B030D-6E8A-4147-A177-3AD203B41FA5}">
                      <a16:colId xmlns:a16="http://schemas.microsoft.com/office/drawing/2014/main" val="190617022"/>
                    </a:ext>
                  </a:extLst>
                </a:gridCol>
              </a:tblGrid>
              <a:tr h="784678">
                <a:tc>
                  <a:txBody>
                    <a:bodyPr/>
                    <a:lstStyle/>
                    <a:p>
                      <a:pPr lvl="0">
                        <a:lnSpc>
                          <a:spcPct val="100000"/>
                        </a:lnSpc>
                        <a:spcBef>
                          <a:spcPts val="600"/>
                        </a:spcBef>
                        <a:spcAft>
                          <a:spcPts val="0"/>
                        </a:spcAft>
                      </a:pPr>
                      <a:endParaRPr lang="fr-FR" sz="1300" b="1" dirty="0">
                        <a:solidFill>
                          <a:schemeClr val="accent4">
                            <a:lumMod val="50000"/>
                          </a:schemeClr>
                        </a:solidFill>
                        <a:latin typeface="Arial" panose="020B0604020202020204" pitchFamily="34" charset="0"/>
                        <a:cs typeface="Arial" panose="020B0604020202020204" pitchFamily="34" charset="0"/>
                      </a:endParaRPr>
                    </a:p>
                  </a:txBody>
                  <a:tcPr anchor="ctr">
                    <a:solidFill>
                      <a:schemeClr val="accent2"/>
                    </a:solidFill>
                  </a:tcPr>
                </a:tc>
                <a:tc>
                  <a:txBody>
                    <a:bodyPr/>
                    <a:lstStyle/>
                    <a:p>
                      <a:pPr lvl="0" algn="ctr">
                        <a:lnSpc>
                          <a:spcPct val="100000"/>
                        </a:lnSpc>
                        <a:spcBef>
                          <a:spcPts val="0"/>
                        </a:spcBef>
                        <a:spcAft>
                          <a:spcPts val="0"/>
                        </a:spcAft>
                      </a:pPr>
                      <a:r>
                        <a:rPr lang="fr-FR" sz="1300" b="1" kern="1200" dirty="0">
                          <a:solidFill>
                            <a:schemeClr val="accent2"/>
                          </a:solidFill>
                          <a:latin typeface="Arial" panose="020B0604020202020204" pitchFamily="34" charset="0"/>
                          <a:ea typeface="+mn-ea"/>
                          <a:cs typeface="Arial" panose="020B0604020202020204" pitchFamily="34" charset="0"/>
                        </a:rPr>
                        <a:t>Aide individuelle à la formation </a:t>
                      </a:r>
                    </a:p>
                    <a:p>
                      <a:pPr marL="0" lvl="0" algn="ctr" defTabSz="914400" rtl="0" eaLnBrk="1" latinLnBrk="0" hangingPunct="1">
                        <a:lnSpc>
                          <a:spcPct val="100000"/>
                        </a:lnSpc>
                        <a:spcBef>
                          <a:spcPts val="0"/>
                        </a:spcBef>
                        <a:spcAft>
                          <a:spcPts val="0"/>
                        </a:spcAft>
                      </a:pPr>
                      <a:r>
                        <a:rPr lang="fr-FR" sz="1300" b="1" kern="1200" dirty="0">
                          <a:solidFill>
                            <a:schemeClr val="accent2"/>
                          </a:solidFill>
                          <a:latin typeface="Arial" panose="020B0604020202020204" pitchFamily="34" charset="0"/>
                          <a:ea typeface="+mn-ea"/>
                          <a:cs typeface="Arial" panose="020B0604020202020204" pitchFamily="34" charset="0"/>
                        </a:rPr>
                        <a:t>dans le cadre du </a:t>
                      </a:r>
                      <a:r>
                        <a:rPr lang="fr-FR" sz="1300" b="1" kern="1200" dirty="0">
                          <a:solidFill>
                            <a:srgbClr val="3333FF"/>
                          </a:solidFill>
                          <a:effectLst/>
                          <a:latin typeface="Arial" panose="020B0604020202020204" pitchFamily="34" charset="0"/>
                          <a:cs typeface="Arial" panose="020B0604020202020204" pitchFamily="34" charset="0"/>
                        </a:rPr>
                        <a:t>maintien en emploi</a:t>
                      </a:r>
                      <a:r>
                        <a:rPr lang="fr-FR" sz="1300" b="1" kern="1200" dirty="0">
                          <a:solidFill>
                            <a:schemeClr val="accent4">
                              <a:lumMod val="50000"/>
                            </a:schemeClr>
                          </a:solidFill>
                          <a:effectLst/>
                          <a:latin typeface="Arial" panose="020B0604020202020204" pitchFamily="34" charset="0"/>
                          <a:cs typeface="Arial" panose="020B0604020202020204" pitchFamily="34" charset="0"/>
                        </a:rPr>
                        <a:t> </a:t>
                      </a:r>
                      <a:endParaRPr lang="fr-FR" sz="1300" b="1" kern="1200" dirty="0">
                        <a:solidFill>
                          <a:schemeClr val="accent2"/>
                        </a:solidFill>
                        <a:latin typeface="Arial" panose="020B0604020202020204" pitchFamily="34" charset="0"/>
                        <a:ea typeface="+mn-ea"/>
                        <a:cs typeface="Arial" panose="020B0604020202020204" pitchFamily="34" charset="0"/>
                      </a:endParaRPr>
                    </a:p>
                  </a:txBody>
                  <a:tcPr anchor="ctr"/>
                </a:tc>
                <a:tc>
                  <a:txBody>
                    <a:bodyPr/>
                    <a:lstStyle/>
                    <a:p>
                      <a:pPr marL="0" lvl="0" algn="ctr" defTabSz="914400" rtl="0" eaLnBrk="1" latinLnBrk="0" hangingPunct="1">
                        <a:lnSpc>
                          <a:spcPct val="100000"/>
                        </a:lnSpc>
                        <a:spcBef>
                          <a:spcPts val="0"/>
                        </a:spcBef>
                        <a:spcAft>
                          <a:spcPts val="0"/>
                        </a:spcAft>
                      </a:pPr>
                      <a:r>
                        <a:rPr lang="fr-FR" sz="1300" b="1" kern="1200" dirty="0">
                          <a:solidFill>
                            <a:schemeClr val="accent2"/>
                          </a:solidFill>
                          <a:latin typeface="Arial" panose="020B0604020202020204" pitchFamily="34" charset="0"/>
                          <a:ea typeface="+mn-ea"/>
                          <a:cs typeface="Arial" panose="020B0604020202020204" pitchFamily="34" charset="0"/>
                        </a:rPr>
                        <a:t>Aide individuelle à la formation </a:t>
                      </a:r>
                    </a:p>
                    <a:p>
                      <a:pPr marL="0" lvl="0" algn="ctr" defTabSz="914400" rtl="0" eaLnBrk="1" latinLnBrk="0" hangingPunct="1">
                        <a:lnSpc>
                          <a:spcPct val="100000"/>
                        </a:lnSpc>
                        <a:spcBef>
                          <a:spcPts val="0"/>
                        </a:spcBef>
                        <a:spcAft>
                          <a:spcPts val="0"/>
                        </a:spcAft>
                      </a:pPr>
                      <a:r>
                        <a:rPr lang="fr-FR" sz="1300" b="1" kern="1200" dirty="0">
                          <a:solidFill>
                            <a:schemeClr val="accent2"/>
                          </a:solidFill>
                          <a:latin typeface="Arial" panose="020B0604020202020204" pitchFamily="34" charset="0"/>
                          <a:ea typeface="+mn-ea"/>
                          <a:cs typeface="Arial" panose="020B0604020202020204" pitchFamily="34" charset="0"/>
                        </a:rPr>
                        <a:t>dans le cadre du </a:t>
                      </a:r>
                      <a:r>
                        <a:rPr lang="fr-FR" sz="1300" b="1" kern="1200" dirty="0">
                          <a:solidFill>
                            <a:srgbClr val="3333FF"/>
                          </a:solidFill>
                          <a:effectLst/>
                          <a:latin typeface="Arial" panose="020B0604020202020204" pitchFamily="34" charset="0"/>
                          <a:ea typeface="+mn-ea"/>
                          <a:cs typeface="Arial" panose="020B0604020202020204" pitchFamily="34" charset="0"/>
                        </a:rPr>
                        <a:t>maintien de l’employabilité </a:t>
                      </a:r>
                      <a:endParaRPr lang="fr-FR" sz="1300" b="1" kern="1200" dirty="0">
                        <a:solidFill>
                          <a:schemeClr val="accent2"/>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903278759"/>
                  </a:ext>
                </a:extLst>
              </a:tr>
              <a:tr h="1207563">
                <a:tc>
                  <a:txBody>
                    <a:bodyPr/>
                    <a:lstStyle/>
                    <a:p>
                      <a:r>
                        <a:rPr lang="fr-FR" sz="1200" b="1" dirty="0">
                          <a:latin typeface="Arial" panose="020B0604020202020204" pitchFamily="34" charset="0"/>
                          <a:cs typeface="Arial" panose="020B0604020202020204" pitchFamily="34" charset="0"/>
                        </a:rPr>
                        <a:t>OBJECTIF</a:t>
                      </a:r>
                    </a:p>
                  </a:txBody>
                  <a:tcPr anchor="ctr">
                    <a:solidFill>
                      <a:schemeClr val="accent2"/>
                    </a:solidFill>
                  </a:tcPr>
                </a:tc>
                <a:tc>
                  <a:txBody>
                    <a:bodyPr/>
                    <a:lstStyle/>
                    <a:p>
                      <a:pPr algn="just"/>
                      <a:r>
                        <a:rPr lang="fr-FR" sz="1300" b="0" u="none" dirty="0">
                          <a:latin typeface="Arial" panose="020B0604020202020204" pitchFamily="34" charset="0"/>
                          <a:cs typeface="Arial" panose="020B0604020202020204" pitchFamily="34" charset="0"/>
                        </a:rPr>
                        <a:t>Contribuer au maintien dans l’emploi d’une personne handicapée salariée (y compris les salariés en IJ) par sa qualification</a:t>
                      </a:r>
                    </a:p>
                  </a:txBody>
                  <a:tcPr anchor="ctr"/>
                </a:tc>
                <a:tc>
                  <a:txBody>
                    <a:bodyPr/>
                    <a:lstStyle/>
                    <a:p>
                      <a:pPr algn="just"/>
                      <a:r>
                        <a:rPr lang="fr-FR" sz="1300" b="0" u="none" dirty="0">
                          <a:latin typeface="Arial" panose="020B0604020202020204" pitchFamily="34" charset="0"/>
                          <a:cs typeface="Arial" panose="020B0604020202020204" pitchFamily="34" charset="0"/>
                        </a:rPr>
                        <a:t>Contribuer au </a:t>
                      </a:r>
                      <a:r>
                        <a:rPr lang="fr-FR" sz="1300" b="0" u="none" dirty="0">
                          <a:solidFill>
                            <a:schemeClr val="tx1"/>
                          </a:solidFill>
                          <a:latin typeface="Arial" panose="020B0604020202020204" pitchFamily="34" charset="0"/>
                          <a:cs typeface="Arial" panose="020B0604020202020204" pitchFamily="34" charset="0"/>
                        </a:rPr>
                        <a:t>maintien de l’employabilité d’une personne handicapée salariée par la formation, dans une logique d’anticipation </a:t>
                      </a:r>
                    </a:p>
                    <a:p>
                      <a:pPr algn="just"/>
                      <a:endParaRPr lang="fr-FR" sz="500" b="0" u="none" dirty="0">
                        <a:solidFill>
                          <a:schemeClr val="tx1"/>
                        </a:solidFill>
                        <a:latin typeface="Arial" panose="020B0604020202020204" pitchFamily="34" charset="0"/>
                        <a:cs typeface="Arial" panose="020B0604020202020204" pitchFamily="34" charset="0"/>
                      </a:endParaRPr>
                    </a:p>
                    <a:p>
                      <a:pPr algn="just"/>
                      <a:r>
                        <a:rPr lang="fr-FR" sz="1200" b="0" i="1" u="none" dirty="0">
                          <a:latin typeface="Arial" panose="020B0604020202020204" pitchFamily="34" charset="0"/>
                          <a:cs typeface="Arial" panose="020B0604020202020204" pitchFamily="34" charset="0"/>
                        </a:rPr>
                        <a:t>(évolution/aggravation du handicap, développement des compétences, identification des compétences transférables et transversales)</a:t>
                      </a:r>
                    </a:p>
                  </a:txBody>
                  <a:tcPr anchor="ctr"/>
                </a:tc>
                <a:extLst>
                  <a:ext uri="{0D108BD9-81ED-4DB2-BD59-A6C34878D82A}">
                    <a16:rowId xmlns:a16="http://schemas.microsoft.com/office/drawing/2014/main" val="1402171474"/>
                  </a:ext>
                </a:extLst>
              </a:tr>
              <a:tr h="946467">
                <a:tc>
                  <a:txBody>
                    <a:bodyPr/>
                    <a:lstStyle/>
                    <a:p>
                      <a:r>
                        <a:rPr lang="fr-FR" sz="1200" b="1" dirty="0">
                          <a:latin typeface="Arial" panose="020B0604020202020204" pitchFamily="34" charset="0"/>
                          <a:cs typeface="Arial" panose="020B0604020202020204" pitchFamily="34" charset="0"/>
                        </a:rPr>
                        <a:t>SITUATIONS ELIGIBLES</a:t>
                      </a:r>
                    </a:p>
                  </a:txBody>
                  <a:tcPr anchor="ctr">
                    <a:solidFill>
                      <a:schemeClr val="accent2"/>
                    </a:solidFill>
                  </a:tcPr>
                </a:tc>
                <a:tc>
                  <a:txBody>
                    <a:bodyPr/>
                    <a:lstStyle/>
                    <a:p>
                      <a:pPr algn="just"/>
                      <a:r>
                        <a:rPr lang="fr-FR" sz="1300" dirty="0">
                          <a:latin typeface="Arial" panose="020B0604020202020204" pitchFamily="34" charset="0"/>
                          <a:cs typeface="Arial" panose="020B0604020202020204" pitchFamily="34" charset="0"/>
                        </a:rPr>
                        <a:t>Situation</a:t>
                      </a:r>
                      <a:r>
                        <a:rPr lang="fr-FR" sz="1300" baseline="0" dirty="0">
                          <a:latin typeface="Arial" panose="020B0604020202020204" pitchFamily="34" charset="0"/>
                          <a:cs typeface="Arial" panose="020B0604020202020204" pitchFamily="34" charset="0"/>
                        </a:rPr>
                        <a:t> du salarié handicapé pour laquelle le médecin du travail atteste que le handicap, son aggravation ou une évolution du contexte de travail entraînent des conséquences sur l’aptitude à occuper le poste de travail</a:t>
                      </a:r>
                      <a:endParaRPr lang="fr-FR" sz="1300" dirty="0">
                        <a:latin typeface="Arial" panose="020B0604020202020204" pitchFamily="34" charset="0"/>
                        <a:cs typeface="Arial" panose="020B0604020202020204" pitchFamily="34" charset="0"/>
                      </a:endParaRPr>
                    </a:p>
                  </a:txBody>
                  <a:tcPr anchor="ctr"/>
                </a:tc>
                <a:tc>
                  <a:txBody>
                    <a:bodyPr/>
                    <a:lstStyle/>
                    <a:p>
                      <a:pPr algn="just"/>
                      <a:r>
                        <a:rPr lang="fr-FR" sz="1300" dirty="0">
                          <a:latin typeface="Arial" panose="020B0604020202020204" pitchFamily="34" charset="0"/>
                          <a:cs typeface="Arial" panose="020B0604020202020204" pitchFamily="34" charset="0"/>
                        </a:rPr>
                        <a:t>Situation d’évolution professionnelle du salarié handicapé (acquisition, transfert et développement des compétences)</a:t>
                      </a:r>
                    </a:p>
                  </a:txBody>
                  <a:tcPr anchor="ctr"/>
                </a:tc>
                <a:extLst>
                  <a:ext uri="{0D108BD9-81ED-4DB2-BD59-A6C34878D82A}">
                    <a16:rowId xmlns:a16="http://schemas.microsoft.com/office/drawing/2014/main" val="4276604622"/>
                  </a:ext>
                </a:extLst>
              </a:tr>
              <a:tr h="734328">
                <a:tc>
                  <a:txBody>
                    <a:bodyPr/>
                    <a:lstStyle/>
                    <a:p>
                      <a:r>
                        <a:rPr lang="fr-FR" sz="1200" b="1" dirty="0">
                          <a:latin typeface="Arial" panose="020B0604020202020204" pitchFamily="34" charset="0"/>
                          <a:cs typeface="Arial" panose="020B0604020202020204" pitchFamily="34" charset="0"/>
                        </a:rPr>
                        <a:t>CONTENU</a:t>
                      </a:r>
                      <a:r>
                        <a:rPr lang="fr-FR" sz="1200" b="1" baseline="0" dirty="0">
                          <a:latin typeface="Arial" panose="020B0604020202020204" pitchFamily="34" charset="0"/>
                          <a:cs typeface="Arial" panose="020B0604020202020204" pitchFamily="34" charset="0"/>
                        </a:rPr>
                        <a:t> DES ACTIONS CO-FINANCEES</a:t>
                      </a:r>
                      <a:endParaRPr lang="fr-FR" sz="1200" b="1" dirty="0">
                        <a:latin typeface="Arial" panose="020B0604020202020204" pitchFamily="34" charset="0"/>
                        <a:cs typeface="Arial" panose="020B0604020202020204" pitchFamily="34" charset="0"/>
                      </a:endParaRPr>
                    </a:p>
                  </a:txBody>
                  <a:tcPr anchor="ctr">
                    <a:solidFill>
                      <a:schemeClr val="accent2"/>
                    </a:solidFill>
                  </a:tcPr>
                </a:tc>
                <a:tc>
                  <a:txBody>
                    <a:bodyPr/>
                    <a:lstStyle/>
                    <a:p>
                      <a:pPr algn="just"/>
                      <a:r>
                        <a:rPr lang="fr-FR" sz="1300" dirty="0">
                          <a:latin typeface="Arial" panose="020B0604020202020204" pitchFamily="34" charset="0"/>
                          <a:cs typeface="Arial" panose="020B0604020202020204" pitchFamily="34" charset="0"/>
                        </a:rPr>
                        <a:t>Tout type d’actions de formation (réalisées en interne ou par un organisme de formation extérieur) ouvrant des perspectives réelles et sérieuses de maintien dans l’emploi (reconversion interne/externe)</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300" dirty="0">
                          <a:latin typeface="Arial" panose="020B0604020202020204" pitchFamily="34" charset="0"/>
                          <a:cs typeface="Arial" panose="020B0604020202020204" pitchFamily="34" charset="0"/>
                        </a:rPr>
                        <a:t>Actions de formation centrées prioritairement sur la compensation du</a:t>
                      </a:r>
                      <a:r>
                        <a:rPr lang="fr-FR" sz="1300" baseline="0" dirty="0">
                          <a:latin typeface="Arial" panose="020B0604020202020204" pitchFamily="34" charset="0"/>
                          <a:cs typeface="Arial" panose="020B0604020202020204" pitchFamily="34" charset="0"/>
                        </a:rPr>
                        <a:t> handicap</a:t>
                      </a:r>
                      <a:r>
                        <a:rPr lang="fr-FR" sz="1300" dirty="0">
                          <a:latin typeface="Arial" panose="020B0604020202020204" pitchFamily="34" charset="0"/>
                          <a:cs typeface="Arial" panose="020B0604020202020204" pitchFamily="34" charset="0"/>
                        </a:rPr>
                        <a:t>, notamment celles participant à l’acquisition de prérequis (amont de la qualification)</a:t>
                      </a:r>
                    </a:p>
                  </a:txBody>
                  <a:tcPr anchor="ctr"/>
                </a:tc>
                <a:extLst>
                  <a:ext uri="{0D108BD9-81ED-4DB2-BD59-A6C34878D82A}">
                    <a16:rowId xmlns:a16="http://schemas.microsoft.com/office/drawing/2014/main" val="1977137794"/>
                  </a:ext>
                </a:extLst>
              </a:tr>
              <a:tr h="685372">
                <a:tc>
                  <a:txBody>
                    <a:bodyPr/>
                    <a:lstStyle/>
                    <a:p>
                      <a:r>
                        <a:rPr lang="fr-FR" sz="1200" b="1" dirty="0">
                          <a:latin typeface="Arial" panose="020B0604020202020204" pitchFamily="34" charset="0"/>
                          <a:cs typeface="Arial" panose="020B0604020202020204" pitchFamily="34" charset="0"/>
                        </a:rPr>
                        <a:t>MODALITES DE FINANCEMENT</a:t>
                      </a:r>
                    </a:p>
                  </a:txBody>
                  <a:tcPr anchor="ctr">
                    <a:solidFill>
                      <a:schemeClr val="accent2"/>
                    </a:solidFill>
                  </a:tcPr>
                </a:tc>
                <a:tc gridSpan="2">
                  <a:txBody>
                    <a:bodyPr/>
                    <a:lstStyle/>
                    <a:p>
                      <a:pPr algn="just"/>
                      <a:r>
                        <a:rPr lang="fr-FR" sz="1300" dirty="0">
                          <a:latin typeface="Arial" panose="020B0604020202020204" pitchFamily="34" charset="0"/>
                          <a:cs typeface="Arial" panose="020B0604020202020204" pitchFamily="34" charset="0"/>
                        </a:rPr>
                        <a:t>Financement du coût</a:t>
                      </a:r>
                      <a:r>
                        <a:rPr lang="fr-FR" sz="1300" baseline="0" dirty="0">
                          <a:latin typeface="Arial" panose="020B0604020202020204" pitchFamily="34" charset="0"/>
                          <a:cs typeface="Arial" panose="020B0604020202020204" pitchFamily="34" charset="0"/>
                        </a:rPr>
                        <a:t> pédagogique. </a:t>
                      </a:r>
                      <a:r>
                        <a:rPr lang="fr-FR" sz="1300" dirty="0">
                          <a:latin typeface="Arial" panose="020B0604020202020204" pitchFamily="34" charset="0"/>
                          <a:cs typeface="Arial" panose="020B0604020202020204" pitchFamily="34" charset="0"/>
                        </a:rPr>
                        <a:t>Le montant de l’aide est déterminé en fonction du coût du projet et des cofinancements prévus ou mobilisés auprès des autres financeurs (</a:t>
                      </a:r>
                      <a:r>
                        <a:rPr lang="fr-FR" sz="1300" dirty="0" err="1">
                          <a:latin typeface="Arial" panose="020B0604020202020204" pitchFamily="34" charset="0"/>
                          <a:cs typeface="Arial" panose="020B0604020202020204" pitchFamily="34" charset="0"/>
                        </a:rPr>
                        <a:t>Opca</a:t>
                      </a:r>
                      <a:r>
                        <a:rPr lang="fr-FR" sz="1300" dirty="0">
                          <a:latin typeface="Arial" panose="020B0604020202020204" pitchFamily="34" charset="0"/>
                          <a:cs typeface="Arial" panose="020B0604020202020204" pitchFamily="34" charset="0"/>
                        </a:rPr>
                        <a:t>, </a:t>
                      </a:r>
                      <a:r>
                        <a:rPr lang="fr-FR" sz="1300" dirty="0" err="1">
                          <a:latin typeface="Arial" panose="020B0604020202020204" pitchFamily="34" charset="0"/>
                          <a:cs typeface="Arial" panose="020B0604020202020204" pitchFamily="34" charset="0"/>
                        </a:rPr>
                        <a:t>Opacif</a:t>
                      </a:r>
                      <a:r>
                        <a:rPr lang="fr-FR" sz="1300" dirty="0">
                          <a:latin typeface="Arial" panose="020B0604020202020204" pitchFamily="34" charset="0"/>
                          <a:cs typeface="Arial" panose="020B0604020202020204" pitchFamily="34" charset="0"/>
                        </a:rPr>
                        <a:t>, CPF,  employeur…)</a:t>
                      </a:r>
                    </a:p>
                  </a:txBody>
                  <a:tcPr anchor="ctr"/>
                </a:tc>
                <a:tc hMerge="1">
                  <a:txBody>
                    <a:bodyPr/>
                    <a:lstStyle/>
                    <a:p>
                      <a:endParaRPr lang="fr-FR" dirty="0"/>
                    </a:p>
                  </a:txBody>
                  <a:tcPr/>
                </a:tc>
                <a:extLst>
                  <a:ext uri="{0D108BD9-81ED-4DB2-BD59-A6C34878D82A}">
                    <a16:rowId xmlns:a16="http://schemas.microsoft.com/office/drawing/2014/main" val="2117765047"/>
                  </a:ext>
                </a:extLst>
              </a:tr>
            </a:tbl>
          </a:graphicData>
        </a:graphic>
      </p:graphicFrame>
      <p:sp>
        <p:nvSpPr>
          <p:cNvPr id="4" name="Espace réservé du texte 1">
            <a:extLst>
              <a:ext uri="{FF2B5EF4-FFF2-40B4-BE49-F238E27FC236}">
                <a16:creationId xmlns:a16="http://schemas.microsoft.com/office/drawing/2014/main" id="{72A26DB0-A301-D644-B94D-2423665A069B}"/>
              </a:ext>
            </a:extLst>
          </p:cNvPr>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 rénovation des aides financières</a:t>
            </a:r>
          </a:p>
        </p:txBody>
      </p:sp>
      <p:sp>
        <p:nvSpPr>
          <p:cNvPr id="6" name="Rectangle à coins arrondis 5"/>
          <p:cNvSpPr/>
          <p:nvPr/>
        </p:nvSpPr>
        <p:spPr>
          <a:xfrm>
            <a:off x="10851899" y="1309019"/>
            <a:ext cx="1090863" cy="531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Nouvelle aide</a:t>
            </a:r>
          </a:p>
        </p:txBody>
      </p:sp>
      <p:sp>
        <p:nvSpPr>
          <p:cNvPr id="2" name="Rectangle 1"/>
          <p:cNvSpPr/>
          <p:nvPr/>
        </p:nvSpPr>
        <p:spPr>
          <a:xfrm>
            <a:off x="264696" y="1138618"/>
            <a:ext cx="7154360" cy="369332"/>
          </a:xfrm>
          <a:prstGeom prst="rect">
            <a:avLst/>
          </a:prstGeom>
        </p:spPr>
        <p:txBody>
          <a:bodyPr wrap="square">
            <a:spAutoFit/>
          </a:bodyPr>
          <a:lstStyle/>
          <a:p>
            <a:pPr lvl="0">
              <a:lnSpc>
                <a:spcPct val="100000"/>
              </a:lnSpc>
              <a:spcBef>
                <a:spcPts val="0"/>
              </a:spcBef>
              <a:spcAft>
                <a:spcPts val="0"/>
              </a:spcAft>
            </a:pPr>
            <a:r>
              <a:rPr lang="fr-FR" b="1" dirty="0">
                <a:solidFill>
                  <a:schemeClr val="accent2"/>
                </a:solidFill>
                <a:latin typeface="Arial" panose="020B0604020202020204" pitchFamily="34" charset="0"/>
                <a:cs typeface="Arial" panose="020B0604020202020204" pitchFamily="34" charset="0"/>
              </a:rPr>
              <a:t>Aides individuelles à la formation salariés handicapés </a:t>
            </a:r>
          </a:p>
        </p:txBody>
      </p:sp>
    </p:spTree>
    <p:extLst>
      <p:ext uri="{BB962C8B-B14F-4D97-AF65-F5344CB8AC3E}">
        <p14:creationId xmlns:p14="http://schemas.microsoft.com/office/powerpoint/2010/main" val="192103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A1D02A-6904-274C-A646-19B8BC212BFE}"/>
              </a:ext>
            </a:extLst>
          </p:cNvPr>
          <p:cNvSpPr>
            <a:spLocks noGrp="1"/>
          </p:cNvSpPr>
          <p:nvPr>
            <p:ph type="body" sz="quarter" idx="32"/>
          </p:nvPr>
        </p:nvSpPr>
        <p:spPr>
          <a:xfrm>
            <a:off x="1191127" y="2936685"/>
            <a:ext cx="10118558" cy="1537804"/>
          </a:xfrm>
        </p:spPr>
        <p:txBody>
          <a:bodyPr/>
          <a:lstStyle/>
          <a:p>
            <a:r>
              <a:rPr lang="fr-FR" dirty="0">
                <a:latin typeface="Arial" panose="020B0604020202020204" pitchFamily="34" charset="0"/>
                <a:cs typeface="Arial" panose="020B0604020202020204" pitchFamily="34" charset="0"/>
              </a:rPr>
              <a:t>5. Les prestations destinées aux entreprises</a:t>
            </a:r>
            <a:endParaRPr lang="fr-FR" sz="3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34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730239" y="-64067"/>
            <a:ext cx="6127931"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r-FR" sz="1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183619887"/>
              </p:ext>
            </p:extLst>
          </p:nvPr>
        </p:nvGraphicFramePr>
        <p:xfrm>
          <a:off x="106680" y="1236370"/>
          <a:ext cx="11888804" cy="2030998"/>
        </p:xfrm>
        <a:graphic>
          <a:graphicData uri="http://schemas.openxmlformats.org/drawingml/2006/table">
            <a:tbl>
              <a:tblPr firstRow="1" bandRow="1">
                <a:tableStyleId>{5940675A-B579-460E-94D1-54222C63F5DA}</a:tableStyleId>
              </a:tblPr>
              <a:tblGrid>
                <a:gridCol w="2976429">
                  <a:extLst>
                    <a:ext uri="{9D8B030D-6E8A-4147-A177-3AD203B41FA5}">
                      <a16:colId xmlns:a16="http://schemas.microsoft.com/office/drawing/2014/main" val="1898220620"/>
                    </a:ext>
                  </a:extLst>
                </a:gridCol>
                <a:gridCol w="3314659">
                  <a:extLst>
                    <a:ext uri="{9D8B030D-6E8A-4147-A177-3AD203B41FA5}">
                      <a16:colId xmlns:a16="http://schemas.microsoft.com/office/drawing/2014/main" val="1252012460"/>
                    </a:ext>
                  </a:extLst>
                </a:gridCol>
                <a:gridCol w="5597716">
                  <a:extLst>
                    <a:ext uri="{9D8B030D-6E8A-4147-A177-3AD203B41FA5}">
                      <a16:colId xmlns:a16="http://schemas.microsoft.com/office/drawing/2014/main" val="2575955169"/>
                    </a:ext>
                  </a:extLst>
                </a:gridCol>
              </a:tblGrid>
              <a:tr h="476518">
                <a:tc>
                  <a:txBody>
                    <a:bodyPr/>
                    <a:lstStyle/>
                    <a:p>
                      <a:pPr algn="ctr"/>
                      <a:r>
                        <a:rPr lang="fr-FR" sz="1400" b="0" dirty="0">
                          <a:solidFill>
                            <a:schemeClr val="bg1"/>
                          </a:solidFill>
                          <a:latin typeface="Arial" panose="020B0604020202020204" pitchFamily="34" charset="0"/>
                          <a:cs typeface="Arial" panose="020B0604020202020204" pitchFamily="34" charset="0"/>
                        </a:rPr>
                        <a:t>Etape du parcours</a:t>
                      </a:r>
                    </a:p>
                  </a:txBody>
                  <a:tcPr anchor="ctr">
                    <a:solidFill>
                      <a:srgbClr val="7030A0"/>
                    </a:solidFill>
                  </a:tcPr>
                </a:tc>
                <a:tc>
                  <a:txBody>
                    <a:bodyPr/>
                    <a:lstStyle/>
                    <a:p>
                      <a:pPr algn="ctr"/>
                      <a:r>
                        <a:rPr lang="fr-FR" sz="1400" dirty="0">
                          <a:solidFill>
                            <a:schemeClr val="bg1"/>
                          </a:solidFill>
                          <a:latin typeface="Arial" panose="020B0604020202020204" pitchFamily="34" charset="0"/>
                          <a:cs typeface="Arial" panose="020B0604020202020204" pitchFamily="34" charset="0"/>
                        </a:rPr>
                        <a:t>Accompagnement</a:t>
                      </a:r>
                      <a:endParaRPr lang="fr-FR" sz="1400" b="0" dirty="0">
                        <a:solidFill>
                          <a:schemeClr val="bg1"/>
                        </a:solidFill>
                        <a:latin typeface="Arial" panose="020B0604020202020204" pitchFamily="34" charset="0"/>
                        <a:cs typeface="Arial" panose="020B0604020202020204" pitchFamily="34" charset="0"/>
                      </a:endParaRPr>
                    </a:p>
                  </a:txBody>
                  <a:tcPr anchor="ctr">
                    <a:solidFill>
                      <a:srgbClr val="7030A0"/>
                    </a:solidFill>
                  </a:tcPr>
                </a:tc>
                <a:tc>
                  <a:txBody>
                    <a:bodyPr/>
                    <a:lstStyle/>
                    <a:p>
                      <a:pPr algn="ctr"/>
                      <a:r>
                        <a:rPr lang="fr-FR" sz="1400" dirty="0">
                          <a:solidFill>
                            <a:schemeClr val="bg1"/>
                          </a:solidFill>
                          <a:latin typeface="Arial" panose="020B0604020202020204" pitchFamily="34" charset="0"/>
                          <a:cs typeface="Arial" panose="020B0604020202020204" pitchFamily="34" charset="0"/>
                        </a:rPr>
                        <a:t>Objectif </a:t>
                      </a:r>
                      <a:endParaRPr lang="fr-FR" sz="1400" b="0" dirty="0">
                        <a:solidFill>
                          <a:schemeClr val="bg1"/>
                        </a:solidFill>
                        <a:latin typeface="Arial" panose="020B0604020202020204" pitchFamily="34" charset="0"/>
                        <a:cs typeface="Arial" panose="020B0604020202020204" pitchFamily="34" charset="0"/>
                      </a:endParaRPr>
                    </a:p>
                  </a:txBody>
                  <a:tcPr anchor="ctr">
                    <a:solidFill>
                      <a:srgbClr val="7030A0"/>
                    </a:solidFill>
                  </a:tcPr>
                </a:tc>
                <a:extLst>
                  <a:ext uri="{0D108BD9-81ED-4DB2-BD59-A6C34878D82A}">
                    <a16:rowId xmlns:a16="http://schemas.microsoft.com/office/drawing/2014/main" val="2516440429"/>
                  </a:ext>
                </a:extLst>
              </a:tr>
              <a:tr h="178450">
                <a:tc gridSpan="3">
                  <a:txBody>
                    <a:bodyPr/>
                    <a:lstStyle/>
                    <a:p>
                      <a:pPr marL="0" indent="0">
                        <a:buFont typeface="Arial" panose="020B0604020202020204" pitchFamily="34" charset="0"/>
                        <a:buNone/>
                      </a:pPr>
                      <a:r>
                        <a:rPr lang="fr-FR" sz="1400" b="1" i="1" dirty="0">
                          <a:latin typeface="Arial" panose="020B0604020202020204" pitchFamily="34" charset="0"/>
                          <a:cs typeface="Arial" panose="020B0604020202020204" pitchFamily="34" charset="0"/>
                        </a:rPr>
                        <a:t>PRESTATIONS (1)</a:t>
                      </a:r>
                    </a:p>
                  </a:txBody>
                  <a:tcPr anchor="ctr">
                    <a:solidFill>
                      <a:srgbClr val="FEDC7D"/>
                    </a:solidFill>
                  </a:tcPr>
                </a:tc>
                <a:tc hMerge="1">
                  <a:txBody>
                    <a:bodyPr/>
                    <a:lstStyle/>
                    <a:p>
                      <a:pPr marL="0" indent="0">
                        <a:buFont typeface="Arial" panose="020B0604020202020204" pitchFamily="34" charset="0"/>
                        <a:buNone/>
                      </a:pPr>
                      <a:endParaRPr lang="fr-FR" sz="1400" b="1" dirty="0">
                        <a:latin typeface="Arial" panose="020B0604020202020204" pitchFamily="34" charset="0"/>
                        <a:cs typeface="Arial" panose="020B0604020202020204" pitchFamily="34" charset="0"/>
                      </a:endParaRPr>
                    </a:p>
                  </a:txBody>
                  <a:tcPr anchor="ctr">
                    <a:solidFill>
                      <a:srgbClr val="FEDC7D"/>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anchor="ctr">
                    <a:solidFill>
                      <a:srgbClr val="FEDC7D"/>
                    </a:solidFill>
                  </a:tcPr>
                </a:tc>
                <a:extLst>
                  <a:ext uri="{0D108BD9-81ED-4DB2-BD59-A6C34878D82A}">
                    <a16:rowId xmlns:a16="http://schemas.microsoft.com/office/drawing/2014/main" val="1509503603"/>
                  </a:ext>
                </a:extLst>
              </a:tr>
              <a:tr h="340678">
                <a:tc>
                  <a:txBody>
                    <a:bodyPr/>
                    <a:lstStyle/>
                    <a:p>
                      <a:pPr marL="0" indent="0">
                        <a:buFont typeface="Arial" panose="020B0604020202020204" pitchFamily="34" charset="0"/>
                        <a:buNone/>
                      </a:pPr>
                      <a:r>
                        <a:rPr lang="fr-FR" sz="1400" b="0" dirty="0">
                          <a:latin typeface="Arial" panose="020B0604020202020204" pitchFamily="34" charset="0"/>
                          <a:cs typeface="Arial" panose="020B0604020202020204" pitchFamily="34" charset="0"/>
                        </a:rPr>
                        <a:t>Projet pro – Trouver/conserver un emploi</a:t>
                      </a:r>
                    </a:p>
                  </a:txBody>
                  <a:tcPr anchor="ctr"/>
                </a:tc>
                <a:tc>
                  <a:txBody>
                    <a:bodyPr/>
                    <a:lstStyle/>
                    <a:p>
                      <a:pPr marL="0" indent="0">
                        <a:buFont typeface="Arial" panose="020B0604020202020204" pitchFamily="34" charset="0"/>
                        <a:buNone/>
                      </a:pPr>
                      <a:r>
                        <a:rPr lang="fr-FR" sz="1400" b="1" dirty="0">
                          <a:latin typeface="Arial" panose="020B0604020202020204" pitchFamily="34" charset="0"/>
                          <a:cs typeface="Arial" panose="020B0604020202020204" pitchFamily="34" charset="0"/>
                        </a:rPr>
                        <a:t>Emploi accompagné</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effectLst/>
                          <a:latin typeface="Arial" panose="020B0604020202020204" pitchFamily="34" charset="0"/>
                          <a:cs typeface="Arial" panose="020B0604020202020204" pitchFamily="34" charset="0"/>
                        </a:rPr>
                        <a:t>Permettre à une personne handicapée d’accéder et de conserver un emploi rémunéré</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3630294"/>
                  </a:ext>
                </a:extLst>
              </a:tr>
              <a:tr h="4809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baseline="0" dirty="0">
                          <a:latin typeface="Arial" panose="020B0604020202020204" pitchFamily="34" charset="0"/>
                          <a:cs typeface="Arial" panose="020B0604020202020204" pitchFamily="34" charset="0"/>
                        </a:rPr>
                        <a:t>Recruter - maintenir</a:t>
                      </a:r>
                      <a:endParaRPr lang="fr-FR" sz="1400" b="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1" dirty="0">
                          <a:latin typeface="Arial" panose="020B0604020202020204" pitchFamily="34" charset="0"/>
                          <a:cs typeface="Arial" panose="020B0604020202020204" pitchFamily="34" charset="0"/>
                        </a:rPr>
                        <a:t>Etude préalable à l’aménagement et à l’adaptation des situations de travail – EPAAST</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effectLst/>
                          <a:latin typeface="Arial" panose="020B0604020202020204" pitchFamily="34" charset="0"/>
                          <a:cs typeface="Arial" panose="020B0604020202020204" pitchFamily="34" charset="0"/>
                        </a:rPr>
                        <a:t>Analyser la situation de travail et identifier les solutions permettant l’adaptation du poste de travail en fonction du handicap de la personne.</a:t>
                      </a:r>
                      <a:endParaRPr lang="fr-FR" sz="1400" b="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638529987"/>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793547711"/>
              </p:ext>
            </p:extLst>
          </p:nvPr>
        </p:nvGraphicFramePr>
        <p:xfrm>
          <a:off x="106678" y="3327566"/>
          <a:ext cx="11888806" cy="1583374"/>
        </p:xfrm>
        <a:graphic>
          <a:graphicData uri="http://schemas.openxmlformats.org/drawingml/2006/table">
            <a:tbl>
              <a:tblPr firstRow="1" bandRow="1">
                <a:tableStyleId>{5940675A-B579-460E-94D1-54222C63F5DA}</a:tableStyleId>
              </a:tblPr>
              <a:tblGrid>
                <a:gridCol w="2980671">
                  <a:extLst>
                    <a:ext uri="{9D8B030D-6E8A-4147-A177-3AD203B41FA5}">
                      <a16:colId xmlns:a16="http://schemas.microsoft.com/office/drawing/2014/main" val="1898220620"/>
                    </a:ext>
                  </a:extLst>
                </a:gridCol>
                <a:gridCol w="1388721">
                  <a:extLst>
                    <a:ext uri="{9D8B030D-6E8A-4147-A177-3AD203B41FA5}">
                      <a16:colId xmlns:a16="http://schemas.microsoft.com/office/drawing/2014/main" val="1252012460"/>
                    </a:ext>
                  </a:extLst>
                </a:gridCol>
                <a:gridCol w="1930660">
                  <a:extLst>
                    <a:ext uri="{9D8B030D-6E8A-4147-A177-3AD203B41FA5}">
                      <a16:colId xmlns:a16="http://schemas.microsoft.com/office/drawing/2014/main" val="2575955169"/>
                    </a:ext>
                  </a:extLst>
                </a:gridCol>
                <a:gridCol w="5588754">
                  <a:extLst>
                    <a:ext uri="{9D8B030D-6E8A-4147-A177-3AD203B41FA5}">
                      <a16:colId xmlns:a16="http://schemas.microsoft.com/office/drawing/2014/main" val="2798777737"/>
                    </a:ext>
                  </a:extLst>
                </a:gridCol>
              </a:tblGrid>
              <a:tr h="441959">
                <a:tc rowSpan="6">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dirty="0">
                          <a:latin typeface="Arial" panose="020B0604020202020204" pitchFamily="34" charset="0"/>
                          <a:cs typeface="Arial" panose="020B0604020202020204" pitchFamily="34" charset="0"/>
                        </a:rPr>
                        <a:t>Projet pro – Trouver/conserver un emploi – se former – créer une</a:t>
                      </a:r>
                      <a:r>
                        <a:rPr lang="fr-FR" sz="1400" b="0" baseline="0" dirty="0">
                          <a:latin typeface="Arial" panose="020B0604020202020204" pitchFamily="34" charset="0"/>
                          <a:cs typeface="Arial" panose="020B0604020202020204" pitchFamily="34" charset="0"/>
                        </a:rPr>
                        <a:t> entreprise - </a:t>
                      </a:r>
                      <a:r>
                        <a:rPr lang="fr-FR" sz="1400" b="0" dirty="0">
                          <a:latin typeface="Arial" panose="020B0604020202020204" pitchFamily="34" charset="0"/>
                          <a:cs typeface="Arial" panose="020B0604020202020204" pitchFamily="34" charset="0"/>
                        </a:rPr>
                        <a:t>recruter - maintenir</a:t>
                      </a:r>
                    </a:p>
                  </a:txBody>
                  <a:tcPr anchor="ctr"/>
                </a:tc>
                <a:tc rowSpan="6">
                  <a:txBody>
                    <a:bodyPr/>
                    <a:lstStyle/>
                    <a:p>
                      <a:pPr marL="0" indent="0">
                        <a:lnSpc>
                          <a:spcPct val="107000"/>
                        </a:lnSpc>
                        <a:spcAft>
                          <a:spcPts val="800"/>
                        </a:spcAft>
                        <a:buFont typeface="Arial" panose="020B0604020202020204" pitchFamily="34" charset="0"/>
                        <a:buNone/>
                      </a:pPr>
                      <a:r>
                        <a:rPr lang="fr-FR" sz="1400" b="1" kern="1200" dirty="0">
                          <a:effectLst/>
                          <a:latin typeface="Arial" panose="020B0604020202020204" pitchFamily="34" charset="0"/>
                          <a:cs typeface="Arial" panose="020B0604020202020204" pitchFamily="34" charset="0"/>
                        </a:rPr>
                        <a:t>Prestations d’Appuis Spécifiques – PAS (ex PPS)</a:t>
                      </a:r>
                      <a:endParaRPr lang="fr-FR"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r>
                        <a:rPr lang="fr-FR" sz="1400" b="0" dirty="0">
                          <a:latin typeface="Arial" panose="020B0604020202020204" pitchFamily="34" charset="0"/>
                          <a:cs typeface="Arial" panose="020B0604020202020204" pitchFamily="34" charset="0"/>
                        </a:rPr>
                        <a:t>handicap auditif</a:t>
                      </a:r>
                    </a:p>
                  </a:txBody>
                  <a:tcPr marL="55674" marR="55674" marT="0" marB="0" anchor="ctr">
                    <a:solidFill>
                      <a:schemeClr val="accent6">
                        <a:lumMod val="40000"/>
                        <a:lumOff val="60000"/>
                      </a:schemeClr>
                    </a:solidFill>
                  </a:tcPr>
                </a:tc>
                <a:tc rowSpan="6">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fr-FR" sz="1400" b="0" dirty="0">
                          <a:effectLst/>
                          <a:latin typeface="Arial" panose="020B0604020202020204" pitchFamily="34" charset="0"/>
                          <a:cs typeface="Arial" panose="020B0604020202020204" pitchFamily="34" charset="0"/>
                        </a:rPr>
                        <a:t>Apporter un appui expert au conseiller à l’emploi référent de parcours permettant d’identifier précisément les conséquences du handicap au regard du projet professionnel de la personne et les moyens de le compenser.</a:t>
                      </a:r>
                    </a:p>
                  </a:txBody>
                  <a:tcPr marL="55674" marR="55674" marT="0" marB="0" anchor="ctr"/>
                </a:tc>
                <a:extLst>
                  <a:ext uri="{0D108BD9-81ED-4DB2-BD59-A6C34878D82A}">
                    <a16:rowId xmlns:a16="http://schemas.microsoft.com/office/drawing/2014/main" val="491031730"/>
                  </a:ext>
                </a:extLst>
              </a:tr>
              <a:tr h="120851">
                <a:tc vMerge="1">
                  <a:txBody>
                    <a:bodyPr/>
                    <a:lstStyle/>
                    <a:p>
                      <a:endParaRPr lang="fr-FR"/>
                    </a:p>
                  </a:txBody>
                  <a:tcPr/>
                </a:tc>
                <a:tc vMerge="1">
                  <a:txBody>
                    <a:bodyPr/>
                    <a:lstStyle/>
                    <a:p>
                      <a:endParaRPr lang="fr-FR"/>
                    </a:p>
                  </a:txBody>
                  <a:tcPr/>
                </a:tc>
                <a:tc>
                  <a:txBody>
                    <a:bodyPr/>
                    <a:lstStyle/>
                    <a:p>
                      <a:pPr>
                        <a:lnSpc>
                          <a:spcPct val="107000"/>
                        </a:lnSpc>
                        <a:spcAft>
                          <a:spcPts val="0"/>
                        </a:spcAft>
                      </a:pPr>
                      <a:r>
                        <a:rPr lang="fr-FR" sz="1400" b="0" kern="1200" dirty="0">
                          <a:effectLst/>
                          <a:latin typeface="Arial" panose="020B0604020202020204" pitchFamily="34" charset="0"/>
                          <a:cs typeface="Arial" panose="020B0604020202020204" pitchFamily="34" charset="0"/>
                        </a:rPr>
                        <a:t>handicap visuel</a:t>
                      </a:r>
                      <a:endParaRPr lang="fr-FR" sz="1400" b="0" dirty="0">
                        <a:effectLst/>
                        <a:latin typeface="Arial" panose="020B0604020202020204" pitchFamily="34" charset="0"/>
                        <a:ea typeface="Calibri" panose="020F0502020204030204" pitchFamily="34" charset="0"/>
                        <a:cs typeface="Arial" panose="020B0604020202020204" pitchFamily="34" charset="0"/>
                      </a:endParaRPr>
                    </a:p>
                  </a:txBody>
                  <a:tcPr marL="55674" marR="55674" marT="0" marB="0" anchor="ctr">
                    <a:solidFill>
                      <a:schemeClr val="accent6">
                        <a:lumMod val="40000"/>
                        <a:lumOff val="60000"/>
                      </a:schemeClr>
                    </a:solidFill>
                  </a:tcPr>
                </a:tc>
                <a:tc vMerge="1">
                  <a:txBody>
                    <a:bodyPr/>
                    <a:lstStyle/>
                    <a:p>
                      <a:pPr>
                        <a:lnSpc>
                          <a:spcPct val="107000"/>
                        </a:lnSpc>
                        <a:spcAft>
                          <a:spcPts val="0"/>
                        </a:spcAft>
                      </a:pPr>
                      <a:endParaRPr lang="fr-FR" sz="1800" b="0" dirty="0">
                        <a:effectLst/>
                        <a:latin typeface="+mn-lt"/>
                        <a:ea typeface="Calibri" panose="020F0502020204030204" pitchFamily="34" charset="0"/>
                        <a:cs typeface="Arial" panose="020B0604020202020204" pitchFamily="34" charset="0"/>
                      </a:endParaRPr>
                    </a:p>
                  </a:txBody>
                  <a:tcPr marL="55674" marR="55674" marT="0" marB="0" anchor="ctr"/>
                </a:tc>
                <a:extLst>
                  <a:ext uri="{0D108BD9-81ED-4DB2-BD59-A6C34878D82A}">
                    <a16:rowId xmlns:a16="http://schemas.microsoft.com/office/drawing/2014/main" val="178120162"/>
                  </a:ext>
                </a:extLst>
              </a:tr>
              <a:tr h="138830">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dirty="0">
                        <a:latin typeface="Arial" panose="020B0604020202020204" pitchFamily="34" charset="0"/>
                        <a:cs typeface="Arial" panose="020B0604020202020204" pitchFamily="34" charset="0"/>
                      </a:endParaRPr>
                    </a:p>
                  </a:txBody>
                  <a:tcPr anchor="ctr"/>
                </a:tc>
                <a:tc vMerge="1">
                  <a:txBody>
                    <a:bodyPr/>
                    <a:lstStyle/>
                    <a:p>
                      <a:pPr marL="0" indent="0">
                        <a:buFont typeface="Arial" panose="020B0604020202020204" pitchFamily="34" charset="0"/>
                        <a:buNone/>
                      </a:pPr>
                      <a:endParaRPr lang="fr-FR" sz="1400" b="1" dirty="0">
                        <a:latin typeface="Arial" panose="020B0604020202020204" pitchFamily="34" charset="0"/>
                        <a:cs typeface="Arial" panose="020B0604020202020204" pitchFamily="34" charset="0"/>
                      </a:endParaRPr>
                    </a:p>
                  </a:txBody>
                  <a:tcPr anchor="ctr"/>
                </a:tc>
                <a:tc>
                  <a:txBody>
                    <a:bodyPr/>
                    <a:lstStyle/>
                    <a:p>
                      <a:pPr>
                        <a:lnSpc>
                          <a:spcPct val="107000"/>
                        </a:lnSpc>
                        <a:spcAft>
                          <a:spcPts val="0"/>
                        </a:spcAft>
                      </a:pPr>
                      <a:r>
                        <a:rPr lang="fr-FR" sz="1400" kern="1200" dirty="0">
                          <a:effectLst/>
                          <a:latin typeface="Arial" panose="020B0604020202020204" pitchFamily="34" charset="0"/>
                          <a:cs typeface="Arial" panose="020B0604020202020204" pitchFamily="34" charset="0"/>
                        </a:rPr>
                        <a:t>handicap moteur</a:t>
                      </a:r>
                      <a:endParaRPr lang="fr-FR"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74" marR="55674" marT="0" marB="0" anchor="ctr">
                    <a:solidFill>
                      <a:schemeClr val="accent6">
                        <a:lumMod val="40000"/>
                        <a:lumOff val="60000"/>
                      </a:schemeClr>
                    </a:solidFill>
                  </a:tcPr>
                </a:tc>
                <a:tc vMerge="1">
                  <a:txBody>
                    <a:bodyPr/>
                    <a:lstStyle/>
                    <a:p>
                      <a:pPr>
                        <a:lnSpc>
                          <a:spcPct val="107000"/>
                        </a:lnSpc>
                        <a:spcAft>
                          <a:spcPts val="0"/>
                        </a:spcAft>
                      </a:pPr>
                      <a:endParaRPr lang="fr-FR" sz="1800" b="0" dirty="0">
                        <a:solidFill>
                          <a:schemeClr val="tx1"/>
                        </a:solidFill>
                        <a:effectLst/>
                        <a:latin typeface="+mn-lt"/>
                        <a:ea typeface="Calibri" panose="020F0502020204030204" pitchFamily="34" charset="0"/>
                        <a:cs typeface="Arial" panose="020B0604020202020204" pitchFamily="34" charset="0"/>
                      </a:endParaRPr>
                    </a:p>
                  </a:txBody>
                  <a:tcPr marL="55674" marR="55674" marT="0" marB="0" anchor="ctr"/>
                </a:tc>
                <a:extLst>
                  <a:ext uri="{0D108BD9-81ED-4DB2-BD59-A6C34878D82A}">
                    <a16:rowId xmlns:a16="http://schemas.microsoft.com/office/drawing/2014/main" val="1943290074"/>
                  </a:ext>
                </a:extLst>
              </a:tr>
              <a:tr h="120851">
                <a:tc vMerge="1">
                  <a:txBody>
                    <a:bodyPr/>
                    <a:lstStyle/>
                    <a:p>
                      <a:pPr marL="0" indent="0">
                        <a:buFont typeface="Arial" panose="020B0604020202020204" pitchFamily="34" charset="0"/>
                        <a:buNone/>
                      </a:pPr>
                      <a:endParaRPr lang="fr-FR" sz="1400" b="0" dirty="0">
                        <a:latin typeface="Arial" panose="020B0604020202020204" pitchFamily="34" charset="0"/>
                        <a:cs typeface="Arial" panose="020B0604020202020204" pitchFamily="34" charset="0"/>
                      </a:endParaRPr>
                    </a:p>
                  </a:txBody>
                  <a:tcPr anchor="ctr"/>
                </a:tc>
                <a:tc vMerge="1">
                  <a:txBody>
                    <a:bodyPr/>
                    <a:lstStyle/>
                    <a:p>
                      <a:pPr marL="0" indent="0">
                        <a:buFont typeface="Arial" panose="020B0604020202020204" pitchFamily="34" charset="0"/>
                        <a:buNone/>
                      </a:pPr>
                      <a:endParaRPr lang="fr-FR" sz="1400" b="1" dirty="0">
                        <a:latin typeface="Arial" panose="020B0604020202020204" pitchFamily="34" charset="0"/>
                        <a:cs typeface="Arial" panose="020B0604020202020204" pitchFamily="34" charset="0"/>
                      </a:endParaRPr>
                    </a:p>
                  </a:txBody>
                  <a:tcPr anchor="ctr"/>
                </a:tc>
                <a:tc>
                  <a:txBody>
                    <a:bodyPr/>
                    <a:lstStyle/>
                    <a:p>
                      <a:pPr>
                        <a:lnSpc>
                          <a:spcPct val="107000"/>
                        </a:lnSpc>
                        <a:spcAft>
                          <a:spcPts val="0"/>
                        </a:spcAft>
                      </a:pPr>
                      <a:r>
                        <a:rPr lang="fr-FR" sz="1400" kern="1200" dirty="0">
                          <a:effectLst/>
                          <a:latin typeface="Arial" panose="020B0604020202020204" pitchFamily="34" charset="0"/>
                          <a:cs typeface="Arial" panose="020B0604020202020204" pitchFamily="34" charset="0"/>
                        </a:rPr>
                        <a:t>handicap mental</a:t>
                      </a:r>
                      <a:endParaRPr lang="fr-FR"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74" marR="55674" marT="0" marB="0" anchor="ctr">
                    <a:solidFill>
                      <a:schemeClr val="accent4">
                        <a:lumMod val="40000"/>
                        <a:lumOff val="60000"/>
                      </a:schemeClr>
                    </a:solidFill>
                  </a:tcPr>
                </a:tc>
                <a:tc vMerge="1">
                  <a:txBody>
                    <a:bodyPr/>
                    <a:lstStyle/>
                    <a:p>
                      <a:pPr>
                        <a:lnSpc>
                          <a:spcPct val="107000"/>
                        </a:lnSpc>
                        <a:spcAft>
                          <a:spcPts val="0"/>
                        </a:spcAft>
                      </a:pPr>
                      <a:endParaRPr lang="fr-FR" sz="1800" b="0" dirty="0">
                        <a:solidFill>
                          <a:schemeClr val="tx1"/>
                        </a:solidFill>
                        <a:effectLst/>
                        <a:latin typeface="+mn-lt"/>
                        <a:ea typeface="Calibri" panose="020F0502020204030204" pitchFamily="34" charset="0"/>
                        <a:cs typeface="Arial" panose="020B0604020202020204" pitchFamily="34" charset="0"/>
                      </a:endParaRPr>
                    </a:p>
                  </a:txBody>
                  <a:tcPr marL="55674" marR="55674" marT="0" marB="0" anchor="ctr"/>
                </a:tc>
                <a:extLst>
                  <a:ext uri="{0D108BD9-81ED-4DB2-BD59-A6C34878D82A}">
                    <a16:rowId xmlns:a16="http://schemas.microsoft.com/office/drawing/2014/main" val="13630294"/>
                  </a:ext>
                </a:extLst>
              </a:tr>
              <a:tr h="120851">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dirty="0">
                        <a:latin typeface="Arial" panose="020B0604020202020204" pitchFamily="34" charset="0"/>
                        <a:cs typeface="Arial" panose="020B0604020202020204" pitchFamily="34" charset="0"/>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1" dirty="0">
                        <a:latin typeface="Arial" panose="020B0604020202020204" pitchFamily="34" charset="0"/>
                        <a:cs typeface="Arial" panose="020B0604020202020204" pitchFamily="34" charset="0"/>
                      </a:endParaRPr>
                    </a:p>
                  </a:txBody>
                  <a:tcPr anchor="ctr"/>
                </a:tc>
                <a:tc>
                  <a:txBody>
                    <a:bodyPr/>
                    <a:lstStyle/>
                    <a:p>
                      <a:pPr>
                        <a:lnSpc>
                          <a:spcPct val="107000"/>
                        </a:lnSpc>
                        <a:spcAft>
                          <a:spcPts val="0"/>
                        </a:spcAft>
                      </a:pPr>
                      <a:r>
                        <a:rPr lang="fr-FR" sz="1400" kern="1200" dirty="0">
                          <a:effectLst/>
                          <a:latin typeface="Arial" panose="020B0604020202020204" pitchFamily="34" charset="0"/>
                          <a:cs typeface="Arial" panose="020B0604020202020204" pitchFamily="34" charset="0"/>
                        </a:rPr>
                        <a:t>handicap psychique</a:t>
                      </a: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55674" marR="55674" marT="0" marB="0" anchor="ctr">
                    <a:solidFill>
                      <a:schemeClr val="accent4">
                        <a:lumMod val="40000"/>
                        <a:lumOff val="60000"/>
                      </a:schemeClr>
                    </a:solidFill>
                  </a:tcPr>
                </a:tc>
                <a:tc vMerge="1">
                  <a:txBody>
                    <a:bodyPr/>
                    <a:lstStyle/>
                    <a:p>
                      <a:pPr>
                        <a:lnSpc>
                          <a:spcPct val="107000"/>
                        </a:lnSpc>
                        <a:spcAft>
                          <a:spcPts val="0"/>
                        </a:spcAft>
                      </a:pPr>
                      <a:endParaRPr lang="fr-FR" sz="1800" b="1" dirty="0">
                        <a:effectLst/>
                        <a:latin typeface="+mn-lt"/>
                        <a:ea typeface="Calibri" panose="020F0502020204030204" pitchFamily="34" charset="0"/>
                        <a:cs typeface="Arial" panose="020B0604020202020204" pitchFamily="34" charset="0"/>
                      </a:endParaRPr>
                    </a:p>
                  </a:txBody>
                  <a:tcPr marL="55674" marR="55674" marT="0" marB="0" anchor="ctr"/>
                </a:tc>
                <a:extLst>
                  <a:ext uri="{0D108BD9-81ED-4DB2-BD59-A6C34878D82A}">
                    <a16:rowId xmlns:a16="http://schemas.microsoft.com/office/drawing/2014/main" val="3638529987"/>
                  </a:ext>
                </a:extLst>
              </a:tr>
              <a:tr h="159781">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dirty="0">
                        <a:latin typeface="Arial" panose="020B0604020202020204" pitchFamily="34" charset="0"/>
                        <a:cs typeface="Arial" panose="020B0604020202020204" pitchFamily="34" charset="0"/>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1" dirty="0">
                        <a:latin typeface="Arial" panose="020B0604020202020204" pitchFamily="34" charset="0"/>
                        <a:cs typeface="Arial" panose="020B0604020202020204" pitchFamily="34" charset="0"/>
                      </a:endParaRPr>
                    </a:p>
                  </a:txBody>
                  <a:tcPr anchor="ctr"/>
                </a:tc>
                <a:tc>
                  <a:txBody>
                    <a:bodyPr/>
                    <a:lstStyle/>
                    <a:p>
                      <a:pPr>
                        <a:lnSpc>
                          <a:spcPct val="107000"/>
                        </a:lnSpc>
                        <a:spcAft>
                          <a:spcPts val="0"/>
                        </a:spcAft>
                      </a:pPr>
                      <a:r>
                        <a:rPr lang="fr-FR" sz="1400" kern="1200" dirty="0">
                          <a:effectLst/>
                          <a:latin typeface="Arial" panose="020B0604020202020204" pitchFamily="34" charset="0"/>
                          <a:cs typeface="Arial" panose="020B0604020202020204" pitchFamily="34" charset="0"/>
                        </a:rPr>
                        <a:t>troubles cognitifs</a:t>
                      </a:r>
                      <a:endParaRPr lang="fr-FR" sz="1400" b="1" dirty="0">
                        <a:effectLst/>
                        <a:latin typeface="Arial" panose="020B0604020202020204" pitchFamily="34" charset="0"/>
                        <a:ea typeface="Calibri" panose="020F0502020204030204" pitchFamily="34" charset="0"/>
                        <a:cs typeface="Arial" panose="020B0604020202020204" pitchFamily="34" charset="0"/>
                      </a:endParaRPr>
                    </a:p>
                  </a:txBody>
                  <a:tcPr marL="55674" marR="55674" marT="0" marB="0" anchor="ctr">
                    <a:solidFill>
                      <a:schemeClr val="accent4">
                        <a:lumMod val="40000"/>
                        <a:lumOff val="60000"/>
                      </a:schemeClr>
                    </a:solidFill>
                  </a:tcPr>
                </a:tc>
                <a:tc vMerge="1">
                  <a:txBody>
                    <a:bodyPr/>
                    <a:lstStyle/>
                    <a:p>
                      <a:pPr>
                        <a:lnSpc>
                          <a:spcPct val="107000"/>
                        </a:lnSpc>
                        <a:spcAft>
                          <a:spcPts val="0"/>
                        </a:spcAft>
                      </a:pPr>
                      <a:endParaRPr lang="fr-FR" sz="1800" b="1" dirty="0">
                        <a:effectLst/>
                        <a:latin typeface="+mn-lt"/>
                        <a:ea typeface="Calibri" panose="020F0502020204030204" pitchFamily="34" charset="0"/>
                        <a:cs typeface="Arial" panose="020B0604020202020204" pitchFamily="34" charset="0"/>
                      </a:endParaRPr>
                    </a:p>
                  </a:txBody>
                  <a:tcPr marL="55674" marR="55674" marT="0" marB="0" anchor="ctr"/>
                </a:tc>
                <a:extLst>
                  <a:ext uri="{0D108BD9-81ED-4DB2-BD59-A6C34878D82A}">
                    <a16:rowId xmlns:a16="http://schemas.microsoft.com/office/drawing/2014/main" val="576674785"/>
                  </a:ext>
                </a:extLst>
              </a:tr>
            </a:tbl>
          </a:graphicData>
        </a:graphic>
      </p:graphicFrame>
      <p:sp>
        <p:nvSpPr>
          <p:cNvPr id="2" name="ZoneTexte 1"/>
          <p:cNvSpPr txBox="1"/>
          <p:nvPr/>
        </p:nvSpPr>
        <p:spPr>
          <a:xfrm>
            <a:off x="1250336" y="5501255"/>
            <a:ext cx="3514169" cy="307777"/>
          </a:xfrm>
          <a:prstGeom prst="rect">
            <a:avLst/>
          </a:prstGeom>
          <a:solidFill>
            <a:schemeClr val="accent6">
              <a:lumMod val="20000"/>
              <a:lumOff val="80000"/>
            </a:schemeClr>
          </a:solidFill>
        </p:spPr>
        <p:txBody>
          <a:bodyPr wrap="square" rtlCol="0">
            <a:spAutoFit/>
          </a:bodyPr>
          <a:lstStyle/>
          <a:p>
            <a:r>
              <a:rPr lang="fr-FR" sz="1400" b="1" dirty="0">
                <a:latin typeface="Arial" panose="020B0604020202020204" pitchFamily="34" charset="0"/>
                <a:cs typeface="Arial" panose="020B0604020202020204" pitchFamily="34" charset="0"/>
              </a:rPr>
              <a:t>Nouvelles prestations au 01/03/2019</a:t>
            </a:r>
          </a:p>
        </p:txBody>
      </p:sp>
      <p:sp>
        <p:nvSpPr>
          <p:cNvPr id="9" name="ZoneTexte 8"/>
          <p:cNvSpPr txBox="1"/>
          <p:nvPr/>
        </p:nvSpPr>
        <p:spPr>
          <a:xfrm>
            <a:off x="6467746" y="5501255"/>
            <a:ext cx="3510014" cy="307777"/>
          </a:xfrm>
          <a:prstGeom prst="rect">
            <a:avLst/>
          </a:prstGeom>
          <a:solidFill>
            <a:srgbClr val="FEDC7D"/>
          </a:solidFill>
        </p:spPr>
        <p:txBody>
          <a:bodyPr wrap="square" rtlCol="0">
            <a:spAutoFit/>
          </a:bodyPr>
          <a:lstStyle/>
          <a:p>
            <a:pPr lvl="0">
              <a:defRPr/>
            </a:pPr>
            <a:r>
              <a:rPr lang="fr-FR" sz="1400" b="1" dirty="0">
                <a:latin typeface="Arial" panose="020B0604020202020204" pitchFamily="34" charset="0"/>
                <a:cs typeface="Arial" panose="020B0604020202020204" pitchFamily="34" charset="0"/>
              </a:rPr>
              <a:t>Nouvelles prestations au 15/10/2018</a:t>
            </a:r>
            <a:endParaRPr lang="fr-FR" sz="1400" b="1" dirty="0">
              <a:latin typeface="Arial" panose="020B0604020202020204" pitchFamily="34" charset="0"/>
              <a:ea typeface="Calibri" panose="020F0502020204030204" pitchFamily="34" charset="0"/>
              <a:cs typeface="Arial" panose="020B0604020202020204" pitchFamily="34" charset="0"/>
            </a:endParaRPr>
          </a:p>
        </p:txBody>
      </p:sp>
      <p:cxnSp>
        <p:nvCxnSpPr>
          <p:cNvPr id="10" name="Connecteur droit avec flèche 9"/>
          <p:cNvCxnSpPr/>
          <p:nvPr/>
        </p:nvCxnSpPr>
        <p:spPr>
          <a:xfrm flipH="1">
            <a:off x="3513221" y="4171416"/>
            <a:ext cx="931846" cy="1204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446520" y="4630202"/>
            <a:ext cx="916806" cy="745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83335" y="6065949"/>
            <a:ext cx="8113690"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(1) Prestations également destinées aux personnes handicapées</a:t>
            </a:r>
          </a:p>
        </p:txBody>
      </p:sp>
      <p:sp>
        <p:nvSpPr>
          <p:cNvPr id="4" name="Rectangle 3"/>
          <p:cNvSpPr/>
          <p:nvPr/>
        </p:nvSpPr>
        <p:spPr>
          <a:xfrm>
            <a:off x="8143103" y="271849"/>
            <a:ext cx="2694614" cy="646331"/>
          </a:xfrm>
          <a:prstGeom prst="rect">
            <a:avLst/>
          </a:prstGeom>
        </p:spPr>
        <p:txBody>
          <a:bodyPr wrap="square">
            <a:spAutoFit/>
          </a:bodyPr>
          <a:lstStyle/>
          <a:p>
            <a:r>
              <a:rPr lang="fr-FR" b="1" dirty="0">
                <a:solidFill>
                  <a:schemeClr val="accent6"/>
                </a:solidFill>
                <a:latin typeface="Arial" panose="020B0604020202020204" pitchFamily="34" charset="0"/>
                <a:cs typeface="Arial" panose="020B0604020202020204" pitchFamily="34" charset="0"/>
              </a:rPr>
              <a:t>Les accompagnements</a:t>
            </a:r>
          </a:p>
        </p:txBody>
      </p:sp>
    </p:spTree>
    <p:extLst>
      <p:ext uri="{BB962C8B-B14F-4D97-AF65-F5344CB8AC3E}">
        <p14:creationId xmlns:p14="http://schemas.microsoft.com/office/powerpoint/2010/main" val="215949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043529423"/>
              </p:ext>
            </p:extLst>
          </p:nvPr>
        </p:nvGraphicFramePr>
        <p:xfrm>
          <a:off x="411479" y="1750906"/>
          <a:ext cx="11323321" cy="2228665"/>
        </p:xfrm>
        <a:graphic>
          <a:graphicData uri="http://schemas.openxmlformats.org/drawingml/2006/table">
            <a:tbl>
              <a:tblPr firstRow="1" bandRow="1">
                <a:tableStyleId>{5940675A-B579-460E-94D1-54222C63F5DA}</a:tableStyleId>
              </a:tblPr>
              <a:tblGrid>
                <a:gridCol w="2747147">
                  <a:extLst>
                    <a:ext uri="{9D8B030D-6E8A-4147-A177-3AD203B41FA5}">
                      <a16:colId xmlns:a16="http://schemas.microsoft.com/office/drawing/2014/main" val="4153479408"/>
                    </a:ext>
                  </a:extLst>
                </a:gridCol>
                <a:gridCol w="2747147">
                  <a:extLst>
                    <a:ext uri="{9D8B030D-6E8A-4147-A177-3AD203B41FA5}">
                      <a16:colId xmlns:a16="http://schemas.microsoft.com/office/drawing/2014/main" val="1252012460"/>
                    </a:ext>
                  </a:extLst>
                </a:gridCol>
                <a:gridCol w="5829027">
                  <a:extLst>
                    <a:ext uri="{9D8B030D-6E8A-4147-A177-3AD203B41FA5}">
                      <a16:colId xmlns:a16="http://schemas.microsoft.com/office/drawing/2014/main" val="2575955169"/>
                    </a:ext>
                  </a:extLst>
                </a:gridCol>
              </a:tblGrid>
              <a:tr h="569021">
                <a:tc>
                  <a:txBody>
                    <a:bodyPr/>
                    <a:lstStyle/>
                    <a:p>
                      <a:pPr algn="ctr"/>
                      <a:r>
                        <a:rPr lang="fr-FR" sz="1800" b="0" dirty="0">
                          <a:solidFill>
                            <a:schemeClr val="bg1"/>
                          </a:solidFill>
                          <a:latin typeface="Arial" panose="020B0604020202020204" pitchFamily="34" charset="0"/>
                          <a:cs typeface="Arial" panose="020B0604020202020204" pitchFamily="34" charset="0"/>
                        </a:rPr>
                        <a:t>Etape du parcours</a:t>
                      </a:r>
                    </a:p>
                  </a:txBody>
                  <a:tcPr anchor="ctr">
                    <a:solidFill>
                      <a:srgbClr val="7030A0"/>
                    </a:solidFill>
                  </a:tcPr>
                </a:tc>
                <a:tc>
                  <a:txBody>
                    <a:bodyPr/>
                    <a:lstStyle/>
                    <a:p>
                      <a:pPr algn="ctr"/>
                      <a:r>
                        <a:rPr lang="fr-FR" sz="1800" dirty="0">
                          <a:solidFill>
                            <a:schemeClr val="bg1"/>
                          </a:solidFill>
                          <a:latin typeface="Arial" panose="020B0604020202020204" pitchFamily="34" charset="0"/>
                          <a:cs typeface="Arial" panose="020B0604020202020204" pitchFamily="34" charset="0"/>
                        </a:rPr>
                        <a:t>Accompagnement</a:t>
                      </a:r>
                      <a:endParaRPr lang="fr-FR" sz="1800" b="0" dirty="0">
                        <a:solidFill>
                          <a:schemeClr val="bg1"/>
                        </a:solidFill>
                        <a:latin typeface="Arial" panose="020B0604020202020204" pitchFamily="34" charset="0"/>
                        <a:cs typeface="Arial" panose="020B0604020202020204" pitchFamily="34" charset="0"/>
                      </a:endParaRPr>
                    </a:p>
                  </a:txBody>
                  <a:tcPr anchor="ctr">
                    <a:solidFill>
                      <a:srgbClr val="7030A0"/>
                    </a:solidFill>
                  </a:tcPr>
                </a:tc>
                <a:tc>
                  <a:txBody>
                    <a:bodyPr/>
                    <a:lstStyle/>
                    <a:p>
                      <a:pPr algn="ctr"/>
                      <a:r>
                        <a:rPr lang="fr-FR" sz="1800" dirty="0">
                          <a:solidFill>
                            <a:schemeClr val="bg1"/>
                          </a:solidFill>
                          <a:latin typeface="Arial" panose="020B0604020202020204" pitchFamily="34" charset="0"/>
                          <a:cs typeface="Arial" panose="020B0604020202020204" pitchFamily="34" charset="0"/>
                        </a:rPr>
                        <a:t>Objectif </a:t>
                      </a:r>
                      <a:endParaRPr lang="fr-FR" sz="1800" b="0" dirty="0">
                        <a:solidFill>
                          <a:schemeClr val="bg1"/>
                        </a:solidFill>
                        <a:latin typeface="Arial" panose="020B0604020202020204" pitchFamily="34" charset="0"/>
                        <a:cs typeface="Arial" panose="020B0604020202020204" pitchFamily="34" charset="0"/>
                      </a:endParaRPr>
                    </a:p>
                  </a:txBody>
                  <a:tcPr anchor="ctr">
                    <a:solidFill>
                      <a:srgbClr val="7030A0"/>
                    </a:solidFill>
                  </a:tcPr>
                </a:tc>
                <a:extLst>
                  <a:ext uri="{0D108BD9-81ED-4DB2-BD59-A6C34878D82A}">
                    <a16:rowId xmlns:a16="http://schemas.microsoft.com/office/drawing/2014/main" val="2516440429"/>
                  </a:ext>
                </a:extLst>
              </a:tr>
              <a:tr h="1659644">
                <a:tc>
                  <a:txBody>
                    <a:bodyPr/>
                    <a:lstStyle/>
                    <a:p>
                      <a:pPr marL="0" indent="0">
                        <a:buFont typeface="Arial" panose="020B0604020202020204" pitchFamily="34" charset="0"/>
                        <a:buNone/>
                      </a:pPr>
                      <a:r>
                        <a:rPr lang="fr-FR" sz="1600" b="0" dirty="0">
                          <a:latin typeface="Arial" panose="020B0604020202020204" pitchFamily="34" charset="0"/>
                          <a:cs typeface="Arial" panose="020B0604020202020204" pitchFamily="34" charset="0"/>
                        </a:rPr>
                        <a:t>Construire</a:t>
                      </a:r>
                      <a:r>
                        <a:rPr lang="fr-FR" sz="1600" b="0" baseline="0" dirty="0">
                          <a:latin typeface="Arial" panose="020B0604020202020204" pitchFamily="34" charset="0"/>
                          <a:cs typeface="Arial" panose="020B0604020202020204" pitchFamily="34" charset="0"/>
                        </a:rPr>
                        <a:t> un plan d’actions/une politique en faveur de l’emploi des PH</a:t>
                      </a:r>
                      <a:endParaRPr lang="fr-FR" sz="1600" b="0" dirty="0">
                        <a:latin typeface="Arial" panose="020B0604020202020204" pitchFamily="34" charset="0"/>
                        <a:cs typeface="Arial" panose="020B0604020202020204" pitchFamily="34" charset="0"/>
                      </a:endParaRPr>
                    </a:p>
                  </a:txBody>
                  <a:tcPr anchor="ctr"/>
                </a:tc>
                <a:tc>
                  <a:txBody>
                    <a:bodyPr/>
                    <a:lstStyle/>
                    <a:p>
                      <a:pPr marL="0" indent="0">
                        <a:buFont typeface="Arial" panose="020B0604020202020204" pitchFamily="34" charset="0"/>
                        <a:buNone/>
                      </a:pPr>
                      <a:r>
                        <a:rPr lang="fr-FR" sz="1600" b="1" dirty="0">
                          <a:solidFill>
                            <a:schemeClr val="accent2"/>
                          </a:solidFill>
                          <a:latin typeface="Arial" panose="020B0604020202020204" pitchFamily="34" charset="0"/>
                          <a:cs typeface="Arial" panose="020B0604020202020204" pitchFamily="34" charset="0"/>
                        </a:rPr>
                        <a:t>Diagnostic</a:t>
                      </a:r>
                      <a:r>
                        <a:rPr lang="fr-FR" sz="1600" b="1" baseline="0" dirty="0">
                          <a:solidFill>
                            <a:schemeClr val="accent2"/>
                          </a:solidFill>
                          <a:latin typeface="Arial" panose="020B0604020202020204" pitchFamily="34" charset="0"/>
                          <a:cs typeface="Arial" panose="020B0604020202020204" pitchFamily="34" charset="0"/>
                        </a:rPr>
                        <a:t> action</a:t>
                      </a:r>
                      <a:endParaRPr lang="fr-FR" sz="1600" b="1" dirty="0">
                        <a:solidFill>
                          <a:schemeClr val="accent2"/>
                        </a:solidFill>
                        <a:latin typeface="Arial" panose="020B0604020202020204" pitchFamily="34" charset="0"/>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effectLst/>
                          <a:latin typeface="Arial" panose="020B0604020202020204" pitchFamily="34" charset="0"/>
                          <a:cs typeface="Arial" panose="020B0604020202020204" pitchFamily="34" charset="0"/>
                        </a:rPr>
                        <a:t>Permettre à l’entreprise de disposer</a:t>
                      </a:r>
                      <a:r>
                        <a:rPr lang="fr-FR" sz="1600" baseline="0" dirty="0">
                          <a:effectLst/>
                          <a:latin typeface="Arial" panose="020B0604020202020204" pitchFamily="34" charset="0"/>
                          <a:cs typeface="Arial" panose="020B0604020202020204" pitchFamily="34" charset="0"/>
                        </a:rPr>
                        <a:t> d’un plan d’actions </a:t>
                      </a:r>
                      <a:r>
                        <a:rPr lang="fr-FR" sz="1600" baseline="0" dirty="0" err="1">
                          <a:effectLst/>
                          <a:latin typeface="Arial" panose="020B0604020202020204" pitchFamily="34" charset="0"/>
                          <a:cs typeface="Arial" panose="020B0604020202020204" pitchFamily="34" charset="0"/>
                        </a:rPr>
                        <a:t>co</a:t>
                      </a:r>
                      <a:r>
                        <a:rPr lang="fr-FR" sz="1600" baseline="0" dirty="0">
                          <a:effectLst/>
                          <a:latin typeface="Arial" panose="020B0604020202020204" pitchFamily="34" charset="0"/>
                          <a:cs typeface="Arial" panose="020B0604020202020204" pitchFamily="34" charset="0"/>
                        </a:rPr>
                        <a:t> construit, concret, personnalisé et adapté</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91031730"/>
                  </a:ext>
                </a:extLst>
              </a:tr>
            </a:tbl>
          </a:graphicData>
        </a:graphic>
      </p:graphicFrame>
      <p:sp>
        <p:nvSpPr>
          <p:cNvPr id="4" name="Rectangle 3"/>
          <p:cNvSpPr/>
          <p:nvPr/>
        </p:nvSpPr>
        <p:spPr>
          <a:xfrm>
            <a:off x="8143102" y="271849"/>
            <a:ext cx="3591697" cy="369332"/>
          </a:xfrm>
          <a:prstGeom prst="rect">
            <a:avLst/>
          </a:prstGeom>
        </p:spPr>
        <p:txBody>
          <a:bodyPr wrap="square">
            <a:spAutoFit/>
          </a:bodyPr>
          <a:lstStyle/>
          <a:p>
            <a:r>
              <a:rPr lang="fr-FR" b="1" dirty="0">
                <a:solidFill>
                  <a:schemeClr val="accent6"/>
                </a:solidFill>
                <a:latin typeface="Arial" panose="020B0604020202020204" pitchFamily="34" charset="0"/>
                <a:cs typeface="Arial" panose="020B0604020202020204" pitchFamily="34" charset="0"/>
              </a:rPr>
              <a:t>Les accompagnements</a:t>
            </a:r>
          </a:p>
        </p:txBody>
      </p:sp>
    </p:spTree>
    <p:extLst>
      <p:ext uri="{BB962C8B-B14F-4D97-AF65-F5344CB8AC3E}">
        <p14:creationId xmlns:p14="http://schemas.microsoft.com/office/powerpoint/2010/main" val="1381142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A1D02A-6904-274C-A646-19B8BC212BFE}"/>
              </a:ext>
            </a:extLst>
          </p:cNvPr>
          <p:cNvSpPr>
            <a:spLocks noGrp="1"/>
          </p:cNvSpPr>
          <p:nvPr>
            <p:ph type="body" sz="quarter" idx="32"/>
          </p:nvPr>
        </p:nvSpPr>
        <p:spPr>
          <a:xfrm>
            <a:off x="1533826" y="2924653"/>
            <a:ext cx="9786703" cy="1537804"/>
          </a:xfrm>
        </p:spPr>
        <p:txBody>
          <a:bodyPr/>
          <a:lstStyle/>
          <a:p>
            <a:r>
              <a:rPr lang="fr-FR" dirty="0">
                <a:latin typeface="Arial" panose="020B0604020202020204" pitchFamily="34" charset="0"/>
                <a:cs typeface="Arial" panose="020B0604020202020204" pitchFamily="34" charset="0"/>
              </a:rPr>
              <a:t>6. Les formulaires de dépôt des demandes d’intervention</a:t>
            </a:r>
          </a:p>
        </p:txBody>
      </p:sp>
    </p:spTree>
    <p:extLst>
      <p:ext uri="{BB962C8B-B14F-4D97-AF65-F5344CB8AC3E}">
        <p14:creationId xmlns:p14="http://schemas.microsoft.com/office/powerpoint/2010/main" val="868204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388768" y="241583"/>
            <a:ext cx="6774761"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000" b="1" dirty="0">
                <a:solidFill>
                  <a:srgbClr val="792276"/>
                </a:solidFill>
                <a:latin typeface="Arial" panose="020B0604020202020204" pitchFamily="34" charset="0"/>
                <a:cs typeface="Arial" panose="020B0604020202020204" pitchFamily="34" charset="0"/>
              </a:rPr>
              <a:t>Les formulaires pour les dépôts de demande</a:t>
            </a:r>
            <a:endParaRPr lang="fr-FR" sz="2000" dirty="0">
              <a:latin typeface="Arial" panose="020B0604020202020204" pitchFamily="34" charset="0"/>
              <a:cs typeface="Arial" panose="020B0604020202020204" pitchFamily="34" charset="0"/>
            </a:endParaRPr>
          </a:p>
        </p:txBody>
      </p:sp>
      <p:sp>
        <p:nvSpPr>
          <p:cNvPr id="8" name="ZoneTexte 7"/>
          <p:cNvSpPr txBox="1"/>
          <p:nvPr/>
        </p:nvSpPr>
        <p:spPr>
          <a:xfrm>
            <a:off x="315023" y="5083495"/>
            <a:ext cx="9844977" cy="1077218"/>
          </a:xfrm>
          <a:prstGeom prst="rect">
            <a:avLst/>
          </a:prstGeom>
          <a:noFill/>
        </p:spPr>
        <p:txBody>
          <a:bodyPr wrap="square" rtlCol="0">
            <a:spAutoFit/>
          </a:bodyPr>
          <a:lstStyle/>
          <a:p>
            <a:pPr algn="just" defTabSz="685800" fontAlgn="auto">
              <a:spcBef>
                <a:spcPts val="0"/>
              </a:spcBef>
              <a:spcAft>
                <a:spcPts val="0"/>
              </a:spcAft>
              <a:buClr>
                <a:srgbClr val="660033"/>
              </a:buClr>
            </a:pPr>
            <a:r>
              <a:rPr lang="fr-FR" sz="1600" b="1" u="sng" dirty="0">
                <a:solidFill>
                  <a:srgbClr val="FF0000"/>
                </a:solidFill>
                <a:latin typeface="Arial" panose="020B0604020202020204" pitchFamily="34" charset="0"/>
                <a:cs typeface="Arial" panose="020B0604020202020204" pitchFamily="34" charset="0"/>
              </a:rPr>
              <a:t>Suppression des formulaires :</a:t>
            </a:r>
          </a:p>
          <a:p>
            <a:pPr marL="800100" lvl="1" indent="-342900" algn="just" defTabSz="685800" fontAlgn="auto">
              <a:spcBef>
                <a:spcPts val="0"/>
              </a:spcBef>
              <a:spcAft>
                <a:spcPts val="0"/>
              </a:spcAft>
              <a:buClr>
                <a:srgbClr val="660033"/>
              </a:buClr>
              <a:buFont typeface="Arial" panose="020B0604020202020204" pitchFamily="34" charset="0"/>
              <a:buChar char="•"/>
            </a:pPr>
            <a:r>
              <a:rPr lang="fr-FR" sz="1600" dirty="0">
                <a:latin typeface="Arial" panose="020B0604020202020204" pitchFamily="34" charset="0"/>
                <a:cs typeface="Arial" panose="020B0604020202020204" pitchFamily="34" charset="0"/>
              </a:rPr>
              <a:t>AIP (valable pour les embauches prenant effet au plus tard le 22/04/18) </a:t>
            </a:r>
          </a:p>
          <a:p>
            <a:pPr marL="800100" lvl="1" indent="-342900" algn="just" defTabSz="685800" fontAlgn="auto">
              <a:spcBef>
                <a:spcPts val="0"/>
              </a:spcBef>
              <a:spcAft>
                <a:spcPts val="0"/>
              </a:spcAft>
              <a:buClr>
                <a:srgbClr val="660033"/>
              </a:buClr>
              <a:buFont typeface="Arial" panose="020B0604020202020204" pitchFamily="34" charset="0"/>
              <a:buChar char="•"/>
            </a:pPr>
            <a:r>
              <a:rPr lang="fr-FR" sz="1600" dirty="0">
                <a:latin typeface="Arial" panose="020B0604020202020204" pitchFamily="34" charset="0"/>
                <a:cs typeface="Arial" panose="020B0604020202020204" pitchFamily="34" charset="0"/>
              </a:rPr>
              <a:t>EPAPE (valable pour les demandes transmises jusqu'au 22/04/18) </a:t>
            </a:r>
          </a:p>
          <a:p>
            <a:pPr marL="800100" lvl="1" indent="-342900" algn="just" defTabSz="685800" fontAlgn="auto">
              <a:spcBef>
                <a:spcPts val="0"/>
              </a:spcBef>
              <a:spcAft>
                <a:spcPts val="0"/>
              </a:spcAft>
              <a:buClr>
                <a:srgbClr val="660033"/>
              </a:buClr>
              <a:buFont typeface="Arial" panose="020B0604020202020204" pitchFamily="34" charset="0"/>
              <a:buChar char="•"/>
            </a:pPr>
            <a:r>
              <a:rPr lang="fr-FR" sz="1600" dirty="0">
                <a:latin typeface="Arial" panose="020B0604020202020204" pitchFamily="34" charset="0"/>
                <a:cs typeface="Arial" panose="020B0604020202020204" pitchFamily="34" charset="0"/>
              </a:rPr>
              <a:t>Aide complémentaire au maintien (valable pour les demandes transmises jusqu'au 22/04/18) </a:t>
            </a:r>
          </a:p>
        </p:txBody>
      </p:sp>
      <p:graphicFrame>
        <p:nvGraphicFramePr>
          <p:cNvPr id="2" name="Tableau 1"/>
          <p:cNvGraphicFramePr>
            <a:graphicFrameLocks noGrp="1"/>
          </p:cNvGraphicFramePr>
          <p:nvPr>
            <p:extLst>
              <p:ext uri="{D42A27DB-BD31-4B8C-83A1-F6EECF244321}">
                <p14:modId xmlns:p14="http://schemas.microsoft.com/office/powerpoint/2010/main" val="3423846589"/>
              </p:ext>
            </p:extLst>
          </p:nvPr>
        </p:nvGraphicFramePr>
        <p:xfrm>
          <a:off x="469232" y="1460555"/>
          <a:ext cx="11526251" cy="3388170"/>
        </p:xfrm>
        <a:graphic>
          <a:graphicData uri="http://schemas.openxmlformats.org/drawingml/2006/table">
            <a:tbl>
              <a:tblPr firstRow="1" bandRow="1">
                <a:tableStyleId>{2A488322-F2BA-4B5B-9748-0D474271808F}</a:tableStyleId>
              </a:tblPr>
              <a:tblGrid>
                <a:gridCol w="4860757">
                  <a:extLst>
                    <a:ext uri="{9D8B030D-6E8A-4147-A177-3AD203B41FA5}">
                      <a16:colId xmlns:a16="http://schemas.microsoft.com/office/drawing/2014/main" val="1478762614"/>
                    </a:ext>
                  </a:extLst>
                </a:gridCol>
                <a:gridCol w="6665494">
                  <a:extLst>
                    <a:ext uri="{9D8B030D-6E8A-4147-A177-3AD203B41FA5}">
                      <a16:colId xmlns:a16="http://schemas.microsoft.com/office/drawing/2014/main" val="3620877131"/>
                    </a:ext>
                  </a:extLst>
                </a:gridCol>
              </a:tblGrid>
              <a:tr h="692052">
                <a:tc gridSpan="2">
                  <a:txBody>
                    <a:bodyPr/>
                    <a:lstStyle/>
                    <a:p>
                      <a:pPr algn="ctr"/>
                      <a:r>
                        <a:rPr lang="fr-FR" sz="2600" dirty="0"/>
                        <a:t>5 formulaires de demande</a:t>
                      </a:r>
                      <a:endParaRPr lang="fr-FR" sz="2600" dirty="0">
                        <a:solidFill>
                          <a:schemeClr val="bg1"/>
                        </a:solidFill>
                      </a:endParaRPr>
                    </a:p>
                  </a:txBody>
                  <a:tcPr anchor="ctr"/>
                </a:tc>
                <a:tc hMerge="1">
                  <a:txBody>
                    <a:bodyPr/>
                    <a:lstStyle/>
                    <a:p>
                      <a:endParaRPr lang="fr-FR" dirty="0"/>
                    </a:p>
                  </a:txBody>
                  <a:tcPr/>
                </a:tc>
                <a:extLst>
                  <a:ext uri="{0D108BD9-81ED-4DB2-BD59-A6C34878D82A}">
                    <a16:rowId xmlns:a16="http://schemas.microsoft.com/office/drawing/2014/main" val="268910803"/>
                  </a:ext>
                </a:extLst>
              </a:tr>
              <a:tr h="526248">
                <a:tc>
                  <a:txBody>
                    <a:bodyPr/>
                    <a:lstStyle/>
                    <a:p>
                      <a:pPr algn="ctr"/>
                      <a:r>
                        <a:rPr lang="fr-FR" sz="1800" b="1" i="0" u="none" dirty="0">
                          <a:latin typeface="Arial" panose="020B0604020202020204" pitchFamily="34" charset="0"/>
                          <a:cs typeface="Arial" panose="020B0604020202020204" pitchFamily="34" charset="0"/>
                        </a:rPr>
                        <a:t>SUPPORT DE DEMANDE</a:t>
                      </a:r>
                    </a:p>
                  </a:txBody>
                  <a:tcPr anchor="ctr"/>
                </a:tc>
                <a:tc>
                  <a:txBody>
                    <a:bodyPr/>
                    <a:lstStyle/>
                    <a:p>
                      <a:pPr marL="101600" lvl="1" indent="0" algn="ctr" defTabSz="685800" fontAlgn="auto">
                        <a:spcBef>
                          <a:spcPts val="0"/>
                        </a:spcBef>
                        <a:spcAft>
                          <a:spcPts val="0"/>
                        </a:spcAft>
                        <a:buClr>
                          <a:srgbClr val="660033"/>
                        </a:buClr>
                        <a:buFont typeface="Arial" panose="020B0604020202020204" pitchFamily="34" charset="0"/>
                        <a:buNone/>
                      </a:pPr>
                      <a:r>
                        <a:rPr lang="fr-FR" sz="1800" b="1" i="0" u="none" kern="1200" dirty="0">
                          <a:solidFill>
                            <a:schemeClr val="dk1"/>
                          </a:solidFill>
                          <a:latin typeface="Arial" panose="020B0604020202020204" pitchFamily="34" charset="0"/>
                          <a:ea typeface="+mn-ea"/>
                          <a:cs typeface="Arial" panose="020B0604020202020204" pitchFamily="34" charset="0"/>
                        </a:rPr>
                        <a:t>AIDE</a:t>
                      </a:r>
                    </a:p>
                  </a:txBody>
                  <a:tcPr anchor="ctr"/>
                </a:tc>
                <a:extLst>
                  <a:ext uri="{0D108BD9-81ED-4DB2-BD59-A6C34878D82A}">
                    <a16:rowId xmlns:a16="http://schemas.microsoft.com/office/drawing/2014/main" val="950876440"/>
                  </a:ext>
                </a:extLst>
              </a:tr>
              <a:tr h="821811">
                <a:tc>
                  <a:txBody>
                    <a:bodyPr/>
                    <a:lstStyle/>
                    <a:p>
                      <a:r>
                        <a:rPr lang="fr-FR" sz="1600" dirty="0">
                          <a:latin typeface="Arial" panose="020B0604020202020204" pitchFamily="34" charset="0"/>
                          <a:cs typeface="Arial" panose="020B0604020202020204" pitchFamily="34" charset="0"/>
                        </a:rPr>
                        <a:t>2 formulaires spécifiques </a:t>
                      </a:r>
                      <a:r>
                        <a:rPr lang="fr-FR" sz="1600" b="1" i="1" u="sng" dirty="0">
                          <a:latin typeface="Arial" panose="020B0604020202020204" pitchFamily="34" charset="0"/>
                          <a:cs typeface="Arial" panose="020B0604020202020204" pitchFamily="34" charset="0"/>
                        </a:rPr>
                        <a:t>actualisés</a:t>
                      </a:r>
                    </a:p>
                  </a:txBody>
                  <a:tcPr anchor="ctr"/>
                </a:tc>
                <a:tc>
                  <a:txBody>
                    <a:bodyPr/>
                    <a:lstStyle/>
                    <a:p>
                      <a:pPr marL="101600" lvl="1" indent="0" algn="just" defTabSz="685800" fontAlgn="auto">
                        <a:spcBef>
                          <a:spcPts val="0"/>
                        </a:spcBef>
                        <a:spcAft>
                          <a:spcPts val="0"/>
                        </a:spcAft>
                        <a:buClr>
                          <a:srgbClr val="660033"/>
                        </a:buClr>
                        <a:buFont typeface="Arial" panose="020B0604020202020204" pitchFamily="34" charset="0"/>
                        <a:buNone/>
                      </a:pPr>
                      <a:r>
                        <a:rPr lang="fr-FR" sz="1600" kern="1200" dirty="0">
                          <a:latin typeface="Arial" panose="020B0604020202020204" pitchFamily="34" charset="0"/>
                          <a:cs typeface="Arial" panose="020B0604020202020204" pitchFamily="34" charset="0"/>
                        </a:rPr>
                        <a:t>Aide au maintien dans l’emploi des personnes handicapées</a:t>
                      </a:r>
                    </a:p>
                    <a:p>
                      <a:pPr marL="101600" lvl="1" indent="0" algn="just" defTabSz="685800" fontAlgn="auto">
                        <a:spcBef>
                          <a:spcPts val="0"/>
                        </a:spcBef>
                        <a:spcAft>
                          <a:spcPts val="0"/>
                        </a:spcAft>
                        <a:buClr>
                          <a:srgbClr val="660033"/>
                        </a:buClr>
                        <a:buFont typeface="Arial" panose="020B0604020202020204" pitchFamily="34" charset="0"/>
                        <a:buNone/>
                      </a:pPr>
                      <a:r>
                        <a:rPr lang="fr-FR" sz="1600" kern="1200" dirty="0">
                          <a:latin typeface="Arial" panose="020B0604020202020204" pitchFamily="34" charset="0"/>
                          <a:cs typeface="Arial" panose="020B0604020202020204" pitchFamily="34" charset="0"/>
                        </a:rPr>
                        <a:t>Aide au défraiement formation courte AGEFIPH</a:t>
                      </a:r>
                      <a:endParaRPr lang="fr-FR" sz="16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541330492"/>
                  </a:ext>
                </a:extLst>
              </a:tr>
              <a:tr h="821811">
                <a:tc>
                  <a:txBody>
                    <a:bodyPr/>
                    <a:lstStyle/>
                    <a:p>
                      <a:r>
                        <a:rPr lang="fr-FR" sz="1600" dirty="0">
                          <a:latin typeface="Arial" panose="020B0604020202020204" pitchFamily="34" charset="0"/>
                          <a:cs typeface="Arial" panose="020B0604020202020204" pitchFamily="34" charset="0"/>
                        </a:rPr>
                        <a:t>2 formulaires</a:t>
                      </a:r>
                      <a:r>
                        <a:rPr lang="fr-FR" sz="1600" baseline="0" dirty="0">
                          <a:latin typeface="Arial" panose="020B0604020202020204" pitchFamily="34" charset="0"/>
                          <a:cs typeface="Arial" panose="020B0604020202020204" pitchFamily="34" charset="0"/>
                        </a:rPr>
                        <a:t> spécifiques </a:t>
                      </a:r>
                      <a:r>
                        <a:rPr lang="fr-FR" sz="1600" b="1" i="1" u="sng" baseline="0" dirty="0">
                          <a:latin typeface="Arial" panose="020B0604020202020204" pitchFamily="34" charset="0"/>
                          <a:cs typeface="Arial" panose="020B0604020202020204" pitchFamily="34" charset="0"/>
                        </a:rPr>
                        <a:t>nouveaux</a:t>
                      </a:r>
                      <a:endParaRPr lang="fr-FR" sz="1600" b="1" i="1" u="sng" dirty="0">
                        <a:latin typeface="Arial" panose="020B0604020202020204" pitchFamily="34" charset="0"/>
                        <a:cs typeface="Arial" panose="020B0604020202020204" pitchFamily="34" charset="0"/>
                      </a:endParaRPr>
                    </a:p>
                  </a:txBody>
                  <a:tcPr anchor="ctr"/>
                </a:tc>
                <a:tc>
                  <a:txBody>
                    <a:bodyPr/>
                    <a:lstStyle/>
                    <a:p>
                      <a:pPr marL="101600" lvl="1" indent="0" algn="just" defTabSz="685800" fontAlgn="auto">
                        <a:spcBef>
                          <a:spcPts val="0"/>
                        </a:spcBef>
                        <a:spcAft>
                          <a:spcPts val="0"/>
                        </a:spcAft>
                        <a:buClr>
                          <a:srgbClr val="660033"/>
                        </a:buClr>
                        <a:buFont typeface="Arial" panose="020B0604020202020204" pitchFamily="34" charset="0"/>
                        <a:buNone/>
                      </a:pPr>
                      <a:r>
                        <a:rPr lang="fr-FR" sz="1600" kern="1200" dirty="0">
                          <a:latin typeface="Arial" panose="020B0604020202020204" pitchFamily="34" charset="0"/>
                          <a:cs typeface="Arial" panose="020B0604020202020204" pitchFamily="34" charset="0"/>
                        </a:rPr>
                        <a:t>Aide à l’accueil et l'intégration / l’évolution professionnelle </a:t>
                      </a:r>
                    </a:p>
                    <a:p>
                      <a:pPr marL="101600" lvl="1" indent="0" algn="just" defTabSz="685800" fontAlgn="auto">
                        <a:spcBef>
                          <a:spcPts val="0"/>
                        </a:spcBef>
                        <a:spcAft>
                          <a:spcPts val="0"/>
                        </a:spcAft>
                        <a:buClr>
                          <a:srgbClr val="660033"/>
                        </a:buClr>
                        <a:buFont typeface="Arial" panose="020B0604020202020204" pitchFamily="34" charset="0"/>
                        <a:buNone/>
                      </a:pPr>
                      <a:r>
                        <a:rPr lang="fr-FR" sz="1600" kern="1200" dirty="0">
                          <a:latin typeface="Arial" panose="020B0604020202020204" pitchFamily="34" charset="0"/>
                          <a:cs typeface="Arial" panose="020B0604020202020204" pitchFamily="34" charset="0"/>
                        </a:rPr>
                        <a:t>Aide au parcours à l’emploi des personnes handicapées</a:t>
                      </a:r>
                      <a:endParaRPr lang="fr-FR" sz="16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14882334"/>
                  </a:ext>
                </a:extLst>
              </a:tr>
              <a:tr h="526248">
                <a:tc>
                  <a:txBody>
                    <a:bodyPr/>
                    <a:lstStyle/>
                    <a:p>
                      <a:r>
                        <a:rPr lang="fr-FR" sz="1600" kern="1200" dirty="0">
                          <a:latin typeface="Arial" panose="020B0604020202020204" pitchFamily="34" charset="0"/>
                          <a:cs typeface="Arial" panose="020B0604020202020204" pitchFamily="34" charset="0"/>
                        </a:rPr>
                        <a:t>1 formulaire demande d’intervention </a:t>
                      </a:r>
                      <a:r>
                        <a:rPr lang="fr-FR" sz="1600" b="1" i="1" u="sng" kern="1200" dirty="0">
                          <a:latin typeface="Arial" panose="020B0604020202020204" pitchFamily="34" charset="0"/>
                          <a:cs typeface="Arial" panose="020B0604020202020204" pitchFamily="34" charset="0"/>
                        </a:rPr>
                        <a:t>actualisé</a:t>
                      </a:r>
                      <a:endParaRPr lang="fr-FR" sz="1600" b="1" i="1" u="sng"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101600" lvl="1" indent="0" algn="just" defTabSz="685800" fontAlgn="auto">
                        <a:spcBef>
                          <a:spcPts val="0"/>
                        </a:spcBef>
                        <a:spcAft>
                          <a:spcPts val="0"/>
                        </a:spcAft>
                        <a:buClr>
                          <a:srgbClr val="660033"/>
                        </a:buClr>
                        <a:buFont typeface="Arial" panose="020B0604020202020204" pitchFamily="34" charset="0"/>
                        <a:buNone/>
                      </a:pPr>
                      <a:r>
                        <a:rPr lang="fr-FR" sz="1600" kern="1200" dirty="0">
                          <a:latin typeface="Arial" panose="020B0604020202020204" pitchFamily="34" charset="0"/>
                          <a:cs typeface="Arial" panose="020B0604020202020204" pitchFamily="34" charset="0"/>
                        </a:rPr>
                        <a:t>Toutes les autres aides</a:t>
                      </a:r>
                      <a:endParaRPr lang="fr-FR" sz="16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168006110"/>
                  </a:ext>
                </a:extLst>
              </a:tr>
            </a:tbl>
          </a:graphicData>
        </a:graphic>
      </p:graphicFrame>
      <p:sp>
        <p:nvSpPr>
          <p:cNvPr id="3" name="Flèche droite 2"/>
          <p:cNvSpPr/>
          <p:nvPr/>
        </p:nvSpPr>
        <p:spPr>
          <a:xfrm>
            <a:off x="5005135" y="2895681"/>
            <a:ext cx="417093" cy="46868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7" name="Flèche droite 6"/>
          <p:cNvSpPr/>
          <p:nvPr/>
        </p:nvSpPr>
        <p:spPr>
          <a:xfrm>
            <a:off x="5005134" y="4478190"/>
            <a:ext cx="417093" cy="3212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9" name="Flèche droite 8"/>
          <p:cNvSpPr/>
          <p:nvPr/>
        </p:nvSpPr>
        <p:spPr>
          <a:xfrm>
            <a:off x="5005133" y="3708524"/>
            <a:ext cx="417093" cy="46868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885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34"/>
          </p:nvPr>
        </p:nvSpPr>
        <p:spPr>
          <a:xfrm>
            <a:off x="6748593" y="261535"/>
            <a:ext cx="5194169" cy="265185"/>
          </a:xfrm>
        </p:spPr>
        <p:txBody>
          <a:bodyPr/>
          <a:lstStyle/>
          <a:p>
            <a:r>
              <a:rPr lang="fr-FR" b="1" dirty="0">
                <a:latin typeface="Arial" panose="020B0604020202020204" pitchFamily="34" charset="0"/>
                <a:cs typeface="Arial" panose="020B0604020202020204" pitchFamily="34" charset="0"/>
              </a:rPr>
              <a:t>L’</a:t>
            </a:r>
            <a:r>
              <a:rPr lang="fr-FR" b="1" dirty="0" err="1">
                <a:latin typeface="Arial" panose="020B0604020202020204" pitchFamily="34" charset="0"/>
                <a:cs typeface="Arial" panose="020B0604020202020204" pitchFamily="34" charset="0"/>
              </a:rPr>
              <a:t>Agefiph</a:t>
            </a:r>
            <a:endParaRPr lang="fr-FR" b="1" dirty="0">
              <a:latin typeface="Arial" panose="020B0604020202020204" pitchFamily="34" charset="0"/>
              <a:cs typeface="Arial" panose="020B0604020202020204" pitchFamily="34" charset="0"/>
            </a:endParaRPr>
          </a:p>
        </p:txBody>
      </p:sp>
      <p:sp>
        <p:nvSpPr>
          <p:cNvPr id="6" name="ZoneTexte 5"/>
          <p:cNvSpPr txBox="1"/>
          <p:nvPr/>
        </p:nvSpPr>
        <p:spPr>
          <a:xfrm>
            <a:off x="4507606" y="3992451"/>
            <a:ext cx="5138670" cy="646331"/>
          </a:xfrm>
          <a:prstGeom prst="rect">
            <a:avLst/>
          </a:prstGeom>
          <a:noFill/>
        </p:spPr>
        <p:txBody>
          <a:bodyPr wrap="square" rtlCol="0">
            <a:spAutoFit/>
          </a:bodyPr>
          <a:lstStyle/>
          <a:p>
            <a:endParaRPr lang="fr-FR" dirty="0"/>
          </a:p>
          <a:p>
            <a:endParaRPr lang="fr-FR" dirty="0"/>
          </a:p>
        </p:txBody>
      </p:sp>
      <p:sp>
        <p:nvSpPr>
          <p:cNvPr id="10" name="Rectangle à coins arrondis 9"/>
          <p:cNvSpPr/>
          <p:nvPr/>
        </p:nvSpPr>
        <p:spPr>
          <a:xfrm>
            <a:off x="1803042" y="1044403"/>
            <a:ext cx="4803883" cy="644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Arial" panose="020B0604020202020204" pitchFamily="34" charset="0"/>
                <a:cs typeface="Arial" panose="020B0604020202020204" pitchFamily="34" charset="0"/>
              </a:rPr>
              <a:t>L’</a:t>
            </a:r>
            <a:r>
              <a:rPr lang="fr-FR" sz="3200" dirty="0" err="1">
                <a:latin typeface="Arial" panose="020B0604020202020204" pitchFamily="34" charset="0"/>
                <a:cs typeface="Arial" panose="020B0604020202020204" pitchFamily="34" charset="0"/>
              </a:rPr>
              <a:t>Agefiph</a:t>
            </a:r>
            <a:endParaRPr lang="fr-FR" sz="3200" dirty="0">
              <a:latin typeface="Arial" panose="020B0604020202020204" pitchFamily="34" charset="0"/>
              <a:cs typeface="Arial" panose="020B0604020202020204" pitchFamily="34" charset="0"/>
            </a:endParaRPr>
          </a:p>
        </p:txBody>
      </p:sp>
      <p:sp>
        <p:nvSpPr>
          <p:cNvPr id="11" name="Rectangle à coins arrondis 10"/>
          <p:cNvSpPr/>
          <p:nvPr/>
        </p:nvSpPr>
        <p:spPr>
          <a:xfrm>
            <a:off x="1803042" y="1792130"/>
            <a:ext cx="8545132" cy="101929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latin typeface="Arial" panose="020B0604020202020204" pitchFamily="34" charset="0"/>
                <a:cs typeface="Arial" panose="020B0604020202020204" pitchFamily="34" charset="0"/>
              </a:rPr>
              <a:t>Fonds de développement pour favoriser l’insertion professionnelle et le maintien dans l’emploi des personnes handicapées dans le secteur privé. </a:t>
            </a:r>
          </a:p>
        </p:txBody>
      </p:sp>
      <p:sp>
        <p:nvSpPr>
          <p:cNvPr id="12" name="Rectangle à coins arrondis 11"/>
          <p:cNvSpPr/>
          <p:nvPr/>
        </p:nvSpPr>
        <p:spPr>
          <a:xfrm>
            <a:off x="1803042" y="2862039"/>
            <a:ext cx="8545135" cy="101320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dirty="0">
              <a:latin typeface="Arial" panose="020B0604020202020204" pitchFamily="34" charset="0"/>
              <a:cs typeface="Arial" panose="020B0604020202020204" pitchFamily="34" charset="0"/>
            </a:endParaRPr>
          </a:p>
        </p:txBody>
      </p:sp>
      <p:sp>
        <p:nvSpPr>
          <p:cNvPr id="14" name="Rectangle à coins arrondis 13"/>
          <p:cNvSpPr/>
          <p:nvPr/>
        </p:nvSpPr>
        <p:spPr>
          <a:xfrm>
            <a:off x="1803041" y="3980765"/>
            <a:ext cx="8545133" cy="212105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dirty="0">
              <a:latin typeface="Arial" panose="020B0604020202020204" pitchFamily="34" charset="0"/>
              <a:cs typeface="Arial" panose="020B0604020202020204" pitchFamily="34" charset="0"/>
            </a:endParaRPr>
          </a:p>
        </p:txBody>
      </p:sp>
      <p:sp>
        <p:nvSpPr>
          <p:cNvPr id="15" name="Rectangle 14"/>
          <p:cNvSpPr/>
          <p:nvPr/>
        </p:nvSpPr>
        <p:spPr>
          <a:xfrm>
            <a:off x="2055283" y="1888091"/>
            <a:ext cx="8040647" cy="923330"/>
          </a:xfrm>
          <a:prstGeom prst="rect">
            <a:avLst/>
          </a:prstGeom>
        </p:spPr>
        <p:txBody>
          <a:bodyPr wrap="square">
            <a:spAutoFit/>
          </a:bodyPr>
          <a:lstStyle/>
          <a:p>
            <a:pPr lvl="0"/>
            <a:r>
              <a:rPr lang="fr-FR" b="1" dirty="0">
                <a:solidFill>
                  <a:schemeClr val="accent6"/>
                </a:solidFill>
                <a:latin typeface="Arial" panose="020B0604020202020204" pitchFamily="34" charset="0"/>
                <a:cs typeface="Arial" panose="020B0604020202020204" pitchFamily="34" charset="0"/>
              </a:rPr>
              <a:t>Fonds de développement pour favoriser </a:t>
            </a:r>
            <a:r>
              <a:rPr lang="fr-FR" b="1" u="sng" dirty="0">
                <a:solidFill>
                  <a:schemeClr val="accent6"/>
                </a:solidFill>
                <a:latin typeface="Arial" panose="020B0604020202020204" pitchFamily="34" charset="0"/>
                <a:cs typeface="Arial" panose="020B0604020202020204" pitchFamily="34" charset="0"/>
              </a:rPr>
              <a:t>l’insertion professionnelle et le maintien dans l’emploi </a:t>
            </a:r>
            <a:r>
              <a:rPr lang="fr-FR" b="1" dirty="0">
                <a:solidFill>
                  <a:schemeClr val="accent6"/>
                </a:solidFill>
                <a:latin typeface="Arial" panose="020B0604020202020204" pitchFamily="34" charset="0"/>
                <a:cs typeface="Arial" panose="020B0604020202020204" pitchFamily="34" charset="0"/>
              </a:rPr>
              <a:t>des personnes handicapées dans le secteur privé </a:t>
            </a:r>
          </a:p>
        </p:txBody>
      </p:sp>
      <p:sp>
        <p:nvSpPr>
          <p:cNvPr id="16" name="Rectangle 15"/>
          <p:cNvSpPr/>
          <p:nvPr/>
        </p:nvSpPr>
        <p:spPr>
          <a:xfrm>
            <a:off x="2055283" y="3003649"/>
            <a:ext cx="8633076" cy="646331"/>
          </a:xfrm>
          <a:prstGeom prst="rect">
            <a:avLst/>
          </a:prstGeom>
        </p:spPr>
        <p:txBody>
          <a:bodyPr wrap="square">
            <a:spAutoFit/>
          </a:bodyPr>
          <a:lstStyle/>
          <a:p>
            <a:pPr lvl="0"/>
            <a:r>
              <a:rPr lang="fr-FR" b="1" dirty="0">
                <a:solidFill>
                  <a:schemeClr val="accent6"/>
                </a:solidFill>
                <a:latin typeface="Arial" panose="020B0604020202020204" pitchFamily="34" charset="0"/>
                <a:cs typeface="Arial" panose="020B0604020202020204" pitchFamily="34" charset="0"/>
              </a:rPr>
              <a:t>Fonds alimenté par les contributions des entreprises de 20 salariés et plus n’atteignant pas le </a:t>
            </a:r>
            <a:r>
              <a:rPr lang="fr-FR" b="1" u="sng" dirty="0">
                <a:solidFill>
                  <a:schemeClr val="accent6"/>
                </a:solidFill>
                <a:latin typeface="Arial" panose="020B0604020202020204" pitchFamily="34" charset="0"/>
                <a:cs typeface="Arial" panose="020B0604020202020204" pitchFamily="34" charset="0"/>
              </a:rPr>
              <a:t>taux d’emploi légal de 6 % </a:t>
            </a:r>
            <a:r>
              <a:rPr lang="fr-FR" b="1" dirty="0">
                <a:solidFill>
                  <a:schemeClr val="accent6"/>
                </a:solidFill>
                <a:latin typeface="Arial" panose="020B0604020202020204" pitchFamily="34" charset="0"/>
                <a:cs typeface="Arial" panose="020B0604020202020204" pitchFamily="34" charset="0"/>
              </a:rPr>
              <a:t>de travailleurs handicapés</a:t>
            </a:r>
          </a:p>
        </p:txBody>
      </p:sp>
      <p:sp>
        <p:nvSpPr>
          <p:cNvPr id="17" name="Rectangle 16"/>
          <p:cNvSpPr/>
          <p:nvPr/>
        </p:nvSpPr>
        <p:spPr>
          <a:xfrm>
            <a:off x="2055284" y="3980765"/>
            <a:ext cx="8040646" cy="2031325"/>
          </a:xfrm>
          <a:prstGeom prst="rect">
            <a:avLst/>
          </a:prstGeom>
        </p:spPr>
        <p:txBody>
          <a:bodyPr wrap="square">
            <a:spAutoFit/>
          </a:bodyPr>
          <a:lstStyle/>
          <a:p>
            <a:pPr lvl="0"/>
            <a:r>
              <a:rPr lang="fr-FR" b="1" u="sng" dirty="0">
                <a:solidFill>
                  <a:schemeClr val="accent6"/>
                </a:solidFill>
                <a:latin typeface="Arial" panose="020B0604020202020204" pitchFamily="34" charset="0"/>
                <a:cs typeface="Arial" panose="020B0604020202020204" pitchFamily="34" charset="0"/>
              </a:rPr>
              <a:t>Ses missions : </a:t>
            </a:r>
          </a:p>
          <a:p>
            <a:pPr lvl="0"/>
            <a:r>
              <a:rPr lang="fr-FR" b="1" dirty="0">
                <a:solidFill>
                  <a:schemeClr val="accent6"/>
                </a:solidFill>
                <a:latin typeface="Arial" panose="020B0604020202020204" pitchFamily="34" charset="0"/>
                <a:cs typeface="Arial" panose="020B0604020202020204" pitchFamily="34" charset="0"/>
              </a:rPr>
              <a:t>Mise en œuvre de cadres de coopérations institutionnels et opérationnels,</a:t>
            </a:r>
          </a:p>
          <a:p>
            <a:pPr lvl="0"/>
            <a:r>
              <a:rPr lang="fr-FR" b="1" dirty="0">
                <a:solidFill>
                  <a:schemeClr val="accent6"/>
                </a:solidFill>
                <a:latin typeface="Arial" panose="020B0604020202020204" pitchFamily="34" charset="0"/>
                <a:cs typeface="Arial" panose="020B0604020202020204" pitchFamily="34" charset="0"/>
              </a:rPr>
              <a:t>Pilotage et animation de réseaux de partenaires et de prestataires,</a:t>
            </a:r>
          </a:p>
          <a:p>
            <a:pPr lvl="0"/>
            <a:r>
              <a:rPr lang="fr-FR" b="1" dirty="0">
                <a:solidFill>
                  <a:schemeClr val="accent6"/>
                </a:solidFill>
                <a:latin typeface="Arial" panose="020B0604020202020204" pitchFamily="34" charset="0"/>
                <a:cs typeface="Arial" panose="020B0604020202020204" pitchFamily="34" charset="0"/>
              </a:rPr>
              <a:t>Déploiement d’une offre de service / prestations / aides,</a:t>
            </a:r>
          </a:p>
          <a:p>
            <a:pPr lvl="0"/>
            <a:r>
              <a:rPr lang="fr-FR" b="1" dirty="0">
                <a:solidFill>
                  <a:schemeClr val="accent6"/>
                </a:solidFill>
                <a:latin typeface="Arial" panose="020B0604020202020204" pitchFamily="34" charset="0"/>
                <a:cs typeface="Arial" panose="020B0604020202020204" pitchFamily="34" charset="0"/>
              </a:rPr>
              <a:t>Mobilisation des moyens issus des contributions des entreprises (budget national 2018 de l’ordre de 465 M€).</a:t>
            </a:r>
            <a:endParaRPr lang="fr-FR" b="1" dirty="0">
              <a:solidFill>
                <a:schemeClr val="accent6"/>
              </a:solidFill>
            </a:endParaRPr>
          </a:p>
        </p:txBody>
      </p:sp>
    </p:spTree>
    <p:extLst>
      <p:ext uri="{BB962C8B-B14F-4D97-AF65-F5344CB8AC3E}">
        <p14:creationId xmlns:p14="http://schemas.microsoft.com/office/powerpoint/2010/main" val="389190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388768" y="241583"/>
            <a:ext cx="6774761" cy="417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000" b="1" dirty="0">
                <a:solidFill>
                  <a:srgbClr val="792276"/>
                </a:solidFill>
                <a:latin typeface="Arial" panose="020B0604020202020204" pitchFamily="34" charset="0"/>
                <a:cs typeface="Arial" panose="020B0604020202020204" pitchFamily="34" charset="0"/>
              </a:rPr>
              <a:t>Les formulaires pour les dépôts de demande</a:t>
            </a:r>
            <a:endParaRPr lang="fr-FR" sz="2000" dirty="0">
              <a:latin typeface="Arial" panose="020B0604020202020204" pitchFamily="34" charset="0"/>
              <a:cs typeface="Arial" panose="020B0604020202020204" pitchFamily="34" charset="0"/>
            </a:endParaRPr>
          </a:p>
        </p:txBody>
      </p:sp>
      <p:sp>
        <p:nvSpPr>
          <p:cNvPr id="4" name="ZoneTexte 3"/>
          <p:cNvSpPr txBox="1"/>
          <p:nvPr/>
        </p:nvSpPr>
        <p:spPr>
          <a:xfrm>
            <a:off x="123212" y="1162523"/>
            <a:ext cx="6003758" cy="646331"/>
          </a:xfrm>
          <a:prstGeom prst="rect">
            <a:avLst/>
          </a:prstGeom>
          <a:noFill/>
        </p:spPr>
        <p:txBody>
          <a:bodyPr wrap="square" rtlCol="0">
            <a:spAutoFit/>
          </a:bodyPr>
          <a:lstStyle/>
          <a:p>
            <a:r>
              <a:rPr lang="fr-FR" dirty="0"/>
              <a:t>5 formulaires de demande</a:t>
            </a:r>
            <a:endParaRPr lang="fr-FR" dirty="0">
              <a:solidFill>
                <a:schemeClr val="bg1"/>
              </a:solidFill>
            </a:endParaRPr>
          </a:p>
          <a:p>
            <a:endParaRPr lang="fr-FR" dirty="0"/>
          </a:p>
        </p:txBody>
      </p:sp>
      <p:pic>
        <p:nvPicPr>
          <p:cNvPr id="6" name="Image 5"/>
          <p:cNvPicPr>
            <a:picLocks noChangeAspect="1"/>
          </p:cNvPicPr>
          <p:nvPr/>
        </p:nvPicPr>
        <p:blipFill>
          <a:blip r:embed="rId3"/>
          <a:stretch>
            <a:fillRect/>
          </a:stretch>
        </p:blipFill>
        <p:spPr>
          <a:xfrm>
            <a:off x="123212" y="1780456"/>
            <a:ext cx="2184999" cy="3140460"/>
          </a:xfrm>
          <a:prstGeom prst="rect">
            <a:avLst/>
          </a:prstGeom>
        </p:spPr>
      </p:pic>
      <p:pic>
        <p:nvPicPr>
          <p:cNvPr id="10" name="Image 9"/>
          <p:cNvPicPr>
            <a:picLocks noChangeAspect="1"/>
          </p:cNvPicPr>
          <p:nvPr/>
        </p:nvPicPr>
        <p:blipFill>
          <a:blip r:embed="rId4"/>
          <a:stretch>
            <a:fillRect/>
          </a:stretch>
        </p:blipFill>
        <p:spPr>
          <a:xfrm>
            <a:off x="2490537" y="1780457"/>
            <a:ext cx="1864895" cy="3178144"/>
          </a:xfrm>
          <a:prstGeom prst="rect">
            <a:avLst/>
          </a:prstGeom>
        </p:spPr>
      </p:pic>
      <p:pic>
        <p:nvPicPr>
          <p:cNvPr id="11" name="Image 10"/>
          <p:cNvPicPr>
            <a:picLocks noChangeAspect="1"/>
          </p:cNvPicPr>
          <p:nvPr/>
        </p:nvPicPr>
        <p:blipFill>
          <a:blip r:embed="rId5"/>
          <a:stretch>
            <a:fillRect/>
          </a:stretch>
        </p:blipFill>
        <p:spPr>
          <a:xfrm>
            <a:off x="4537758" y="1678009"/>
            <a:ext cx="2296179" cy="3272814"/>
          </a:xfrm>
          <a:prstGeom prst="rect">
            <a:avLst/>
          </a:prstGeom>
        </p:spPr>
      </p:pic>
      <p:pic>
        <p:nvPicPr>
          <p:cNvPr id="12" name="Image 11"/>
          <p:cNvPicPr>
            <a:picLocks noChangeAspect="1"/>
          </p:cNvPicPr>
          <p:nvPr/>
        </p:nvPicPr>
        <p:blipFill>
          <a:blip r:embed="rId6"/>
          <a:stretch>
            <a:fillRect/>
          </a:stretch>
        </p:blipFill>
        <p:spPr>
          <a:xfrm>
            <a:off x="7016263" y="1678009"/>
            <a:ext cx="2081981" cy="3471507"/>
          </a:xfrm>
          <a:prstGeom prst="rect">
            <a:avLst/>
          </a:prstGeom>
        </p:spPr>
      </p:pic>
      <p:pic>
        <p:nvPicPr>
          <p:cNvPr id="13" name="Image 12"/>
          <p:cNvPicPr>
            <a:picLocks noChangeAspect="1"/>
          </p:cNvPicPr>
          <p:nvPr/>
        </p:nvPicPr>
        <p:blipFill>
          <a:blip r:embed="rId7"/>
          <a:stretch>
            <a:fillRect/>
          </a:stretch>
        </p:blipFill>
        <p:spPr>
          <a:xfrm>
            <a:off x="9280570" y="1666909"/>
            <a:ext cx="2248961" cy="3254007"/>
          </a:xfrm>
          <a:prstGeom prst="rect">
            <a:avLst/>
          </a:prstGeom>
        </p:spPr>
      </p:pic>
    </p:spTree>
    <p:extLst>
      <p:ext uri="{BB962C8B-B14F-4D97-AF65-F5344CB8AC3E}">
        <p14:creationId xmlns:p14="http://schemas.microsoft.com/office/powerpoint/2010/main" val="3396122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A1D02A-6904-274C-A646-19B8BC212BFE}"/>
              </a:ext>
            </a:extLst>
          </p:cNvPr>
          <p:cNvSpPr>
            <a:spLocks noGrp="1"/>
          </p:cNvSpPr>
          <p:nvPr>
            <p:ph type="body" sz="quarter" idx="32"/>
          </p:nvPr>
        </p:nvSpPr>
        <p:spPr>
          <a:xfrm>
            <a:off x="1327764" y="2924653"/>
            <a:ext cx="9786703" cy="1537804"/>
          </a:xfrm>
        </p:spPr>
        <p:txBody>
          <a:bodyPr/>
          <a:lstStyle/>
          <a:p>
            <a:r>
              <a:rPr lang="fr-FR" dirty="0">
                <a:latin typeface="Arial" panose="020B0604020202020204" pitchFamily="34" charset="0"/>
                <a:cs typeface="Arial" panose="020B0604020202020204" pitchFamily="34" charset="0"/>
              </a:rPr>
              <a:t>7. Coordonnées de la délégation régionale </a:t>
            </a:r>
          </a:p>
          <a:p>
            <a:r>
              <a:rPr lang="fr-FR" dirty="0" err="1">
                <a:latin typeface="Arial" panose="020B0604020202020204" pitchFamily="34" charset="0"/>
                <a:cs typeface="Arial" panose="020B0604020202020204" pitchFamily="34" charset="0"/>
              </a:rPr>
              <a:t>Agefiph</a:t>
            </a:r>
            <a:r>
              <a:rPr lang="fr-FR" dirty="0">
                <a:latin typeface="Arial" panose="020B0604020202020204" pitchFamily="34" charset="0"/>
                <a:cs typeface="Arial" panose="020B0604020202020204" pitchFamily="34" charset="0"/>
              </a:rPr>
              <a:t> Auvergne-Rhône-Alpes</a:t>
            </a:r>
            <a:endParaRPr lang="fr-FR" sz="3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649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8013030" y="5724070"/>
            <a:ext cx="2286000" cy="485775"/>
          </a:xfrm>
          <a:prstGeom prst="rect">
            <a:avLst/>
          </a:prstGeom>
        </p:spPr>
      </p:pic>
      <p:sp>
        <p:nvSpPr>
          <p:cNvPr id="3" name="ZoneTexte 2"/>
          <p:cNvSpPr txBox="1"/>
          <p:nvPr/>
        </p:nvSpPr>
        <p:spPr>
          <a:xfrm>
            <a:off x="385010" y="1138140"/>
            <a:ext cx="3946358" cy="707886"/>
          </a:xfrm>
          <a:prstGeom prst="rect">
            <a:avLst/>
          </a:prstGeom>
          <a:solidFill>
            <a:schemeClr val="accent5">
              <a:lumMod val="40000"/>
              <a:lumOff val="60000"/>
            </a:schemeClr>
          </a:solidFill>
        </p:spPr>
        <p:txBody>
          <a:bodyPr wrap="square" rtlCol="0">
            <a:spAutoFit/>
          </a:bodyPr>
          <a:lstStyle/>
          <a:p>
            <a:pPr algn="ctr"/>
            <a:r>
              <a:rPr lang="fr-FR" sz="2000" b="1" dirty="0">
                <a:latin typeface="Arial" panose="020B0604020202020204" pitchFamily="34" charset="0"/>
                <a:cs typeface="Arial" panose="020B0604020202020204" pitchFamily="34" charset="0"/>
              </a:rPr>
              <a:t>DELEGATION AGEFIPH</a:t>
            </a:r>
          </a:p>
          <a:p>
            <a:pPr algn="ctr"/>
            <a:r>
              <a:rPr lang="fr-FR" sz="2000" b="1" dirty="0">
                <a:latin typeface="Arial" panose="020B0604020202020204" pitchFamily="34" charset="0"/>
                <a:cs typeface="Arial" panose="020B0604020202020204" pitchFamily="34" charset="0"/>
              </a:rPr>
              <a:t>AUVERGNE RHONE-ALPES </a:t>
            </a:r>
          </a:p>
        </p:txBody>
      </p:sp>
      <p:sp>
        <p:nvSpPr>
          <p:cNvPr id="6" name="ZoneTexte 5"/>
          <p:cNvSpPr txBox="1"/>
          <p:nvPr/>
        </p:nvSpPr>
        <p:spPr>
          <a:xfrm>
            <a:off x="4647031" y="194455"/>
            <a:ext cx="5158705" cy="430887"/>
          </a:xfrm>
          <a:prstGeom prst="rect">
            <a:avLst/>
          </a:prstGeom>
          <a:noFill/>
        </p:spPr>
        <p:txBody>
          <a:bodyPr wrap="square" rtlCol="0">
            <a:spAutoFit/>
          </a:bodyPr>
          <a:lstStyle/>
          <a:p>
            <a:r>
              <a:rPr lang="fr-FR" sz="2200" b="1" dirty="0">
                <a:solidFill>
                  <a:srgbClr val="7030A0"/>
                </a:solidFill>
                <a:latin typeface="Arial" panose="020B0604020202020204" pitchFamily="34" charset="0"/>
                <a:cs typeface="Arial" panose="020B0604020202020204" pitchFamily="34" charset="0"/>
              </a:rPr>
              <a:t>Nous contacter en cas de question ?</a:t>
            </a:r>
          </a:p>
        </p:txBody>
      </p:sp>
      <p:pic>
        <p:nvPicPr>
          <p:cNvPr id="1028" name="Picture 4" descr="Cartes postales ancienne Auvergne-Rhône-Al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177" y="1307385"/>
            <a:ext cx="4762500" cy="353377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296523" y="4919328"/>
            <a:ext cx="2332123" cy="1200329"/>
          </a:xfrm>
          <a:prstGeom prst="rect">
            <a:avLst/>
          </a:prstGeom>
          <a:noFill/>
        </p:spPr>
        <p:txBody>
          <a:bodyPr wrap="square" rtlCol="0">
            <a:spAutoFit/>
          </a:bodyPr>
          <a:lstStyle/>
          <a:p>
            <a:r>
              <a:rPr lang="fr-FR" sz="1600" b="1" dirty="0">
                <a:latin typeface="Arial" panose="020B0604020202020204" pitchFamily="34" charset="0"/>
                <a:cs typeface="Arial" panose="020B0604020202020204" pitchFamily="34" charset="0"/>
              </a:rPr>
              <a:t>Site de L’Isle d’</a:t>
            </a:r>
            <a:r>
              <a:rPr lang="fr-FR" sz="1600" b="1" dirty="0" err="1">
                <a:latin typeface="Arial" panose="020B0604020202020204" pitchFamily="34" charset="0"/>
                <a:cs typeface="Arial" panose="020B0604020202020204" pitchFamily="34" charset="0"/>
              </a:rPr>
              <a:t>Abeau</a:t>
            </a:r>
            <a:endParaRPr lang="fr-FR" sz="1600" b="1"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33 rue Saint Théobald </a:t>
            </a:r>
          </a:p>
          <a:p>
            <a:r>
              <a:rPr lang="fr-FR" sz="1400" dirty="0">
                <a:latin typeface="Arial" panose="020B0604020202020204" pitchFamily="34" charset="0"/>
                <a:cs typeface="Arial" panose="020B0604020202020204" pitchFamily="34" charset="0"/>
              </a:rPr>
              <a:t>38080 L’Isle d’</a:t>
            </a:r>
            <a:r>
              <a:rPr lang="fr-FR" sz="1400" dirty="0" err="1">
                <a:latin typeface="Arial" panose="020B0604020202020204" pitchFamily="34" charset="0"/>
                <a:cs typeface="Arial" panose="020B0604020202020204" pitchFamily="34" charset="0"/>
              </a:rPr>
              <a:t>Abeau</a:t>
            </a:r>
            <a:endParaRPr lang="fr-FR" sz="1400" dirty="0">
              <a:latin typeface="Arial" panose="020B0604020202020204" pitchFamily="34" charset="0"/>
              <a:cs typeface="Arial" panose="020B0604020202020204" pitchFamily="34" charset="0"/>
            </a:endParaRPr>
          </a:p>
          <a:p>
            <a:endParaRPr lang="fr-FR" sz="1400" b="1" dirty="0">
              <a:latin typeface="Arial" panose="020B0604020202020204" pitchFamily="34" charset="0"/>
              <a:cs typeface="Arial" panose="020B0604020202020204" pitchFamily="34" charset="0"/>
            </a:endParaRPr>
          </a:p>
          <a:p>
            <a:endParaRPr lang="fr-FR" sz="1400" b="1" dirty="0">
              <a:latin typeface="Arial" panose="020B0604020202020204" pitchFamily="34" charset="0"/>
              <a:cs typeface="Arial" panose="020B0604020202020204" pitchFamily="34" charset="0"/>
            </a:endParaRPr>
          </a:p>
        </p:txBody>
      </p:sp>
      <p:sp>
        <p:nvSpPr>
          <p:cNvPr id="10" name="ZoneTexte 9"/>
          <p:cNvSpPr txBox="1"/>
          <p:nvPr/>
        </p:nvSpPr>
        <p:spPr>
          <a:xfrm>
            <a:off x="7700211" y="4981074"/>
            <a:ext cx="1564105" cy="794084"/>
          </a:xfrm>
          <a:prstGeom prst="rect">
            <a:avLst/>
          </a:prstGeom>
          <a:noFill/>
        </p:spPr>
        <p:txBody>
          <a:bodyPr wrap="square" rtlCol="0">
            <a:spAutoFit/>
          </a:bodyPr>
          <a:lstStyle/>
          <a:p>
            <a:endParaRPr lang="fr-FR" dirty="0"/>
          </a:p>
        </p:txBody>
      </p:sp>
      <p:sp>
        <p:nvSpPr>
          <p:cNvPr id="4" name="ZoneTexte 3"/>
          <p:cNvSpPr txBox="1"/>
          <p:nvPr/>
        </p:nvSpPr>
        <p:spPr>
          <a:xfrm>
            <a:off x="9156880" y="4890520"/>
            <a:ext cx="2743200" cy="95410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Site de Clermont Ferrand</a:t>
            </a:r>
          </a:p>
          <a:p>
            <a:r>
              <a:rPr lang="fr-FR" sz="1400" dirty="0">
                <a:latin typeface="Arial" panose="020B0604020202020204" pitchFamily="34" charset="0"/>
                <a:cs typeface="Arial" panose="020B0604020202020204" pitchFamily="34" charset="0"/>
              </a:rPr>
              <a:t>65 Bd François </a:t>
            </a:r>
            <a:r>
              <a:rPr lang="fr-FR" sz="1400" dirty="0" err="1">
                <a:latin typeface="Arial" panose="020B0604020202020204" pitchFamily="34" charset="0"/>
                <a:cs typeface="Arial" panose="020B0604020202020204" pitchFamily="34" charset="0"/>
              </a:rPr>
              <a:t>Mitterand</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63 000 CLERMONT FERRAND</a:t>
            </a:r>
          </a:p>
          <a:p>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182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8127" y="4656221"/>
            <a:ext cx="12284242" cy="2201779"/>
          </a:xfrm>
          <a:prstGeom prst="rect">
            <a:avLst/>
          </a:prstGeom>
          <a:solidFill>
            <a:schemeClr val="bg1"/>
          </a:solidFill>
        </p:spPr>
        <p:txBody>
          <a:bodyPr wrap="square" rtlCol="0">
            <a:spAutoFit/>
          </a:bodyPr>
          <a:lstStyle/>
          <a:p>
            <a:endParaRPr lang="fr-FR" dirty="0"/>
          </a:p>
        </p:txBody>
      </p:sp>
      <p:sp>
        <p:nvSpPr>
          <p:cNvPr id="5" name="Rectangle 4"/>
          <p:cNvSpPr/>
          <p:nvPr/>
        </p:nvSpPr>
        <p:spPr>
          <a:xfrm>
            <a:off x="6420853" y="1818021"/>
            <a:ext cx="4692316" cy="400110"/>
          </a:xfrm>
          <a:prstGeom prst="rect">
            <a:avLst/>
          </a:prstGeom>
        </p:spPr>
        <p:txBody>
          <a:bodyPr wrap="square" numCol="1">
            <a:spAutoFit/>
          </a:bodyPr>
          <a:lstStyle/>
          <a:p>
            <a:pPr algn="ctr">
              <a:spcAft>
                <a:spcPts val="0"/>
              </a:spcAft>
            </a:pPr>
            <a:r>
              <a:rPr lang="fr-FR" sz="2000" b="1" u="sng" dirty="0">
                <a:solidFill>
                  <a:srgbClr val="264856"/>
                </a:solidFill>
                <a:ea typeface="Calibri" panose="020F0502020204030204" pitchFamily="34" charset="0"/>
                <a:cs typeface="Times New Roman" panose="02020603050405020304" pitchFamily="18" charset="0"/>
              </a:rPr>
              <a:t> </a:t>
            </a:r>
          </a:p>
        </p:txBody>
      </p:sp>
      <p:pic>
        <p:nvPicPr>
          <p:cNvPr id="2" name="Image 1"/>
          <p:cNvPicPr>
            <a:picLocks noChangeAspect="1"/>
          </p:cNvPicPr>
          <p:nvPr/>
        </p:nvPicPr>
        <p:blipFill>
          <a:blip r:embed="rId3"/>
          <a:stretch>
            <a:fillRect/>
          </a:stretch>
        </p:blipFill>
        <p:spPr>
          <a:xfrm>
            <a:off x="9805736" y="158667"/>
            <a:ext cx="2286000" cy="485775"/>
          </a:xfrm>
          <a:prstGeom prst="rect">
            <a:avLst/>
          </a:prstGeom>
        </p:spPr>
      </p:pic>
      <p:sp>
        <p:nvSpPr>
          <p:cNvPr id="3" name="ZoneTexte 2"/>
          <p:cNvSpPr txBox="1"/>
          <p:nvPr/>
        </p:nvSpPr>
        <p:spPr>
          <a:xfrm>
            <a:off x="385008" y="1147432"/>
            <a:ext cx="4457447" cy="1077218"/>
          </a:xfrm>
          <a:prstGeom prst="rect">
            <a:avLst/>
          </a:prstGeom>
          <a:solidFill>
            <a:schemeClr val="accent4">
              <a:lumMod val="60000"/>
              <a:lumOff val="40000"/>
            </a:schemeClr>
          </a:solidFill>
        </p:spPr>
        <p:txBody>
          <a:bodyPr wrap="square" rtlCol="0">
            <a:spAutoFit/>
          </a:bodyPr>
          <a:lstStyle/>
          <a:p>
            <a:pPr algn="ctr"/>
            <a:r>
              <a:rPr lang="fr-FR" sz="1600" b="1" dirty="0">
                <a:latin typeface="Arial" panose="020B0604020202020204" pitchFamily="34" charset="0"/>
                <a:cs typeface="Arial" panose="020B0604020202020204" pitchFamily="34" charset="0"/>
              </a:rPr>
              <a:t>Chargés d’études et de développement thématique</a:t>
            </a:r>
          </a:p>
          <a:p>
            <a:pPr algn="ctr"/>
            <a:r>
              <a:rPr lang="fr-FR" sz="1600" b="1" dirty="0"/>
              <a:t>Mobilisation du monde économique et social </a:t>
            </a:r>
          </a:p>
          <a:p>
            <a:pPr algn="ctr"/>
            <a:endParaRPr lang="fr-FR" sz="1600" b="1" dirty="0">
              <a:latin typeface="Arial" panose="020B0604020202020204" pitchFamily="34" charset="0"/>
              <a:cs typeface="Arial" panose="020B0604020202020204" pitchFamily="34" charset="0"/>
            </a:endParaRPr>
          </a:p>
        </p:txBody>
      </p:sp>
      <p:sp>
        <p:nvSpPr>
          <p:cNvPr id="17" name="ZoneTexte 16"/>
          <p:cNvSpPr txBox="1"/>
          <p:nvPr/>
        </p:nvSpPr>
        <p:spPr>
          <a:xfrm>
            <a:off x="7046496" y="1233246"/>
            <a:ext cx="4066673" cy="584775"/>
          </a:xfrm>
          <a:prstGeom prst="rect">
            <a:avLst/>
          </a:prstGeom>
          <a:solidFill>
            <a:schemeClr val="accent5">
              <a:lumMod val="40000"/>
              <a:lumOff val="60000"/>
            </a:schemeClr>
          </a:solidFill>
        </p:spPr>
        <p:txBody>
          <a:bodyPr wrap="square" rtlCol="0">
            <a:spAutoFit/>
          </a:bodyPr>
          <a:lstStyle/>
          <a:p>
            <a:pPr algn="ctr"/>
            <a:r>
              <a:rPr lang="fr-FR" sz="1600" b="1" dirty="0">
                <a:latin typeface="Arial" panose="020B0604020202020204" pitchFamily="34" charset="0"/>
                <a:cs typeface="Arial" panose="020B0604020202020204" pitchFamily="34" charset="0"/>
              </a:rPr>
              <a:t>Chargés d’études et de développement à vocation territoriale</a:t>
            </a:r>
          </a:p>
        </p:txBody>
      </p:sp>
      <p:sp>
        <p:nvSpPr>
          <p:cNvPr id="6" name="ZoneTexte 5"/>
          <p:cNvSpPr txBox="1"/>
          <p:nvPr/>
        </p:nvSpPr>
        <p:spPr>
          <a:xfrm>
            <a:off x="4647031" y="194455"/>
            <a:ext cx="5158705" cy="430887"/>
          </a:xfrm>
          <a:prstGeom prst="rect">
            <a:avLst/>
          </a:prstGeom>
          <a:noFill/>
        </p:spPr>
        <p:txBody>
          <a:bodyPr wrap="square" rtlCol="0">
            <a:spAutoFit/>
          </a:bodyPr>
          <a:lstStyle/>
          <a:p>
            <a:r>
              <a:rPr lang="fr-FR" sz="2200" b="1" dirty="0">
                <a:solidFill>
                  <a:srgbClr val="7030A0"/>
                </a:solidFill>
                <a:latin typeface="Arial" panose="020B0604020202020204" pitchFamily="34" charset="0"/>
                <a:cs typeface="Arial" panose="020B0604020202020204" pitchFamily="34" charset="0"/>
              </a:rPr>
              <a:t>Nous contacter en cas de question ?</a:t>
            </a:r>
          </a:p>
        </p:txBody>
      </p:sp>
      <p:sp>
        <p:nvSpPr>
          <p:cNvPr id="8" name="ZoneTexte 7"/>
          <p:cNvSpPr txBox="1"/>
          <p:nvPr/>
        </p:nvSpPr>
        <p:spPr>
          <a:xfrm>
            <a:off x="7046496" y="2476190"/>
            <a:ext cx="3800977" cy="4031873"/>
          </a:xfrm>
          <a:prstGeom prst="rect">
            <a:avLst/>
          </a:prstGeom>
          <a:noFill/>
        </p:spPr>
        <p:txBody>
          <a:bodyPr wrap="square" rtlCol="0">
            <a:spAutoFit/>
          </a:bodyPr>
          <a:lstStyle/>
          <a:p>
            <a:pPr fontAlgn="t"/>
            <a:r>
              <a:rPr lang="fr-FR" sz="1400" b="1" dirty="0"/>
              <a:t>Dominique </a:t>
            </a:r>
            <a:r>
              <a:rPr lang="fr-FR" sz="1400" b="1" dirty="0" err="1"/>
              <a:t>Allanet</a:t>
            </a:r>
            <a:r>
              <a:rPr lang="fr-FR" sz="1400" b="1" dirty="0"/>
              <a:t>  Loire / Haute-Loire / Rhône</a:t>
            </a:r>
          </a:p>
          <a:p>
            <a:pPr fontAlgn="t"/>
            <a:r>
              <a:rPr lang="fr-FR" sz="1400" b="1" dirty="0"/>
              <a:t>04 74 94 64 24</a:t>
            </a:r>
          </a:p>
          <a:p>
            <a:r>
              <a:rPr lang="fr-FR" sz="1400" b="1" dirty="0">
                <a:hlinkClick r:id="rId4"/>
              </a:rPr>
              <a:t>d-allanet@agefiph.asso.fr</a:t>
            </a:r>
            <a:r>
              <a:rPr lang="fr-FR" sz="1400" b="1" dirty="0"/>
              <a:t> </a:t>
            </a:r>
          </a:p>
          <a:p>
            <a:pPr fontAlgn="t"/>
            <a:endParaRPr lang="fr-FR" sz="1400" b="1" dirty="0"/>
          </a:p>
          <a:p>
            <a:pPr fontAlgn="t"/>
            <a:r>
              <a:rPr lang="fr-FR" sz="1400" b="1" dirty="0"/>
              <a:t>Laurence Elsa-Garnier  Ain/Savoie/Haute-Savoie</a:t>
            </a:r>
            <a:endParaRPr lang="fr-FR" sz="1400" dirty="0"/>
          </a:p>
          <a:p>
            <a:pPr fontAlgn="t"/>
            <a:r>
              <a:rPr lang="fr-FR" sz="1400" b="1" dirty="0"/>
              <a:t>04 74 94 64 11</a:t>
            </a:r>
            <a:endParaRPr lang="fr-FR" sz="1400" dirty="0"/>
          </a:p>
          <a:p>
            <a:pPr fontAlgn="t"/>
            <a:r>
              <a:rPr lang="fr-FR" sz="1400" b="1" dirty="0">
                <a:hlinkClick r:id="rId5"/>
              </a:rPr>
              <a:t>l-elsa-garnier@agefiph.asso.fr</a:t>
            </a:r>
            <a:r>
              <a:rPr lang="fr-FR" sz="1400" b="1" dirty="0"/>
              <a:t> </a:t>
            </a:r>
            <a:endParaRPr lang="fr-FR" sz="1400" dirty="0"/>
          </a:p>
          <a:p>
            <a:pPr fontAlgn="t"/>
            <a:endParaRPr lang="fr-FR" sz="1400" b="1" dirty="0"/>
          </a:p>
          <a:p>
            <a:pPr fontAlgn="t"/>
            <a:r>
              <a:rPr lang="fr-FR" sz="1400" b="1" dirty="0"/>
              <a:t>Magali </a:t>
            </a:r>
            <a:r>
              <a:rPr lang="fr-FR" sz="1400" b="1" dirty="0" err="1"/>
              <a:t>Lanepaban</a:t>
            </a:r>
            <a:r>
              <a:rPr lang="fr-FR" sz="1400" b="1" dirty="0"/>
              <a:t>  Ardèche/Drôme Isère</a:t>
            </a:r>
          </a:p>
          <a:p>
            <a:pPr fontAlgn="t"/>
            <a:r>
              <a:rPr lang="fr-FR" sz="1400" b="1" dirty="0"/>
              <a:t>04 74 94 64 09</a:t>
            </a:r>
          </a:p>
          <a:p>
            <a:pPr fontAlgn="t"/>
            <a:r>
              <a:rPr lang="fr-FR" sz="1400" b="1" dirty="0">
                <a:hlinkClick r:id="rId6"/>
              </a:rPr>
              <a:t>m-lanepaban@agefiph.asso.fr</a:t>
            </a:r>
            <a:r>
              <a:rPr lang="fr-FR" sz="1400" b="1" dirty="0"/>
              <a:t> </a:t>
            </a:r>
          </a:p>
          <a:p>
            <a:pPr fontAlgn="t"/>
            <a:endParaRPr lang="fr-FR" sz="1400" b="1" dirty="0"/>
          </a:p>
          <a:p>
            <a:pPr fontAlgn="t"/>
            <a:r>
              <a:rPr lang="fr-FR" sz="1400" b="1" dirty="0"/>
              <a:t>Jonathan </a:t>
            </a:r>
            <a:r>
              <a:rPr lang="fr-FR" sz="1400" b="1" dirty="0" err="1"/>
              <a:t>Meudec</a:t>
            </a:r>
            <a:r>
              <a:rPr lang="fr-FR" sz="1400" b="1" dirty="0"/>
              <a:t>  Allier/Cantal/Puy de Dôme</a:t>
            </a:r>
          </a:p>
          <a:p>
            <a:pPr fontAlgn="t"/>
            <a:r>
              <a:rPr lang="fr-FR" sz="1400" b="1" dirty="0"/>
              <a:t>04 73 34 72 63 </a:t>
            </a:r>
          </a:p>
          <a:p>
            <a:r>
              <a:rPr lang="fr-FR" sz="1400" b="1" dirty="0">
                <a:hlinkClick r:id="rId7"/>
              </a:rPr>
              <a:t>j-meudec@agefiph.asso.fr</a:t>
            </a:r>
            <a:r>
              <a:rPr lang="fr-FR" sz="1400" b="1" dirty="0"/>
              <a:t> </a:t>
            </a:r>
          </a:p>
          <a:p>
            <a:pPr fontAlgn="t"/>
            <a:endParaRPr lang="fr-FR" sz="1400" b="1" dirty="0"/>
          </a:p>
          <a:p>
            <a:pPr fontAlgn="t"/>
            <a:endParaRPr lang="fr-FR" sz="1400" b="1" dirty="0"/>
          </a:p>
          <a:p>
            <a:endParaRPr lang="fr-FR" b="1" dirty="0"/>
          </a:p>
        </p:txBody>
      </p:sp>
      <p:sp>
        <p:nvSpPr>
          <p:cNvPr id="15" name="ZoneTexte 14"/>
          <p:cNvSpPr txBox="1"/>
          <p:nvPr/>
        </p:nvSpPr>
        <p:spPr>
          <a:xfrm>
            <a:off x="385009" y="2497251"/>
            <a:ext cx="4047302" cy="3570208"/>
          </a:xfrm>
          <a:prstGeom prst="rect">
            <a:avLst/>
          </a:prstGeom>
          <a:noFill/>
        </p:spPr>
        <p:txBody>
          <a:bodyPr wrap="square" rtlCol="0">
            <a:spAutoFit/>
          </a:bodyPr>
          <a:lstStyle/>
          <a:p>
            <a:pPr fontAlgn="t"/>
            <a:r>
              <a:rPr lang="fr-FR" sz="1600" b="1" dirty="0"/>
              <a:t>Mobilisation du monde économique et social </a:t>
            </a:r>
          </a:p>
          <a:p>
            <a:pPr fontAlgn="t"/>
            <a:r>
              <a:rPr lang="fr-FR" sz="1400" b="1" dirty="0"/>
              <a:t>Barbara BRETAGNON</a:t>
            </a:r>
          </a:p>
          <a:p>
            <a:r>
              <a:rPr lang="fr-FR" sz="1400" b="1" dirty="0"/>
              <a:t>04 74 94 64 07 </a:t>
            </a:r>
          </a:p>
          <a:p>
            <a:r>
              <a:rPr lang="fr-FR" sz="1400" b="1" dirty="0">
                <a:hlinkClick r:id="rId8"/>
              </a:rPr>
              <a:t>b-bretagnon@agefiph.asso.fr</a:t>
            </a:r>
            <a:r>
              <a:rPr lang="fr-FR" sz="1400" b="1" dirty="0"/>
              <a:t> </a:t>
            </a:r>
          </a:p>
          <a:p>
            <a:endParaRPr lang="fr-FR" sz="1400" b="1" dirty="0"/>
          </a:p>
          <a:p>
            <a:r>
              <a:rPr lang="fr-FR" sz="1400" b="1" dirty="0"/>
              <a:t>Marjorie FRANCO</a:t>
            </a:r>
          </a:p>
          <a:p>
            <a:r>
              <a:rPr lang="fr-FR" sz="1400" b="1" dirty="0"/>
              <a:t>04 74 94 64 22</a:t>
            </a:r>
          </a:p>
          <a:p>
            <a:r>
              <a:rPr lang="fr-FR" sz="1400" b="1" dirty="0">
                <a:hlinkClick r:id="rId9"/>
              </a:rPr>
              <a:t>m-franco@agefiph.asso.fr</a:t>
            </a:r>
            <a:r>
              <a:rPr lang="fr-FR" sz="1400" b="1" dirty="0"/>
              <a:t> </a:t>
            </a:r>
          </a:p>
          <a:p>
            <a:endParaRPr lang="fr-FR" sz="1400" b="1" dirty="0"/>
          </a:p>
          <a:p>
            <a:r>
              <a:rPr lang="fr-FR" sz="1400" b="1" dirty="0"/>
              <a:t>Solange TEYSSIER</a:t>
            </a:r>
          </a:p>
          <a:p>
            <a:pPr fontAlgn="t"/>
            <a:r>
              <a:rPr lang="fr-FR" sz="1400" b="1" dirty="0"/>
              <a:t>04 74 94 64 25</a:t>
            </a:r>
          </a:p>
          <a:p>
            <a:pPr fontAlgn="t"/>
            <a:r>
              <a:rPr lang="fr-FR" sz="1400" b="1" dirty="0">
                <a:hlinkClick r:id="rId10"/>
              </a:rPr>
              <a:t>s-teyssier@agefiph.asso.fr</a:t>
            </a:r>
            <a:r>
              <a:rPr lang="fr-FR" sz="1400" b="1" dirty="0"/>
              <a:t> </a:t>
            </a:r>
          </a:p>
          <a:p>
            <a:endParaRPr lang="fr-FR" sz="1400" b="1" dirty="0"/>
          </a:p>
          <a:p>
            <a:endParaRPr lang="fr-FR" sz="1400" dirty="0"/>
          </a:p>
          <a:p>
            <a:endParaRPr lang="fr-FR" sz="1400" b="1" dirty="0"/>
          </a:p>
          <a:p>
            <a:endParaRPr lang="fr-FR" sz="1400" dirty="0"/>
          </a:p>
        </p:txBody>
      </p:sp>
    </p:spTree>
    <p:extLst>
      <p:ext uri="{BB962C8B-B14F-4D97-AF65-F5344CB8AC3E}">
        <p14:creationId xmlns:p14="http://schemas.microsoft.com/office/powerpoint/2010/main" val="4052155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A1D02A-6904-274C-A646-19B8BC212BFE}"/>
              </a:ext>
            </a:extLst>
          </p:cNvPr>
          <p:cNvSpPr>
            <a:spLocks noGrp="1"/>
          </p:cNvSpPr>
          <p:nvPr>
            <p:ph type="body" sz="quarter" idx="32"/>
          </p:nvPr>
        </p:nvSpPr>
        <p:spPr>
          <a:xfrm>
            <a:off x="1046747" y="2690447"/>
            <a:ext cx="9962147" cy="3621037"/>
          </a:xfrm>
        </p:spPr>
        <p:txBody>
          <a:bodyPr/>
          <a:lstStyle/>
          <a:p>
            <a:r>
              <a:rPr lang="fr-FR" dirty="0">
                <a:latin typeface="Arial" panose="020B0604020202020204" pitchFamily="34" charset="0"/>
                <a:cs typeface="Arial" panose="020B0604020202020204" pitchFamily="34" charset="0"/>
              </a:rPr>
              <a:t> 7. Quelques éléments phares de la l</a:t>
            </a:r>
            <a:r>
              <a:rPr lang="en-US" alt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oi “pour la </a:t>
            </a:r>
            <a:r>
              <a:rPr lang="en-US" altLang="fr-FR" sz="3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liberté</a:t>
            </a:r>
            <a:r>
              <a:rPr lang="en-US" alt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altLang="fr-FR" sz="3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choisir</a:t>
            </a:r>
            <a:r>
              <a:rPr lang="en-US" alt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son </a:t>
            </a:r>
            <a:r>
              <a:rPr lang="en-US" altLang="fr-FR" sz="3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avenir</a:t>
            </a:r>
            <a:r>
              <a:rPr lang="en-US" alt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fr-FR" sz="3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professionnel</a:t>
            </a:r>
            <a:r>
              <a:rPr lang="en-US" alt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alt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fr-FR"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telle</a:t>
            </a:r>
            <a:r>
              <a:rPr lang="en-US" altLang="fr-FR"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fr-FR"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qu’adoptée</a:t>
            </a:r>
            <a:r>
              <a:rPr lang="en-US" altLang="fr-FR"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fr-FR"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en</a:t>
            </a:r>
            <a:r>
              <a:rPr lang="en-US" altLang="fr-FR"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fr-FR"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dernière</a:t>
            </a:r>
            <a:r>
              <a:rPr lang="en-US" altLang="fr-FR"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lecture par </a:t>
            </a:r>
          </a:p>
          <a:p>
            <a:r>
              <a:rPr lang="en-US" altLang="fr-FR"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l’Assemblée</a:t>
            </a:r>
            <a:r>
              <a:rPr lang="en-US" altLang="fr-FR"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fr-FR"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nationale</a:t>
            </a:r>
            <a:r>
              <a:rPr lang="en-US" altLang="fr-FR"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1er </a:t>
            </a:r>
            <a:r>
              <a:rPr lang="en-US" altLang="fr-FR" sz="24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août</a:t>
            </a:r>
            <a:r>
              <a:rPr lang="en-US" altLang="fr-FR"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2018</a:t>
            </a:r>
            <a:br>
              <a:rPr lang="en-US" alt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altLang="fr-F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fr-F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Focus sur les dispositions OETH (Obligation </a:t>
            </a:r>
            <a:r>
              <a:rPr lang="en-US" altLang="fr-FR" sz="28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d’Emploi</a:t>
            </a:r>
            <a:r>
              <a:rPr lang="en-US" altLang="fr-F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des </a:t>
            </a:r>
            <a:r>
              <a:rPr lang="en-US" altLang="fr-FR" sz="28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Travailleurs</a:t>
            </a:r>
            <a:r>
              <a:rPr lang="en-US" altLang="fr-F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fr-FR" sz="28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Handicapés</a:t>
            </a:r>
            <a:r>
              <a:rPr lang="en-US" altLang="fr-F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relatives au </a:t>
            </a:r>
            <a:r>
              <a:rPr lang="en-US" altLang="fr-FR" sz="28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secteur</a:t>
            </a:r>
            <a:r>
              <a:rPr lang="en-US" altLang="fr-F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fr-FR" sz="28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privé</a:t>
            </a:r>
            <a:br>
              <a:rPr lang="en-US" altLang="fr-F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fr-FR" sz="2000" i="1" dirty="0">
              <a:latin typeface="Arial" panose="020B0604020202020204" pitchFamily="34" charset="0"/>
              <a:cs typeface="Arial" panose="020B0604020202020204" pitchFamily="34" charset="0"/>
            </a:endParaRPr>
          </a:p>
        </p:txBody>
      </p:sp>
      <p:sp>
        <p:nvSpPr>
          <p:cNvPr id="6" name="Espace réservé du texte 5"/>
          <p:cNvSpPr>
            <a:spLocks noGrp="1"/>
          </p:cNvSpPr>
          <p:nvPr>
            <p:ph type="body" sz="quarter" idx="34"/>
          </p:nvPr>
        </p:nvSpPr>
        <p:spPr/>
        <p:txBody>
          <a:bodyPr/>
          <a:lstStyle/>
          <a:p>
            <a:endParaRPr lang="fr-FR"/>
          </a:p>
        </p:txBody>
      </p:sp>
    </p:spTree>
    <p:extLst>
      <p:ext uri="{BB962C8B-B14F-4D97-AF65-F5344CB8AC3E}">
        <p14:creationId xmlns:p14="http://schemas.microsoft.com/office/powerpoint/2010/main" val="4181401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7"/>
          <p:cNvSpPr txBox="1">
            <a:spLocks noChangeArrowheads="1"/>
          </p:cNvSpPr>
          <p:nvPr/>
        </p:nvSpPr>
        <p:spPr bwMode="auto">
          <a:xfrm>
            <a:off x="4842164" y="0"/>
            <a:ext cx="65254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Aft>
                <a:spcPts val="1600"/>
              </a:spcAft>
              <a:buBlip>
                <a:blip r:embed="rId3"/>
              </a:buBlip>
              <a:defRPr sz="1600" b="1">
                <a:solidFill>
                  <a:srgbClr val="5F1B6B"/>
                </a:solidFill>
                <a:latin typeface="Arial" panose="020B0604020202020204" pitchFamily="34" charset="0"/>
              </a:defRPr>
            </a:lvl1pPr>
            <a:lvl2pPr marL="742950" indent="-285750">
              <a:lnSpc>
                <a:spcPct val="70000"/>
              </a:lnSpc>
              <a:spcAft>
                <a:spcPct val="60000"/>
              </a:spcAft>
              <a:defRPr sz="1400">
                <a:solidFill>
                  <a:srgbClr val="5F1B6B"/>
                </a:solidFill>
                <a:latin typeface="Arial" panose="020B0604020202020204" pitchFamily="34" charset="0"/>
              </a:defRPr>
            </a:lvl2pPr>
            <a:lvl3pPr marL="1143000" indent="-2286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600200" indent="-228600">
              <a:spcBef>
                <a:spcPct val="20000"/>
              </a:spcBef>
              <a:spcAft>
                <a:spcPct val="20000"/>
              </a:spcAft>
              <a:buChar char="–"/>
              <a:defRPr sz="1300">
                <a:solidFill>
                  <a:srgbClr val="5F1B6B"/>
                </a:solidFill>
                <a:latin typeface="Arial" panose="020B0604020202020204" pitchFamily="34" charset="0"/>
              </a:defRPr>
            </a:lvl4pPr>
            <a:lvl5pPr marL="2057400" indent="-228600">
              <a:spcBef>
                <a:spcPct val="20000"/>
              </a:spcBef>
              <a:spcAft>
                <a:spcPts val="1500"/>
              </a:spcAft>
              <a:buChar char="»"/>
              <a:defRPr sz="1300">
                <a:solidFill>
                  <a:srgbClr val="5F1B6B"/>
                </a:solidFill>
                <a:latin typeface="Arial" panose="020B0604020202020204" pitchFamily="34" charset="0"/>
              </a:defRPr>
            </a:lvl5pPr>
            <a:lvl6pPr marL="2514600" indent="-228600" eaLnBrk="0" fontAlgn="base" hangingPunct="0">
              <a:spcBef>
                <a:spcPct val="20000"/>
              </a:spcBef>
              <a:spcAft>
                <a:spcPts val="1500"/>
              </a:spcAft>
              <a:buChar char="»"/>
              <a:defRPr sz="1300">
                <a:solidFill>
                  <a:srgbClr val="5F1B6B"/>
                </a:solidFill>
                <a:latin typeface="Arial" panose="020B0604020202020204" pitchFamily="34" charset="0"/>
              </a:defRPr>
            </a:lvl6pPr>
            <a:lvl7pPr marL="2971800" indent="-228600" eaLnBrk="0" fontAlgn="base" hangingPunct="0">
              <a:spcBef>
                <a:spcPct val="20000"/>
              </a:spcBef>
              <a:spcAft>
                <a:spcPts val="1500"/>
              </a:spcAft>
              <a:buChar char="»"/>
              <a:defRPr sz="1300">
                <a:solidFill>
                  <a:srgbClr val="5F1B6B"/>
                </a:solidFill>
                <a:latin typeface="Arial" panose="020B0604020202020204" pitchFamily="34" charset="0"/>
              </a:defRPr>
            </a:lvl7pPr>
            <a:lvl8pPr marL="3429000" indent="-228600" eaLnBrk="0" fontAlgn="base" hangingPunct="0">
              <a:spcBef>
                <a:spcPct val="20000"/>
              </a:spcBef>
              <a:spcAft>
                <a:spcPts val="1500"/>
              </a:spcAft>
              <a:buChar char="»"/>
              <a:defRPr sz="1300">
                <a:solidFill>
                  <a:srgbClr val="5F1B6B"/>
                </a:solidFill>
                <a:latin typeface="Arial" panose="020B0604020202020204" pitchFamily="34" charset="0"/>
              </a:defRPr>
            </a:lvl8pPr>
            <a:lvl9pPr marL="3886200" indent="-228600" eaLnBrk="0" fontAlgn="base" hangingPunct="0">
              <a:spcBef>
                <a:spcPct val="20000"/>
              </a:spcBef>
              <a:spcAft>
                <a:spcPts val="1500"/>
              </a:spcAft>
              <a:buChar char="»"/>
              <a:defRPr sz="1300">
                <a:solidFill>
                  <a:srgbClr val="5F1B6B"/>
                </a:solidFill>
                <a:latin typeface="Arial" panose="020B0604020202020204" pitchFamily="34" charset="0"/>
              </a:defRPr>
            </a:lvl9pPr>
          </a:lstStyle>
          <a:p>
            <a:pPr fontAlgn="base">
              <a:spcBef>
                <a:spcPct val="50000"/>
              </a:spcBef>
              <a:spcAft>
                <a:spcPct val="0"/>
              </a:spcAft>
              <a:buNone/>
              <a:defRPr/>
            </a:pPr>
            <a:r>
              <a:rPr lang="fr-FR" altLang="fr-FR" dirty="0">
                <a:solidFill>
                  <a:srgbClr val="A9BF38"/>
                </a:solidFill>
                <a:latin typeface="Arial   "/>
                <a:cs typeface="Calibri" panose="020F0502020204030204" pitchFamily="34" charset="0"/>
              </a:rPr>
              <a:t>Ce que la loi « Avenir professionnel » modifie dans le dispositif actuel de l’OETH </a:t>
            </a:r>
            <a:r>
              <a:rPr lang="fr-FR" altLang="fr-FR" sz="1200" i="1" dirty="0">
                <a:solidFill>
                  <a:srgbClr val="A9BF38"/>
                </a:solidFill>
                <a:latin typeface="Arial   "/>
                <a:cs typeface="Calibri" panose="020F0502020204030204" pitchFamily="34" charset="0"/>
              </a:rPr>
              <a:t>: </a:t>
            </a:r>
          </a:p>
          <a:p>
            <a:pPr fontAlgn="base">
              <a:spcBef>
                <a:spcPct val="50000"/>
              </a:spcBef>
              <a:spcAft>
                <a:spcPct val="0"/>
              </a:spcAft>
              <a:buNone/>
              <a:defRPr/>
            </a:pPr>
            <a:r>
              <a:rPr lang="fr-FR" altLang="fr-FR" sz="1200" i="1" dirty="0">
                <a:solidFill>
                  <a:srgbClr val="A9BF38"/>
                </a:solidFill>
                <a:latin typeface="Arial   "/>
                <a:cs typeface="Calibri" panose="020F0502020204030204" pitchFamily="34" charset="0"/>
              </a:rPr>
              <a:t>entrée en vigueur au 1er janvier 2020, sauf disposition contraire</a:t>
            </a:r>
          </a:p>
        </p:txBody>
      </p:sp>
      <p:sp>
        <p:nvSpPr>
          <p:cNvPr id="6148" name="Text Box 8"/>
          <p:cNvSpPr txBox="1">
            <a:spLocks noChangeArrowheads="1"/>
          </p:cNvSpPr>
          <p:nvPr/>
        </p:nvSpPr>
        <p:spPr bwMode="auto">
          <a:xfrm>
            <a:off x="404504" y="1532969"/>
            <a:ext cx="1096315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Aft>
                <a:spcPts val="1600"/>
              </a:spcAft>
              <a:buBlip>
                <a:blip r:embed="rId3"/>
              </a:buBlip>
              <a:defRPr sz="1600" b="1">
                <a:solidFill>
                  <a:srgbClr val="5F1B6B"/>
                </a:solidFill>
                <a:latin typeface="Arial" panose="020B0604020202020204" pitchFamily="34" charset="0"/>
              </a:defRPr>
            </a:lvl1pPr>
            <a:lvl2pPr marL="914400" indent="-457200">
              <a:lnSpc>
                <a:spcPct val="70000"/>
              </a:lnSpc>
              <a:spcAft>
                <a:spcPct val="60000"/>
              </a:spcAft>
              <a:defRPr sz="1400">
                <a:solidFill>
                  <a:srgbClr val="5F1B6B"/>
                </a:solidFill>
                <a:latin typeface="Arial" panose="020B0604020202020204" pitchFamily="34" charset="0"/>
              </a:defRPr>
            </a:lvl2pPr>
            <a:lvl3pPr marL="800100" indent="-3429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828800" indent="-457200">
              <a:spcBef>
                <a:spcPct val="20000"/>
              </a:spcBef>
              <a:spcAft>
                <a:spcPct val="20000"/>
              </a:spcAft>
              <a:buChar char="–"/>
              <a:defRPr sz="1300">
                <a:solidFill>
                  <a:srgbClr val="5F1B6B"/>
                </a:solidFill>
                <a:latin typeface="Arial" panose="020B0604020202020204" pitchFamily="34" charset="0"/>
              </a:defRPr>
            </a:lvl4pPr>
            <a:lvl5pPr marL="2286000" indent="-457200">
              <a:spcBef>
                <a:spcPct val="20000"/>
              </a:spcBef>
              <a:spcAft>
                <a:spcPts val="1500"/>
              </a:spcAft>
              <a:buChar char="»"/>
              <a:defRPr sz="1300">
                <a:solidFill>
                  <a:srgbClr val="5F1B6B"/>
                </a:solidFill>
                <a:latin typeface="Arial" panose="020B0604020202020204" pitchFamily="34" charset="0"/>
              </a:defRPr>
            </a:lvl5pPr>
            <a:lvl6pPr marL="2743200" indent="-457200" eaLnBrk="0" fontAlgn="base" hangingPunct="0">
              <a:spcBef>
                <a:spcPct val="20000"/>
              </a:spcBef>
              <a:spcAft>
                <a:spcPts val="1500"/>
              </a:spcAft>
              <a:buChar char="»"/>
              <a:defRPr sz="1300">
                <a:solidFill>
                  <a:srgbClr val="5F1B6B"/>
                </a:solidFill>
                <a:latin typeface="Arial" panose="020B0604020202020204" pitchFamily="34" charset="0"/>
              </a:defRPr>
            </a:lvl6pPr>
            <a:lvl7pPr marL="3200400" indent="-457200" eaLnBrk="0" fontAlgn="base" hangingPunct="0">
              <a:spcBef>
                <a:spcPct val="20000"/>
              </a:spcBef>
              <a:spcAft>
                <a:spcPts val="1500"/>
              </a:spcAft>
              <a:buChar char="»"/>
              <a:defRPr sz="1300">
                <a:solidFill>
                  <a:srgbClr val="5F1B6B"/>
                </a:solidFill>
                <a:latin typeface="Arial" panose="020B0604020202020204" pitchFamily="34" charset="0"/>
              </a:defRPr>
            </a:lvl7pPr>
            <a:lvl8pPr marL="3657600" indent="-457200" eaLnBrk="0" fontAlgn="base" hangingPunct="0">
              <a:spcBef>
                <a:spcPct val="20000"/>
              </a:spcBef>
              <a:spcAft>
                <a:spcPts val="1500"/>
              </a:spcAft>
              <a:buChar char="»"/>
              <a:defRPr sz="1300">
                <a:solidFill>
                  <a:srgbClr val="5F1B6B"/>
                </a:solidFill>
                <a:latin typeface="Arial" panose="020B0604020202020204" pitchFamily="34" charset="0"/>
              </a:defRPr>
            </a:lvl8pPr>
            <a:lvl9pPr marL="4114800" indent="-457200" eaLnBrk="0" fontAlgn="base" hangingPunct="0">
              <a:spcBef>
                <a:spcPct val="20000"/>
              </a:spcBef>
              <a:spcAft>
                <a:spcPts val="1500"/>
              </a:spcAft>
              <a:buChar char="»"/>
              <a:defRPr sz="1300">
                <a:solidFill>
                  <a:srgbClr val="5F1B6B"/>
                </a:solidFill>
                <a:latin typeface="Arial" panose="020B0604020202020204" pitchFamily="34" charset="0"/>
              </a:defRPr>
            </a:lvl9pPr>
          </a:lstStyle>
          <a:p>
            <a:pPr algn="just" eaLnBrk="0" fontAlgn="base" hangingPunct="0">
              <a:spcAft>
                <a:spcPct val="0"/>
              </a:spcAft>
              <a:buClr>
                <a:srgbClr val="7030A0"/>
              </a:buClr>
              <a:buFont typeface="Wingdings" panose="05000000000000000000" pitchFamily="2" charset="2"/>
              <a:buChar char="§"/>
            </a:pPr>
            <a:r>
              <a:rPr lang="fr-FR" altLang="fr-FR" sz="1800" dirty="0">
                <a:solidFill>
                  <a:schemeClr val="accent2"/>
                </a:solidFill>
                <a:cs typeface="Arial" panose="020B0604020202020204" pitchFamily="34" charset="0"/>
              </a:rPr>
              <a:t>Le taux minimal de l’obligation d’emploi de 6% devient révisable </a:t>
            </a:r>
            <a:r>
              <a:rPr lang="fr-FR" altLang="fr-FR" sz="1800" b="0" dirty="0">
                <a:solidFill>
                  <a:srgbClr val="5F5F5F"/>
                </a:solidFill>
                <a:cs typeface="Arial" panose="020B0604020202020204" pitchFamily="34" charset="0"/>
              </a:rPr>
              <a:t>tous les 5 ans (en référence à la part des BOETH dans la population active et à leur situation au regard du marché du travail)</a:t>
            </a:r>
          </a:p>
          <a:p>
            <a:pPr marL="0" indent="0" algn="just" eaLnBrk="0" fontAlgn="base" hangingPunct="0">
              <a:spcAft>
                <a:spcPct val="0"/>
              </a:spcAft>
              <a:buClr>
                <a:srgbClr val="7030A0"/>
              </a:buClr>
              <a:buNone/>
            </a:pPr>
            <a:endParaRPr lang="fr-FR" altLang="fr-FR" sz="1800" b="0" dirty="0">
              <a:solidFill>
                <a:srgbClr val="5F5F5F"/>
              </a:solidFill>
              <a:cs typeface="Arial" panose="020B0604020202020204" pitchFamily="34" charset="0"/>
            </a:endParaRPr>
          </a:p>
          <a:p>
            <a:pPr algn="just" eaLnBrk="0" fontAlgn="base" hangingPunct="0">
              <a:spcAft>
                <a:spcPct val="0"/>
              </a:spcAft>
              <a:buClr>
                <a:srgbClr val="7030A0"/>
              </a:buClr>
              <a:buFont typeface="Wingdings" panose="05000000000000000000" pitchFamily="2" charset="2"/>
              <a:buChar char="§"/>
            </a:pPr>
            <a:r>
              <a:rPr lang="fr-FR" altLang="fr-FR" sz="1800" dirty="0">
                <a:solidFill>
                  <a:schemeClr val="accent2"/>
                </a:solidFill>
                <a:cs typeface="Arial" panose="020B0604020202020204" pitchFamily="34" charset="0"/>
              </a:rPr>
              <a:t>Instauration d’une obligation déclarative de l’OETH auprès de </a:t>
            </a:r>
            <a:r>
              <a:rPr lang="fr-FR" altLang="fr-FR" sz="1800" i="1" dirty="0">
                <a:solidFill>
                  <a:schemeClr val="accent2"/>
                </a:solidFill>
                <a:cs typeface="Arial" panose="020B0604020202020204" pitchFamily="34" charset="0"/>
              </a:rPr>
              <a:t>« tous les employeurs »</a:t>
            </a:r>
            <a:r>
              <a:rPr lang="fr-FR" altLang="fr-FR" sz="1800" i="1" dirty="0">
                <a:solidFill>
                  <a:schemeClr val="accent2"/>
                </a:solidFill>
                <a:ea typeface="Times New Roman" panose="02020603050405020304" pitchFamily="18" charset="0"/>
                <a:cs typeface="Arial" panose="020B0604020202020204" pitchFamily="34" charset="0"/>
              </a:rPr>
              <a:t> </a:t>
            </a:r>
            <a:r>
              <a:rPr lang="fr-FR" altLang="fr-FR" sz="1800" b="0" dirty="0">
                <a:solidFill>
                  <a:schemeClr val="accent2"/>
                </a:solidFill>
                <a:ea typeface="Times New Roman" panose="02020603050405020304" pitchFamily="18" charset="0"/>
                <a:cs typeface="Arial" panose="020B0604020202020204" pitchFamily="34" charset="0"/>
              </a:rPr>
              <a:t>:</a:t>
            </a:r>
            <a:endParaRPr lang="fr-FR" altLang="fr-FR" sz="1800" b="0" dirty="0">
              <a:solidFill>
                <a:schemeClr val="accent2"/>
              </a:solidFill>
              <a:cs typeface="Arial" panose="020B0604020202020204" pitchFamily="34" charset="0"/>
            </a:endParaRPr>
          </a:p>
          <a:p>
            <a:pPr lvl="2" algn="just" eaLnBrk="0" fontAlgn="base" hangingPunct="0">
              <a:spcBef>
                <a:spcPts val="0"/>
              </a:spcBef>
              <a:spcAft>
                <a:spcPct val="0"/>
              </a:spcAft>
              <a:buClr>
                <a:srgbClr val="7030A0"/>
              </a:buClr>
              <a:buFont typeface="Arial" panose="020B0604020202020204" pitchFamily="34" charset="0"/>
              <a:buChar char="•"/>
            </a:pPr>
            <a:r>
              <a:rPr lang="fr-FR" altLang="fr-FR" sz="1800" dirty="0">
                <a:solidFill>
                  <a:srgbClr val="5F5F5F"/>
                </a:solidFill>
                <a:ea typeface="Times New Roman" panose="02020603050405020304" pitchFamily="18" charset="0"/>
                <a:cs typeface="Arial" panose="020B0604020202020204" pitchFamily="34" charset="0"/>
              </a:rPr>
              <a:t>afin de rendre visible la mobilisation des entreprises, mesurer leur effort, et élaborer une cartographie exhaustive de l’emploi des PH dont l’exploitation permettra de développer une offre de service adaptée </a:t>
            </a:r>
          </a:p>
          <a:p>
            <a:pPr lvl="2" algn="just" eaLnBrk="0" fontAlgn="base" hangingPunct="0">
              <a:spcBef>
                <a:spcPts val="0"/>
              </a:spcBef>
              <a:spcAft>
                <a:spcPct val="0"/>
              </a:spcAft>
              <a:buClr>
                <a:srgbClr val="7030A0"/>
              </a:buClr>
              <a:buFont typeface="Arial" panose="020B0604020202020204" pitchFamily="34" charset="0"/>
              <a:buChar char="•"/>
            </a:pPr>
            <a:r>
              <a:rPr lang="fr-FR" altLang="fr-FR" sz="1800" dirty="0">
                <a:solidFill>
                  <a:srgbClr val="5F5F5F"/>
                </a:solidFill>
                <a:ea typeface="Times New Roman" panose="02020603050405020304" pitchFamily="18" charset="0"/>
                <a:cs typeface="Arial" panose="020B0604020202020204" pitchFamily="34" charset="0"/>
              </a:rPr>
              <a:t>simplification de la déclaration pour les plus petites entreprises</a:t>
            </a:r>
          </a:p>
          <a:p>
            <a:pPr marL="342900" lvl="2" algn="just" eaLnBrk="0" fontAlgn="base" hangingPunct="0">
              <a:spcBef>
                <a:spcPts val="0"/>
              </a:spcBef>
              <a:spcAft>
                <a:spcPct val="0"/>
              </a:spcAft>
              <a:buClr>
                <a:srgbClr val="7030A0"/>
              </a:buClr>
              <a:buFont typeface="Wingdings" panose="05000000000000000000" pitchFamily="2" charset="2"/>
              <a:buChar char="q"/>
            </a:pPr>
            <a:endParaRPr lang="fr-FR" altLang="fr-FR" sz="1800" dirty="0">
              <a:solidFill>
                <a:srgbClr val="5F5F5F"/>
              </a:solidFill>
              <a:cs typeface="Arial" panose="020B0604020202020204" pitchFamily="34" charset="0"/>
            </a:endParaRPr>
          </a:p>
          <a:p>
            <a:pPr marL="285750" lvl="1" indent="-285750" algn="just" eaLnBrk="0" fontAlgn="base" hangingPunct="0">
              <a:lnSpc>
                <a:spcPct val="100000"/>
              </a:lnSpc>
              <a:spcAft>
                <a:spcPct val="0"/>
              </a:spcAft>
              <a:buClr>
                <a:srgbClr val="7030A0"/>
              </a:buClr>
              <a:buFont typeface="Wingdings" panose="05000000000000000000" pitchFamily="2" charset="2"/>
              <a:buChar char="§"/>
              <a:defRPr/>
            </a:pPr>
            <a:r>
              <a:rPr lang="fr-FR" sz="1800" b="1" dirty="0">
                <a:solidFill>
                  <a:schemeClr val="accent2"/>
                </a:solidFill>
                <a:cs typeface="Arial" panose="020B0604020202020204" pitchFamily="34" charset="0"/>
              </a:rPr>
              <a:t>Déclaration </a:t>
            </a:r>
            <a:r>
              <a:rPr lang="fr-FR" sz="1800" dirty="0">
                <a:solidFill>
                  <a:srgbClr val="5F5F5F"/>
                </a:solidFill>
                <a:cs typeface="Arial" panose="020B0604020202020204" pitchFamily="34" charset="0"/>
              </a:rPr>
              <a:t>par l’employeur de sa situation au regard de l’OETH </a:t>
            </a:r>
            <a:r>
              <a:rPr lang="fr-FR" sz="1800" b="1" dirty="0">
                <a:solidFill>
                  <a:schemeClr val="accent2"/>
                </a:solidFill>
                <a:cs typeface="Arial" panose="020B0604020202020204" pitchFamily="34" charset="0"/>
              </a:rPr>
              <a:t>au moyen de la DSN</a:t>
            </a:r>
            <a:r>
              <a:rPr lang="fr-FR" sz="1800" dirty="0">
                <a:solidFill>
                  <a:srgbClr val="5F5F5F"/>
                </a:solidFill>
                <a:cs typeface="Arial" panose="020B0604020202020204" pitchFamily="34" charset="0"/>
              </a:rPr>
              <a:t> (déclaration sociale nominative)</a:t>
            </a:r>
          </a:p>
          <a:p>
            <a:pPr marL="285750" lvl="1" indent="-285750" algn="just" eaLnBrk="0" fontAlgn="base" hangingPunct="0">
              <a:lnSpc>
                <a:spcPct val="100000"/>
              </a:lnSpc>
              <a:spcAft>
                <a:spcPct val="0"/>
              </a:spcAft>
              <a:buClr>
                <a:srgbClr val="7030A0"/>
              </a:buClr>
              <a:buFont typeface="Arial" panose="020B0604020202020204" pitchFamily="34" charset="0"/>
              <a:buChar char="•"/>
              <a:defRPr/>
            </a:pPr>
            <a:endParaRPr lang="fr-FR" sz="1800" dirty="0">
              <a:solidFill>
                <a:srgbClr val="5F5F5F"/>
              </a:solidFill>
              <a:cs typeface="Arial" panose="020B0604020202020204" pitchFamily="34" charset="0"/>
            </a:endParaRPr>
          </a:p>
          <a:p>
            <a:pPr marL="285750" lvl="1" indent="-285750" algn="just" eaLnBrk="0" fontAlgn="base" hangingPunct="0">
              <a:lnSpc>
                <a:spcPct val="100000"/>
              </a:lnSpc>
              <a:spcAft>
                <a:spcPct val="0"/>
              </a:spcAft>
              <a:buClr>
                <a:srgbClr val="7030A0"/>
              </a:buClr>
              <a:buFont typeface="Wingdings" panose="05000000000000000000" pitchFamily="2" charset="2"/>
              <a:buChar char="§"/>
              <a:defRPr/>
            </a:pPr>
            <a:r>
              <a:rPr lang="fr-FR" altLang="fr-FR" sz="1800" b="1" dirty="0">
                <a:solidFill>
                  <a:schemeClr val="accent2"/>
                </a:solidFill>
                <a:cs typeface="Arial" panose="020B0604020202020204" pitchFamily="34" charset="0"/>
              </a:rPr>
              <a:t>L’entreprise</a:t>
            </a:r>
            <a:r>
              <a:rPr lang="fr-FR" altLang="fr-FR" sz="1800" dirty="0">
                <a:solidFill>
                  <a:schemeClr val="accent2"/>
                </a:solidFill>
                <a:cs typeface="Arial" panose="020B0604020202020204" pitchFamily="34" charset="0"/>
              </a:rPr>
              <a:t> </a:t>
            </a:r>
            <a:r>
              <a:rPr lang="fr-FR" altLang="fr-FR" sz="1800" dirty="0">
                <a:solidFill>
                  <a:srgbClr val="5F5F5F"/>
                </a:solidFill>
                <a:cs typeface="Arial" panose="020B0604020202020204" pitchFamily="34" charset="0"/>
              </a:rPr>
              <a:t>(et non plus l’établissement) est désignée </a:t>
            </a:r>
            <a:r>
              <a:rPr lang="fr-FR" altLang="fr-FR" sz="1800" b="1" dirty="0">
                <a:solidFill>
                  <a:schemeClr val="accent2"/>
                </a:solidFill>
                <a:cs typeface="Arial" panose="020B0604020202020204" pitchFamily="34" charset="0"/>
              </a:rPr>
              <a:t>comme unité d’assujettissement </a:t>
            </a:r>
            <a:r>
              <a:rPr lang="fr-FR" altLang="fr-FR" sz="1800" dirty="0">
                <a:solidFill>
                  <a:srgbClr val="5F5F5F"/>
                </a:solidFill>
                <a:cs typeface="Arial" panose="020B0604020202020204" pitchFamily="34" charset="0"/>
              </a:rPr>
              <a:t>à l’obligation</a:t>
            </a:r>
            <a:endParaRPr lang="fr-FR" altLang="fr-FR" sz="1800" dirty="0">
              <a:solidFill>
                <a:srgbClr val="5F5F5F"/>
              </a:solidFill>
              <a:ea typeface="Times New Roman" panose="02020603050405020304" pitchFamily="18" charset="0"/>
              <a:cs typeface="Arial" panose="020B0604020202020204" pitchFamily="34" charset="0"/>
            </a:endParaRPr>
          </a:p>
          <a:p>
            <a:pPr marL="0" lvl="1" indent="0" algn="just" eaLnBrk="0" fontAlgn="base" hangingPunct="0">
              <a:lnSpc>
                <a:spcPct val="100000"/>
              </a:lnSpc>
              <a:spcAft>
                <a:spcPct val="0"/>
              </a:spcAft>
              <a:buClr>
                <a:srgbClr val="7030A0"/>
              </a:buClr>
              <a:defRPr/>
            </a:pPr>
            <a:endParaRPr lang="fr-FR" sz="1800" dirty="0">
              <a:solidFill>
                <a:srgbClr val="5F5F5F"/>
              </a:solidFill>
              <a:cs typeface="Arial" panose="020B0604020202020204" pitchFamily="34" charset="0"/>
            </a:endParaRPr>
          </a:p>
        </p:txBody>
      </p:sp>
    </p:spTree>
    <p:extLst>
      <p:ext uri="{BB962C8B-B14F-4D97-AF65-F5344CB8AC3E}">
        <p14:creationId xmlns:p14="http://schemas.microsoft.com/office/powerpoint/2010/main" val="342754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8"/>
          <p:cNvSpPr txBox="1">
            <a:spLocks noChangeArrowheads="1"/>
          </p:cNvSpPr>
          <p:nvPr/>
        </p:nvSpPr>
        <p:spPr bwMode="auto">
          <a:xfrm>
            <a:off x="613610" y="1093780"/>
            <a:ext cx="10974441"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Aft>
                <a:spcPts val="1600"/>
              </a:spcAft>
              <a:buBlip>
                <a:blip r:embed="rId3"/>
              </a:buBlip>
              <a:defRPr sz="1600" b="1">
                <a:solidFill>
                  <a:srgbClr val="5F1B6B"/>
                </a:solidFill>
                <a:latin typeface="Arial" panose="020B0604020202020204" pitchFamily="34" charset="0"/>
              </a:defRPr>
            </a:lvl1pPr>
            <a:lvl2pPr marL="914400" indent="-457200">
              <a:lnSpc>
                <a:spcPct val="70000"/>
              </a:lnSpc>
              <a:spcAft>
                <a:spcPct val="60000"/>
              </a:spcAft>
              <a:defRPr sz="1400">
                <a:solidFill>
                  <a:srgbClr val="5F1B6B"/>
                </a:solidFill>
                <a:latin typeface="Arial" panose="020B0604020202020204" pitchFamily="34" charset="0"/>
              </a:defRPr>
            </a:lvl2pPr>
            <a:lvl3pPr marL="800100" indent="-3429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828800" indent="-457200">
              <a:spcBef>
                <a:spcPct val="20000"/>
              </a:spcBef>
              <a:spcAft>
                <a:spcPct val="20000"/>
              </a:spcAft>
              <a:buChar char="–"/>
              <a:defRPr sz="1300">
                <a:solidFill>
                  <a:srgbClr val="5F1B6B"/>
                </a:solidFill>
                <a:latin typeface="Arial" panose="020B0604020202020204" pitchFamily="34" charset="0"/>
              </a:defRPr>
            </a:lvl4pPr>
            <a:lvl5pPr marL="2286000" indent="-457200">
              <a:spcBef>
                <a:spcPct val="20000"/>
              </a:spcBef>
              <a:spcAft>
                <a:spcPts val="1500"/>
              </a:spcAft>
              <a:buChar char="»"/>
              <a:defRPr sz="1300">
                <a:solidFill>
                  <a:srgbClr val="5F1B6B"/>
                </a:solidFill>
                <a:latin typeface="Arial" panose="020B0604020202020204" pitchFamily="34" charset="0"/>
              </a:defRPr>
            </a:lvl5pPr>
            <a:lvl6pPr marL="2743200" indent="-457200" eaLnBrk="0" fontAlgn="base" hangingPunct="0">
              <a:spcBef>
                <a:spcPct val="20000"/>
              </a:spcBef>
              <a:spcAft>
                <a:spcPts val="1500"/>
              </a:spcAft>
              <a:buChar char="»"/>
              <a:defRPr sz="1300">
                <a:solidFill>
                  <a:srgbClr val="5F1B6B"/>
                </a:solidFill>
                <a:latin typeface="Arial" panose="020B0604020202020204" pitchFamily="34" charset="0"/>
              </a:defRPr>
            </a:lvl6pPr>
            <a:lvl7pPr marL="3200400" indent="-457200" eaLnBrk="0" fontAlgn="base" hangingPunct="0">
              <a:spcBef>
                <a:spcPct val="20000"/>
              </a:spcBef>
              <a:spcAft>
                <a:spcPts val="1500"/>
              </a:spcAft>
              <a:buChar char="»"/>
              <a:defRPr sz="1300">
                <a:solidFill>
                  <a:srgbClr val="5F1B6B"/>
                </a:solidFill>
                <a:latin typeface="Arial" panose="020B0604020202020204" pitchFamily="34" charset="0"/>
              </a:defRPr>
            </a:lvl7pPr>
            <a:lvl8pPr marL="3657600" indent="-457200" eaLnBrk="0" fontAlgn="base" hangingPunct="0">
              <a:spcBef>
                <a:spcPct val="20000"/>
              </a:spcBef>
              <a:spcAft>
                <a:spcPts val="1500"/>
              </a:spcAft>
              <a:buChar char="»"/>
              <a:defRPr sz="1300">
                <a:solidFill>
                  <a:srgbClr val="5F1B6B"/>
                </a:solidFill>
                <a:latin typeface="Arial" panose="020B0604020202020204" pitchFamily="34" charset="0"/>
              </a:defRPr>
            </a:lvl8pPr>
            <a:lvl9pPr marL="4114800" indent="-457200" eaLnBrk="0" fontAlgn="base" hangingPunct="0">
              <a:spcBef>
                <a:spcPct val="20000"/>
              </a:spcBef>
              <a:spcAft>
                <a:spcPts val="1500"/>
              </a:spcAft>
              <a:buChar char="»"/>
              <a:defRPr sz="1300">
                <a:solidFill>
                  <a:srgbClr val="5F1B6B"/>
                </a:solidFill>
                <a:latin typeface="Arial" panose="020B0604020202020204" pitchFamily="34" charset="0"/>
              </a:defRPr>
            </a:lvl9pPr>
          </a:lstStyle>
          <a:p>
            <a:pPr marL="285750" lvl="1" indent="-285750" algn="just" eaLnBrk="0" fontAlgn="base" hangingPunct="0">
              <a:lnSpc>
                <a:spcPct val="100000"/>
              </a:lnSpc>
              <a:spcAft>
                <a:spcPct val="0"/>
              </a:spcAft>
              <a:buClr>
                <a:srgbClr val="7030A0"/>
              </a:buClr>
              <a:buFont typeface="Wingdings" panose="05000000000000000000" pitchFamily="2" charset="2"/>
              <a:buChar char="§"/>
              <a:defRPr/>
            </a:pPr>
            <a:r>
              <a:rPr lang="fr-FR" sz="1800" dirty="0">
                <a:solidFill>
                  <a:schemeClr val="accent2"/>
                </a:solidFill>
                <a:cs typeface="Arial" panose="020B0604020202020204" pitchFamily="34" charset="0"/>
              </a:rPr>
              <a:t>La </a:t>
            </a:r>
            <a:r>
              <a:rPr lang="fr-FR" sz="1800" b="1" dirty="0">
                <a:solidFill>
                  <a:schemeClr val="accent2"/>
                </a:solidFill>
                <a:cs typeface="Arial" panose="020B0604020202020204" pitchFamily="34" charset="0"/>
              </a:rPr>
              <a:t>contribution</a:t>
            </a:r>
            <a:r>
              <a:rPr lang="fr-FR" sz="1800" dirty="0">
                <a:solidFill>
                  <a:schemeClr val="accent2"/>
                </a:solidFill>
                <a:cs typeface="Arial" panose="020B0604020202020204" pitchFamily="34" charset="0"/>
              </a:rPr>
              <a:t> </a:t>
            </a:r>
            <a:r>
              <a:rPr lang="fr-FR" sz="1800" dirty="0">
                <a:solidFill>
                  <a:srgbClr val="5F5F5F"/>
                </a:solidFill>
                <a:cs typeface="Arial" panose="020B0604020202020204" pitchFamily="34" charset="0"/>
              </a:rPr>
              <a:t>que les employeurs peuvent verser à l’</a:t>
            </a:r>
            <a:r>
              <a:rPr lang="fr-FR" sz="1800" dirty="0" err="1">
                <a:solidFill>
                  <a:srgbClr val="5F5F5F"/>
                </a:solidFill>
                <a:cs typeface="Arial" panose="020B0604020202020204" pitchFamily="34" charset="0"/>
              </a:rPr>
              <a:t>Agefiph</a:t>
            </a:r>
            <a:r>
              <a:rPr lang="fr-FR" sz="1800" dirty="0">
                <a:solidFill>
                  <a:srgbClr val="5F5F5F"/>
                </a:solidFill>
                <a:cs typeface="Arial" panose="020B0604020202020204" pitchFamily="34" charset="0"/>
              </a:rPr>
              <a:t> au titre des modalités d’acquittement de l’OETH </a:t>
            </a:r>
            <a:r>
              <a:rPr lang="fr-FR" sz="1800" dirty="0">
                <a:solidFill>
                  <a:schemeClr val="accent2"/>
                </a:solidFill>
                <a:cs typeface="Arial" panose="020B0604020202020204" pitchFamily="34" charset="0"/>
              </a:rPr>
              <a:t>est </a:t>
            </a:r>
            <a:r>
              <a:rPr lang="fr-FR" sz="1800" b="1" dirty="0">
                <a:solidFill>
                  <a:schemeClr val="accent2"/>
                </a:solidFill>
                <a:cs typeface="Arial" panose="020B0604020202020204" pitchFamily="34" charset="0"/>
              </a:rPr>
              <a:t>recouvrée</a:t>
            </a:r>
            <a:r>
              <a:rPr lang="fr-FR" sz="1800" dirty="0">
                <a:solidFill>
                  <a:schemeClr val="accent2"/>
                </a:solidFill>
                <a:cs typeface="Arial" panose="020B0604020202020204" pitchFamily="34" charset="0"/>
              </a:rPr>
              <a:t> par les Urssaf, les caisses générales de sécurité sociale ou les caisses de MSA </a:t>
            </a:r>
            <a:r>
              <a:rPr lang="fr-FR" sz="1800" dirty="0">
                <a:solidFill>
                  <a:srgbClr val="5F5F5F"/>
                </a:solidFill>
                <a:cs typeface="Arial" panose="020B0604020202020204" pitchFamily="34" charset="0"/>
              </a:rPr>
              <a:t>dans les mêmes conditions que les cotisations du régime général de sécurité sociale</a:t>
            </a:r>
          </a:p>
          <a:p>
            <a:pPr marL="0" lvl="2" indent="0" algn="just" eaLnBrk="0" fontAlgn="base" hangingPunct="0">
              <a:spcBef>
                <a:spcPts val="0"/>
              </a:spcBef>
              <a:spcAft>
                <a:spcPct val="0"/>
              </a:spcAft>
              <a:buClr>
                <a:srgbClr val="7030A0"/>
              </a:buClr>
              <a:buNone/>
              <a:defRPr/>
            </a:pPr>
            <a:r>
              <a:rPr lang="fr-FR" sz="1800" dirty="0">
                <a:solidFill>
                  <a:srgbClr val="5F5F5F"/>
                </a:solidFill>
                <a:cs typeface="Arial" panose="020B0604020202020204" pitchFamily="34" charset="0"/>
              </a:rPr>
              <a:t>     L’</a:t>
            </a:r>
            <a:r>
              <a:rPr lang="fr-FR" sz="1800" b="1" dirty="0" err="1">
                <a:solidFill>
                  <a:schemeClr val="accent2"/>
                </a:solidFill>
                <a:cs typeface="Arial" panose="020B0604020202020204" pitchFamily="34" charset="0"/>
              </a:rPr>
              <a:t>Agefiph</a:t>
            </a:r>
            <a:r>
              <a:rPr lang="fr-FR" sz="1800" b="1" dirty="0">
                <a:solidFill>
                  <a:srgbClr val="5F5F5F"/>
                </a:solidFill>
                <a:cs typeface="Arial" panose="020B0604020202020204" pitchFamily="34" charset="0"/>
              </a:rPr>
              <a:t> </a:t>
            </a:r>
            <a:r>
              <a:rPr lang="fr-FR" sz="1800" dirty="0">
                <a:solidFill>
                  <a:srgbClr val="5F5F5F"/>
                </a:solidFill>
                <a:cs typeface="Arial" panose="020B0604020202020204" pitchFamily="34" charset="0"/>
              </a:rPr>
              <a:t>reste </a:t>
            </a:r>
            <a:r>
              <a:rPr lang="fr-FR" sz="1800" b="1" dirty="0">
                <a:solidFill>
                  <a:schemeClr val="accent2"/>
                </a:solidFill>
                <a:cs typeface="Arial" panose="020B0604020202020204" pitchFamily="34" charset="0"/>
              </a:rPr>
              <a:t>affectataire de la contribution</a:t>
            </a:r>
            <a:endParaRPr lang="fr-FR" sz="1800" dirty="0">
              <a:solidFill>
                <a:schemeClr val="accent2"/>
              </a:solidFill>
              <a:cs typeface="Arial" panose="020B0604020202020204" pitchFamily="34" charset="0"/>
            </a:endParaRPr>
          </a:p>
          <a:p>
            <a:pPr marL="0" lvl="2" indent="0" algn="just" eaLnBrk="0" fontAlgn="base" hangingPunct="0">
              <a:spcBef>
                <a:spcPts val="0"/>
              </a:spcBef>
              <a:spcAft>
                <a:spcPct val="0"/>
              </a:spcAft>
              <a:buClr>
                <a:srgbClr val="7030A0"/>
              </a:buClr>
              <a:buNone/>
              <a:defRPr/>
            </a:pPr>
            <a:endParaRPr lang="fr-FR" sz="1800" b="1" dirty="0">
              <a:solidFill>
                <a:srgbClr val="5F5F5F"/>
              </a:solidFill>
              <a:cs typeface="Arial" panose="020B0604020202020204" pitchFamily="34" charset="0"/>
            </a:endParaRPr>
          </a:p>
          <a:p>
            <a:pPr marL="285750" lvl="2" indent="-285750" eaLnBrk="0" fontAlgn="base" hangingPunct="0">
              <a:spcBef>
                <a:spcPts val="0"/>
              </a:spcBef>
              <a:spcAft>
                <a:spcPct val="0"/>
              </a:spcAft>
              <a:buClr>
                <a:srgbClr val="7030A0"/>
              </a:buClr>
              <a:defRPr/>
            </a:pPr>
            <a:r>
              <a:rPr lang="fr-FR" sz="1800" b="1" dirty="0">
                <a:solidFill>
                  <a:schemeClr val="accent2"/>
                </a:solidFill>
                <a:cs typeface="Arial" panose="020B0604020202020204" pitchFamily="34" charset="0"/>
              </a:rPr>
              <a:t>Elargissement des modalités de prise en compte des BOETH </a:t>
            </a:r>
            <a:br>
              <a:rPr lang="fr-FR" sz="1800" b="1" dirty="0">
                <a:solidFill>
                  <a:schemeClr val="accent2"/>
                </a:solidFill>
                <a:cs typeface="Arial" panose="020B0604020202020204" pitchFamily="34" charset="0"/>
              </a:rPr>
            </a:br>
            <a:r>
              <a:rPr lang="fr-FR" sz="1800" dirty="0">
                <a:solidFill>
                  <a:srgbClr val="5F5F5F"/>
                </a:solidFill>
                <a:ea typeface="Times New Roman" panose="02020603050405020304" pitchFamily="18" charset="0"/>
                <a:cs typeface="Arial" panose="020B0604020202020204" pitchFamily="34" charset="0"/>
              </a:rPr>
              <a:t>Sont pris en compte les BOETH quelles que soient la durée et la nature de leur contrat (apprentissage, professionnalisation, PMSMP, stagiaires, etc...)</a:t>
            </a:r>
            <a:br>
              <a:rPr lang="fr-FR" sz="1800" dirty="0">
                <a:solidFill>
                  <a:srgbClr val="5F5F5F"/>
                </a:solidFill>
                <a:ea typeface="Times New Roman" panose="02020603050405020304" pitchFamily="18" charset="0"/>
                <a:cs typeface="Arial" panose="020B0604020202020204" pitchFamily="34" charset="0"/>
              </a:rPr>
            </a:br>
            <a:r>
              <a:rPr lang="fr-FR" sz="1800" dirty="0">
                <a:solidFill>
                  <a:srgbClr val="5F5F5F"/>
                </a:solidFill>
                <a:ea typeface="Times New Roman" panose="02020603050405020304" pitchFamily="18" charset="0"/>
                <a:cs typeface="Arial" panose="020B0604020202020204" pitchFamily="34" charset="0"/>
              </a:rPr>
              <a:t>Suppression de la limite de valorisation d’accueil de stagiaires au titre de l’OETH (anciennement à 2%)</a:t>
            </a:r>
            <a:br>
              <a:rPr lang="fr-FR" sz="1800" dirty="0">
                <a:solidFill>
                  <a:srgbClr val="5F5F5F"/>
                </a:solidFill>
                <a:ea typeface="Times New Roman" panose="02020603050405020304" pitchFamily="18" charset="0"/>
                <a:cs typeface="Arial" panose="020B0604020202020204" pitchFamily="34" charset="0"/>
              </a:rPr>
            </a:br>
            <a:r>
              <a:rPr lang="fr-FR" sz="1800" dirty="0">
                <a:solidFill>
                  <a:srgbClr val="5F5F5F"/>
                </a:solidFill>
                <a:ea typeface="Times New Roman" panose="02020603050405020304" pitchFamily="18" charset="0"/>
                <a:cs typeface="Arial" panose="020B0604020202020204" pitchFamily="34" charset="0"/>
              </a:rPr>
              <a:t>Suppression de la durée minimale du stage pour être valorisé</a:t>
            </a:r>
          </a:p>
          <a:p>
            <a:pPr marL="457200" lvl="2" indent="0" algn="just" eaLnBrk="0" fontAlgn="base" hangingPunct="0">
              <a:spcBef>
                <a:spcPts val="0"/>
              </a:spcBef>
              <a:spcAft>
                <a:spcPct val="0"/>
              </a:spcAft>
              <a:buClr>
                <a:srgbClr val="C00000"/>
              </a:buClr>
              <a:buNone/>
              <a:defRPr/>
            </a:pPr>
            <a:endParaRPr lang="fr-FR" sz="1800" dirty="0">
              <a:solidFill>
                <a:srgbClr val="5F5F5F"/>
              </a:solidFill>
              <a:ea typeface="Times New Roman" panose="02020603050405020304" pitchFamily="18" charset="0"/>
              <a:cs typeface="Arial" panose="020B0604020202020204" pitchFamily="34" charset="0"/>
            </a:endParaRPr>
          </a:p>
          <a:p>
            <a:pPr marL="285750" lvl="2" indent="-285750" algn="just" eaLnBrk="0" fontAlgn="base" hangingPunct="0">
              <a:spcBef>
                <a:spcPts val="0"/>
              </a:spcBef>
              <a:spcAft>
                <a:spcPct val="0"/>
              </a:spcAft>
              <a:buClr>
                <a:srgbClr val="7030A0"/>
              </a:buClr>
              <a:defRPr/>
            </a:pPr>
            <a:r>
              <a:rPr lang="fr-FR" sz="1800" b="1" dirty="0">
                <a:solidFill>
                  <a:schemeClr val="accent2"/>
                </a:solidFill>
                <a:cs typeface="Arial" panose="020B0604020202020204" pitchFamily="34" charset="0"/>
              </a:rPr>
              <a:t>La RQTH </a:t>
            </a:r>
            <a:r>
              <a:rPr lang="fr-FR" sz="1800" dirty="0">
                <a:solidFill>
                  <a:srgbClr val="5F5F5F"/>
                </a:solidFill>
                <a:cs typeface="Arial" panose="020B0604020202020204" pitchFamily="34" charset="0"/>
              </a:rPr>
              <a:t>pourra être accordée de façon </a:t>
            </a:r>
            <a:r>
              <a:rPr lang="fr-FR" sz="1800" b="1" dirty="0">
                <a:solidFill>
                  <a:schemeClr val="accent2"/>
                </a:solidFill>
                <a:cs typeface="Arial" panose="020B0604020202020204" pitchFamily="34" charset="0"/>
              </a:rPr>
              <a:t>définitive lorsque le handicap est irréversible</a:t>
            </a:r>
          </a:p>
          <a:p>
            <a:pPr marL="457200" lvl="2" indent="0" algn="just" eaLnBrk="0" fontAlgn="base" hangingPunct="0">
              <a:spcBef>
                <a:spcPts val="0"/>
              </a:spcBef>
              <a:spcAft>
                <a:spcPct val="0"/>
              </a:spcAft>
              <a:buClr>
                <a:srgbClr val="C00000"/>
              </a:buClr>
              <a:buNone/>
              <a:defRPr/>
            </a:pPr>
            <a:endParaRPr lang="fr-FR" sz="1800" dirty="0">
              <a:solidFill>
                <a:srgbClr val="5F5F5F"/>
              </a:solidFill>
              <a:ea typeface="Times New Roman" panose="02020603050405020304" pitchFamily="18" charset="0"/>
              <a:cs typeface="Arial" panose="020B0604020202020204" pitchFamily="34" charset="0"/>
            </a:endParaRPr>
          </a:p>
          <a:p>
            <a:pPr marL="285750" lvl="2" indent="-285750" eaLnBrk="0" fontAlgn="base" hangingPunct="0">
              <a:spcBef>
                <a:spcPts val="0"/>
              </a:spcBef>
              <a:spcAft>
                <a:spcPct val="0"/>
              </a:spcAft>
              <a:buClr>
                <a:srgbClr val="7030A0"/>
              </a:buClr>
              <a:defRPr/>
            </a:pPr>
            <a:r>
              <a:rPr lang="fr-FR" sz="1800" b="1" dirty="0">
                <a:solidFill>
                  <a:schemeClr val="accent2"/>
                </a:solidFill>
                <a:cs typeface="Arial" panose="020B0604020202020204" pitchFamily="34" charset="0"/>
              </a:rPr>
              <a:t>Suppression du dispositif de minoration de la contribution au profit d’un dispositif de valorisation des bénéficiaires</a:t>
            </a:r>
            <a:br>
              <a:rPr lang="fr-FR" sz="1800" b="1" dirty="0">
                <a:solidFill>
                  <a:schemeClr val="accent2"/>
                </a:solidFill>
                <a:cs typeface="Arial" panose="020B0604020202020204" pitchFamily="34" charset="0"/>
              </a:rPr>
            </a:br>
            <a:r>
              <a:rPr lang="fr-FR" sz="1800" dirty="0">
                <a:solidFill>
                  <a:srgbClr val="5F5F5F"/>
                </a:solidFill>
                <a:cs typeface="Arial" panose="020B0604020202020204" pitchFamily="34" charset="0"/>
              </a:rPr>
              <a:t>Notamment valorisation pour le calcul du </a:t>
            </a:r>
            <a:r>
              <a:rPr lang="fr-FR" sz="1800" b="1" dirty="0">
                <a:solidFill>
                  <a:srgbClr val="5F5F5F"/>
                </a:solidFill>
                <a:cs typeface="Arial" panose="020B0604020202020204" pitchFamily="34" charset="0"/>
              </a:rPr>
              <a:t>nombre des bénéficiaires </a:t>
            </a:r>
            <a:r>
              <a:rPr lang="fr-FR" sz="1800" dirty="0">
                <a:solidFill>
                  <a:srgbClr val="5F5F5F"/>
                </a:solidFill>
                <a:cs typeface="Arial" panose="020B0604020202020204" pitchFamily="34" charset="0"/>
              </a:rPr>
              <a:t>employés de « l’effort consenti par l’entreprise en faveur des BOETH qui rencontrent des difficultés particulières </a:t>
            </a:r>
            <a:r>
              <a:rPr lang="fr-FR" sz="1800" b="1" dirty="0">
                <a:solidFill>
                  <a:srgbClr val="5F5F5F"/>
                </a:solidFill>
                <a:cs typeface="Arial" panose="020B0604020202020204" pitchFamily="34" charset="0"/>
              </a:rPr>
              <a:t>de maintien </a:t>
            </a:r>
            <a:r>
              <a:rPr lang="fr-FR" sz="1800" dirty="0">
                <a:solidFill>
                  <a:srgbClr val="5F5F5F"/>
                </a:solidFill>
                <a:cs typeface="Arial" panose="020B0604020202020204" pitchFamily="34" charset="0"/>
              </a:rPr>
              <a:t>dans l’emploi » (décret d’application en attente)</a:t>
            </a:r>
            <a:endParaRPr lang="fr-FR" sz="1800" i="1" dirty="0">
              <a:solidFill>
                <a:srgbClr val="5F5F5F"/>
              </a:solidFill>
              <a:cs typeface="Arial" panose="020B0604020202020204" pitchFamily="34" charset="0"/>
            </a:endParaRPr>
          </a:p>
          <a:p>
            <a:pPr marL="0" lvl="2" indent="0" algn="just" eaLnBrk="0" fontAlgn="base" hangingPunct="0">
              <a:spcBef>
                <a:spcPts val="0"/>
              </a:spcBef>
              <a:spcAft>
                <a:spcPct val="0"/>
              </a:spcAft>
              <a:buClr>
                <a:srgbClr val="7030A0"/>
              </a:buClr>
              <a:buNone/>
              <a:defRPr/>
            </a:pPr>
            <a:endParaRPr lang="fr-FR" sz="1800" dirty="0">
              <a:solidFill>
                <a:srgbClr val="5F5F5F"/>
              </a:solidFill>
              <a:cs typeface="Arial" panose="020B0604020202020204" pitchFamily="34" charset="0"/>
            </a:endParaRPr>
          </a:p>
          <a:p>
            <a:pPr marL="342900" lvl="2" algn="just" eaLnBrk="0" fontAlgn="base" hangingPunct="0">
              <a:spcBef>
                <a:spcPts val="0"/>
              </a:spcBef>
              <a:spcAft>
                <a:spcPct val="0"/>
              </a:spcAft>
              <a:buClr>
                <a:srgbClr val="7030A0"/>
              </a:buClr>
              <a:buFont typeface="Wingdings" panose="05000000000000000000" pitchFamily="2" charset="2"/>
              <a:buChar char="q"/>
              <a:defRPr/>
            </a:pPr>
            <a:endParaRPr lang="fr-FR" sz="1800" dirty="0">
              <a:solidFill>
                <a:srgbClr val="5F5F5F"/>
              </a:solidFill>
              <a:ea typeface="Times New Roman" panose="02020603050405020304" pitchFamily="18" charset="0"/>
              <a:cs typeface="Arial" panose="020B0604020202020204" pitchFamily="34" charset="0"/>
            </a:endParaRPr>
          </a:p>
        </p:txBody>
      </p:sp>
      <p:sp>
        <p:nvSpPr>
          <p:cNvPr id="6" name="Text Box 7"/>
          <p:cNvSpPr txBox="1">
            <a:spLocks noChangeArrowheads="1"/>
          </p:cNvSpPr>
          <p:nvPr/>
        </p:nvSpPr>
        <p:spPr bwMode="auto">
          <a:xfrm>
            <a:off x="4842164" y="0"/>
            <a:ext cx="65254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Aft>
                <a:spcPts val="1600"/>
              </a:spcAft>
              <a:buBlip>
                <a:blip r:embed="rId3"/>
              </a:buBlip>
              <a:defRPr sz="1600" b="1">
                <a:solidFill>
                  <a:srgbClr val="5F1B6B"/>
                </a:solidFill>
                <a:latin typeface="Arial" panose="020B0604020202020204" pitchFamily="34" charset="0"/>
              </a:defRPr>
            </a:lvl1pPr>
            <a:lvl2pPr marL="742950" indent="-285750">
              <a:lnSpc>
                <a:spcPct val="70000"/>
              </a:lnSpc>
              <a:spcAft>
                <a:spcPct val="60000"/>
              </a:spcAft>
              <a:defRPr sz="1400">
                <a:solidFill>
                  <a:srgbClr val="5F1B6B"/>
                </a:solidFill>
                <a:latin typeface="Arial" panose="020B0604020202020204" pitchFamily="34" charset="0"/>
              </a:defRPr>
            </a:lvl2pPr>
            <a:lvl3pPr marL="1143000" indent="-2286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600200" indent="-228600">
              <a:spcBef>
                <a:spcPct val="20000"/>
              </a:spcBef>
              <a:spcAft>
                <a:spcPct val="20000"/>
              </a:spcAft>
              <a:buChar char="–"/>
              <a:defRPr sz="1300">
                <a:solidFill>
                  <a:srgbClr val="5F1B6B"/>
                </a:solidFill>
                <a:latin typeface="Arial" panose="020B0604020202020204" pitchFamily="34" charset="0"/>
              </a:defRPr>
            </a:lvl4pPr>
            <a:lvl5pPr marL="2057400" indent="-228600">
              <a:spcBef>
                <a:spcPct val="20000"/>
              </a:spcBef>
              <a:spcAft>
                <a:spcPts val="1500"/>
              </a:spcAft>
              <a:buChar char="»"/>
              <a:defRPr sz="1300">
                <a:solidFill>
                  <a:srgbClr val="5F1B6B"/>
                </a:solidFill>
                <a:latin typeface="Arial" panose="020B0604020202020204" pitchFamily="34" charset="0"/>
              </a:defRPr>
            </a:lvl5pPr>
            <a:lvl6pPr marL="2514600" indent="-228600" eaLnBrk="0" fontAlgn="base" hangingPunct="0">
              <a:spcBef>
                <a:spcPct val="20000"/>
              </a:spcBef>
              <a:spcAft>
                <a:spcPts val="1500"/>
              </a:spcAft>
              <a:buChar char="»"/>
              <a:defRPr sz="1300">
                <a:solidFill>
                  <a:srgbClr val="5F1B6B"/>
                </a:solidFill>
                <a:latin typeface="Arial" panose="020B0604020202020204" pitchFamily="34" charset="0"/>
              </a:defRPr>
            </a:lvl6pPr>
            <a:lvl7pPr marL="2971800" indent="-228600" eaLnBrk="0" fontAlgn="base" hangingPunct="0">
              <a:spcBef>
                <a:spcPct val="20000"/>
              </a:spcBef>
              <a:spcAft>
                <a:spcPts val="1500"/>
              </a:spcAft>
              <a:buChar char="»"/>
              <a:defRPr sz="1300">
                <a:solidFill>
                  <a:srgbClr val="5F1B6B"/>
                </a:solidFill>
                <a:latin typeface="Arial" panose="020B0604020202020204" pitchFamily="34" charset="0"/>
              </a:defRPr>
            </a:lvl7pPr>
            <a:lvl8pPr marL="3429000" indent="-228600" eaLnBrk="0" fontAlgn="base" hangingPunct="0">
              <a:spcBef>
                <a:spcPct val="20000"/>
              </a:spcBef>
              <a:spcAft>
                <a:spcPts val="1500"/>
              </a:spcAft>
              <a:buChar char="»"/>
              <a:defRPr sz="1300">
                <a:solidFill>
                  <a:srgbClr val="5F1B6B"/>
                </a:solidFill>
                <a:latin typeface="Arial" panose="020B0604020202020204" pitchFamily="34" charset="0"/>
              </a:defRPr>
            </a:lvl8pPr>
            <a:lvl9pPr marL="3886200" indent="-228600" eaLnBrk="0" fontAlgn="base" hangingPunct="0">
              <a:spcBef>
                <a:spcPct val="20000"/>
              </a:spcBef>
              <a:spcAft>
                <a:spcPts val="1500"/>
              </a:spcAft>
              <a:buChar char="»"/>
              <a:defRPr sz="1300">
                <a:solidFill>
                  <a:srgbClr val="5F1B6B"/>
                </a:solidFill>
                <a:latin typeface="Arial" panose="020B0604020202020204" pitchFamily="34" charset="0"/>
              </a:defRPr>
            </a:lvl9pPr>
          </a:lstStyle>
          <a:p>
            <a:pPr fontAlgn="base">
              <a:spcBef>
                <a:spcPct val="50000"/>
              </a:spcBef>
              <a:spcAft>
                <a:spcPct val="0"/>
              </a:spcAft>
              <a:buNone/>
              <a:defRPr/>
            </a:pPr>
            <a:r>
              <a:rPr lang="fr-FR" altLang="fr-FR" dirty="0">
                <a:solidFill>
                  <a:srgbClr val="A9BF38"/>
                </a:solidFill>
                <a:latin typeface="Arial   "/>
                <a:cs typeface="Calibri" panose="020F0502020204030204" pitchFamily="34" charset="0"/>
              </a:rPr>
              <a:t>Ce que la loi « Avenir professionnel » modifie dans le dispositif actuel de l’OETH </a:t>
            </a:r>
            <a:r>
              <a:rPr lang="fr-FR" altLang="fr-FR" sz="1200" i="1" dirty="0">
                <a:solidFill>
                  <a:srgbClr val="A9BF38"/>
                </a:solidFill>
                <a:latin typeface="Arial   "/>
                <a:cs typeface="Calibri" panose="020F0502020204030204" pitchFamily="34" charset="0"/>
              </a:rPr>
              <a:t>: </a:t>
            </a:r>
          </a:p>
          <a:p>
            <a:pPr fontAlgn="base">
              <a:spcBef>
                <a:spcPct val="50000"/>
              </a:spcBef>
              <a:spcAft>
                <a:spcPct val="0"/>
              </a:spcAft>
              <a:buNone/>
              <a:defRPr/>
            </a:pPr>
            <a:r>
              <a:rPr lang="fr-FR" altLang="fr-FR" sz="1200" i="1" dirty="0">
                <a:solidFill>
                  <a:srgbClr val="A9BF38"/>
                </a:solidFill>
                <a:latin typeface="Arial   "/>
                <a:cs typeface="Calibri" panose="020F0502020204030204" pitchFamily="34" charset="0"/>
              </a:rPr>
              <a:t>entrée en vigueur au 1er janvier 2020, sauf disposition contraire</a:t>
            </a:r>
          </a:p>
        </p:txBody>
      </p:sp>
    </p:spTree>
    <p:extLst>
      <p:ext uri="{BB962C8B-B14F-4D97-AF65-F5344CB8AC3E}">
        <p14:creationId xmlns:p14="http://schemas.microsoft.com/office/powerpoint/2010/main" val="3966374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8"/>
          <p:cNvSpPr txBox="1">
            <a:spLocks noChangeArrowheads="1"/>
          </p:cNvSpPr>
          <p:nvPr/>
        </p:nvSpPr>
        <p:spPr bwMode="auto">
          <a:xfrm>
            <a:off x="794218" y="1187821"/>
            <a:ext cx="10386399"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Aft>
                <a:spcPts val="1600"/>
              </a:spcAft>
              <a:buBlip>
                <a:blip r:embed="rId3"/>
              </a:buBlip>
              <a:defRPr sz="1600" b="1">
                <a:solidFill>
                  <a:srgbClr val="5F1B6B"/>
                </a:solidFill>
                <a:latin typeface="Arial" panose="020B0604020202020204" pitchFamily="34" charset="0"/>
              </a:defRPr>
            </a:lvl1pPr>
            <a:lvl2pPr marL="914400" indent="-457200">
              <a:lnSpc>
                <a:spcPct val="70000"/>
              </a:lnSpc>
              <a:spcAft>
                <a:spcPct val="60000"/>
              </a:spcAft>
              <a:defRPr sz="1400">
                <a:solidFill>
                  <a:srgbClr val="5F1B6B"/>
                </a:solidFill>
                <a:latin typeface="Arial" panose="020B0604020202020204" pitchFamily="34" charset="0"/>
              </a:defRPr>
            </a:lvl2pPr>
            <a:lvl3pPr marL="800100" indent="-3429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828800" indent="-457200">
              <a:spcBef>
                <a:spcPct val="20000"/>
              </a:spcBef>
              <a:spcAft>
                <a:spcPct val="20000"/>
              </a:spcAft>
              <a:buChar char="–"/>
              <a:defRPr sz="1300">
                <a:solidFill>
                  <a:srgbClr val="5F1B6B"/>
                </a:solidFill>
                <a:latin typeface="Arial" panose="020B0604020202020204" pitchFamily="34" charset="0"/>
              </a:defRPr>
            </a:lvl4pPr>
            <a:lvl5pPr marL="2286000" indent="-457200">
              <a:spcBef>
                <a:spcPct val="20000"/>
              </a:spcBef>
              <a:spcAft>
                <a:spcPts val="1500"/>
              </a:spcAft>
              <a:buChar char="»"/>
              <a:defRPr sz="1300">
                <a:solidFill>
                  <a:srgbClr val="5F1B6B"/>
                </a:solidFill>
                <a:latin typeface="Arial" panose="020B0604020202020204" pitchFamily="34" charset="0"/>
              </a:defRPr>
            </a:lvl5pPr>
            <a:lvl6pPr marL="2743200" indent="-457200" eaLnBrk="0" fontAlgn="base" hangingPunct="0">
              <a:spcBef>
                <a:spcPct val="20000"/>
              </a:spcBef>
              <a:spcAft>
                <a:spcPts val="1500"/>
              </a:spcAft>
              <a:buChar char="»"/>
              <a:defRPr sz="1300">
                <a:solidFill>
                  <a:srgbClr val="5F1B6B"/>
                </a:solidFill>
                <a:latin typeface="Arial" panose="020B0604020202020204" pitchFamily="34" charset="0"/>
              </a:defRPr>
            </a:lvl6pPr>
            <a:lvl7pPr marL="3200400" indent="-457200" eaLnBrk="0" fontAlgn="base" hangingPunct="0">
              <a:spcBef>
                <a:spcPct val="20000"/>
              </a:spcBef>
              <a:spcAft>
                <a:spcPts val="1500"/>
              </a:spcAft>
              <a:buChar char="»"/>
              <a:defRPr sz="1300">
                <a:solidFill>
                  <a:srgbClr val="5F1B6B"/>
                </a:solidFill>
                <a:latin typeface="Arial" panose="020B0604020202020204" pitchFamily="34" charset="0"/>
              </a:defRPr>
            </a:lvl7pPr>
            <a:lvl8pPr marL="3657600" indent="-457200" eaLnBrk="0" fontAlgn="base" hangingPunct="0">
              <a:spcBef>
                <a:spcPct val="20000"/>
              </a:spcBef>
              <a:spcAft>
                <a:spcPts val="1500"/>
              </a:spcAft>
              <a:buChar char="»"/>
              <a:defRPr sz="1300">
                <a:solidFill>
                  <a:srgbClr val="5F1B6B"/>
                </a:solidFill>
                <a:latin typeface="Arial" panose="020B0604020202020204" pitchFamily="34" charset="0"/>
              </a:defRPr>
            </a:lvl8pPr>
            <a:lvl9pPr marL="4114800" indent="-457200" eaLnBrk="0" fontAlgn="base" hangingPunct="0">
              <a:spcBef>
                <a:spcPct val="20000"/>
              </a:spcBef>
              <a:spcAft>
                <a:spcPts val="1500"/>
              </a:spcAft>
              <a:buChar char="»"/>
              <a:defRPr sz="1300">
                <a:solidFill>
                  <a:srgbClr val="5F1B6B"/>
                </a:solidFill>
                <a:latin typeface="Arial" panose="020B0604020202020204" pitchFamily="34" charset="0"/>
              </a:defRPr>
            </a:lvl9pPr>
          </a:lstStyle>
          <a:p>
            <a:pPr marL="285750" lvl="1" indent="-285750" eaLnBrk="0" fontAlgn="base" hangingPunct="0">
              <a:lnSpc>
                <a:spcPct val="100000"/>
              </a:lnSpc>
              <a:spcAft>
                <a:spcPct val="0"/>
              </a:spcAft>
              <a:buClr>
                <a:srgbClr val="7030A0"/>
              </a:buClr>
              <a:buFont typeface="Wingdings" panose="05000000000000000000" pitchFamily="2" charset="2"/>
              <a:buChar char="§"/>
            </a:pPr>
            <a:r>
              <a:rPr lang="fr-FR" sz="1800" b="1" dirty="0">
                <a:solidFill>
                  <a:schemeClr val="accent2"/>
                </a:solidFill>
                <a:cs typeface="Arial" panose="020B0604020202020204" pitchFamily="34" charset="0"/>
              </a:rPr>
              <a:t>Suppression du recours à la sous-traitance comme modalité pour les entreprises de s’acquitter</a:t>
            </a:r>
            <a:r>
              <a:rPr lang="fr-FR" sz="1800" dirty="0">
                <a:solidFill>
                  <a:schemeClr val="accent2"/>
                </a:solidFill>
                <a:cs typeface="Arial" panose="020B0604020202020204" pitchFamily="34" charset="0"/>
              </a:rPr>
              <a:t> </a:t>
            </a:r>
            <a:r>
              <a:rPr lang="fr-FR" sz="1800" dirty="0">
                <a:solidFill>
                  <a:srgbClr val="5F5F5F"/>
                </a:solidFill>
                <a:cs typeface="Arial" panose="020B0604020202020204" pitchFamily="34" charset="0"/>
              </a:rPr>
              <a:t>partiellement de leur obligation</a:t>
            </a:r>
            <a:br>
              <a:rPr lang="fr-FR" sz="1800" dirty="0">
                <a:solidFill>
                  <a:srgbClr val="5F5F5F"/>
                </a:solidFill>
                <a:cs typeface="Arial" panose="020B0604020202020204" pitchFamily="34" charset="0"/>
              </a:rPr>
            </a:br>
            <a:r>
              <a:rPr lang="fr-FR" sz="1800" b="1" dirty="0">
                <a:solidFill>
                  <a:schemeClr val="accent2"/>
                </a:solidFill>
                <a:ea typeface="Times New Roman" panose="02020603050405020304" pitchFamily="18" charset="0"/>
                <a:cs typeface="Arial" panose="020B0604020202020204" pitchFamily="34" charset="0"/>
              </a:rPr>
              <a:t>Le recours à la sous-traitance, </a:t>
            </a:r>
            <a:r>
              <a:rPr lang="fr-FR" sz="1800" dirty="0">
                <a:solidFill>
                  <a:srgbClr val="5F5F5F"/>
                </a:solidFill>
                <a:ea typeface="Times New Roman" panose="02020603050405020304" pitchFamily="18" charset="0"/>
                <a:cs typeface="Arial" panose="020B0604020202020204" pitchFamily="34" charset="0"/>
              </a:rPr>
              <a:t>en direction des secteurs adapté et protégé et avec des TH indépendants, est dorénavant </a:t>
            </a:r>
            <a:r>
              <a:rPr lang="fr-FR" sz="1800" b="1" dirty="0">
                <a:solidFill>
                  <a:schemeClr val="accent2"/>
                </a:solidFill>
                <a:ea typeface="Times New Roman" panose="02020603050405020304" pitchFamily="18" charset="0"/>
                <a:cs typeface="Arial" panose="020B0604020202020204" pitchFamily="34" charset="0"/>
              </a:rPr>
              <a:t>valorisé en tant que </a:t>
            </a:r>
            <a:r>
              <a:rPr lang="fr-FR" sz="1800" b="1" u="sng" dirty="0">
                <a:solidFill>
                  <a:schemeClr val="accent2"/>
                </a:solidFill>
                <a:ea typeface="Times New Roman" panose="02020603050405020304" pitchFamily="18" charset="0"/>
                <a:cs typeface="Arial" panose="020B0604020202020204" pitchFamily="34" charset="0"/>
              </a:rPr>
              <a:t>déduction</a:t>
            </a:r>
            <a:r>
              <a:rPr lang="fr-FR" sz="1800" b="1" dirty="0">
                <a:solidFill>
                  <a:schemeClr val="accent2"/>
                </a:solidFill>
                <a:ea typeface="Times New Roman" panose="02020603050405020304" pitchFamily="18" charset="0"/>
                <a:cs typeface="Arial" panose="020B0604020202020204" pitchFamily="34" charset="0"/>
              </a:rPr>
              <a:t> du montant de la contribution</a:t>
            </a:r>
            <a:r>
              <a:rPr lang="fr-FR" sz="1800" dirty="0">
                <a:solidFill>
                  <a:schemeClr val="accent2"/>
                </a:solidFill>
                <a:ea typeface="Times New Roman" panose="02020603050405020304" pitchFamily="18" charset="0"/>
                <a:cs typeface="Arial" panose="020B0604020202020204" pitchFamily="34" charset="0"/>
              </a:rPr>
              <a:t>. </a:t>
            </a:r>
            <a:r>
              <a:rPr lang="fr-FR" sz="1800" dirty="0">
                <a:solidFill>
                  <a:srgbClr val="5F5F5F"/>
                </a:solidFill>
                <a:ea typeface="Times New Roman" panose="02020603050405020304" pitchFamily="18" charset="0"/>
                <a:cs typeface="Arial" panose="020B0604020202020204" pitchFamily="34" charset="0"/>
              </a:rPr>
              <a:t>La nature de ces dépenses et leurs conditions de déduction seront fixées par décret </a:t>
            </a:r>
          </a:p>
          <a:p>
            <a:pPr marL="0" lvl="1" indent="0" algn="just" eaLnBrk="0" fontAlgn="base" hangingPunct="0">
              <a:lnSpc>
                <a:spcPct val="100000"/>
              </a:lnSpc>
              <a:spcAft>
                <a:spcPct val="0"/>
              </a:spcAft>
              <a:buClr>
                <a:srgbClr val="7030A0"/>
              </a:buClr>
            </a:pPr>
            <a:endParaRPr lang="fr-FR" sz="1800" dirty="0">
              <a:solidFill>
                <a:srgbClr val="5F5F5F"/>
              </a:solidFill>
              <a:ea typeface="Times New Roman" panose="02020603050405020304" pitchFamily="18" charset="0"/>
              <a:cs typeface="Arial" panose="020B0604020202020204" pitchFamily="34" charset="0"/>
            </a:endParaRPr>
          </a:p>
          <a:p>
            <a:pPr marL="285750" lvl="1" indent="-285750" algn="just" eaLnBrk="0" fontAlgn="base" hangingPunct="0">
              <a:lnSpc>
                <a:spcPct val="100000"/>
              </a:lnSpc>
              <a:spcAft>
                <a:spcPct val="0"/>
              </a:spcAft>
              <a:buClr>
                <a:srgbClr val="7030A0"/>
              </a:buClr>
              <a:buFont typeface="Wingdings" panose="05000000000000000000" pitchFamily="2" charset="2"/>
              <a:buChar char="§"/>
            </a:pPr>
            <a:r>
              <a:rPr lang="fr-FR" sz="1800" dirty="0">
                <a:solidFill>
                  <a:srgbClr val="5F5F5F"/>
                </a:solidFill>
                <a:ea typeface="Times New Roman" panose="02020603050405020304" pitchFamily="18" charset="0"/>
                <a:cs typeface="Arial" panose="020B0604020202020204" pitchFamily="34" charset="0"/>
              </a:rPr>
              <a:t>Révision de certaines catégories de dépenses déductibles (ex: suppression de « l’abondement du compte personnel de formation » )</a:t>
            </a:r>
          </a:p>
          <a:p>
            <a:pPr marL="285750" lvl="1" indent="-285750" algn="just" eaLnBrk="0" fontAlgn="base" hangingPunct="0">
              <a:lnSpc>
                <a:spcPct val="100000"/>
              </a:lnSpc>
              <a:spcAft>
                <a:spcPct val="0"/>
              </a:spcAft>
              <a:buClr>
                <a:srgbClr val="7030A0"/>
              </a:buClr>
              <a:buFont typeface="Wingdings" panose="05000000000000000000" pitchFamily="2" charset="2"/>
              <a:buChar char="§"/>
            </a:pPr>
            <a:endParaRPr lang="fr-FR" altLang="fr-FR" sz="1800" b="1" dirty="0">
              <a:solidFill>
                <a:srgbClr val="5F5F5F"/>
              </a:solidFill>
              <a:cs typeface="Arial" panose="020B0604020202020204" pitchFamily="34" charset="0"/>
            </a:endParaRPr>
          </a:p>
          <a:p>
            <a:pPr marL="285750" lvl="1" indent="-285750" algn="just" eaLnBrk="0" fontAlgn="base" hangingPunct="0">
              <a:lnSpc>
                <a:spcPct val="100000"/>
              </a:lnSpc>
              <a:spcAft>
                <a:spcPct val="0"/>
              </a:spcAft>
              <a:buClr>
                <a:srgbClr val="7030A0"/>
              </a:buClr>
              <a:buFont typeface="Wingdings" panose="05000000000000000000" pitchFamily="2" charset="2"/>
              <a:buChar char="§"/>
              <a:defRPr/>
            </a:pPr>
            <a:r>
              <a:rPr lang="fr-FR" altLang="fr-FR" sz="1800" b="1" dirty="0">
                <a:solidFill>
                  <a:schemeClr val="accent2"/>
                </a:solidFill>
                <a:cs typeface="Arial" panose="020B0604020202020204" pitchFamily="34" charset="0"/>
              </a:rPr>
              <a:t>Encadrement du recours aux accords agréés comme modalité d’acquittement de l’obligation </a:t>
            </a:r>
            <a:r>
              <a:rPr lang="fr-FR" sz="1800" i="1" dirty="0">
                <a:solidFill>
                  <a:srgbClr val="5F5F5F"/>
                </a:solidFill>
                <a:cs typeface="Arial" panose="020B0604020202020204" pitchFamily="34" charset="0"/>
              </a:rPr>
              <a:t>- </a:t>
            </a:r>
            <a:r>
              <a:rPr lang="fr-FR" altLang="fr-FR" sz="1800" dirty="0">
                <a:solidFill>
                  <a:srgbClr val="5F5F5F"/>
                </a:solidFill>
                <a:ea typeface="Times New Roman" panose="02020603050405020304" pitchFamily="18" charset="0"/>
                <a:cs typeface="Arial" panose="020B0604020202020204" pitchFamily="34" charset="0"/>
              </a:rPr>
              <a:t>Fixation d’une durée maximale de </a:t>
            </a:r>
            <a:r>
              <a:rPr lang="fr-FR" altLang="fr-FR" sz="1800" u="sng" dirty="0">
                <a:solidFill>
                  <a:srgbClr val="5F5F5F"/>
                </a:solidFill>
                <a:ea typeface="Times New Roman" panose="02020603050405020304" pitchFamily="18" charset="0"/>
                <a:cs typeface="Arial" panose="020B0604020202020204" pitchFamily="34" charset="0"/>
              </a:rPr>
              <a:t>trois ans</a:t>
            </a:r>
            <a:r>
              <a:rPr lang="fr-FR" altLang="fr-FR" sz="1800" dirty="0">
                <a:solidFill>
                  <a:srgbClr val="5F5F5F"/>
                </a:solidFill>
                <a:ea typeface="Times New Roman" panose="02020603050405020304" pitchFamily="18" charset="0"/>
                <a:cs typeface="Arial" panose="020B0604020202020204" pitchFamily="34" charset="0"/>
              </a:rPr>
              <a:t>, </a:t>
            </a:r>
            <a:r>
              <a:rPr lang="fr-FR" altLang="fr-FR" sz="1800" u="sng" dirty="0">
                <a:solidFill>
                  <a:srgbClr val="5F5F5F"/>
                </a:solidFill>
                <a:ea typeface="Times New Roman" panose="02020603050405020304" pitchFamily="18" charset="0"/>
                <a:cs typeface="Arial" panose="020B0604020202020204" pitchFamily="34" charset="0"/>
              </a:rPr>
              <a:t>renouvelable 1 fois</a:t>
            </a:r>
          </a:p>
          <a:p>
            <a:pPr lvl="2" algn="just" eaLnBrk="0" fontAlgn="base" hangingPunct="0">
              <a:spcBef>
                <a:spcPts val="0"/>
              </a:spcBef>
              <a:spcAft>
                <a:spcPct val="0"/>
              </a:spcAft>
              <a:buClr>
                <a:srgbClr val="7030A0"/>
              </a:buClr>
              <a:defRPr/>
            </a:pPr>
            <a:r>
              <a:rPr lang="fr-FR" altLang="fr-FR" sz="1800" dirty="0">
                <a:solidFill>
                  <a:srgbClr val="5F5F5F"/>
                </a:solidFill>
                <a:ea typeface="Times New Roman" panose="02020603050405020304" pitchFamily="18" charset="0"/>
                <a:cs typeface="Arial" panose="020B0604020202020204" pitchFamily="34" charset="0"/>
              </a:rPr>
              <a:t>Suppression des accords d’établissements : seuls demeurent les accords de branche, de groupe ou d’entreprise</a:t>
            </a:r>
          </a:p>
          <a:p>
            <a:pPr lvl="2" algn="just" eaLnBrk="0" fontAlgn="base" hangingPunct="0">
              <a:spcBef>
                <a:spcPts val="0"/>
              </a:spcBef>
              <a:spcAft>
                <a:spcPct val="0"/>
              </a:spcAft>
              <a:buClr>
                <a:srgbClr val="7030A0"/>
              </a:buClr>
              <a:defRPr/>
            </a:pPr>
            <a:r>
              <a:rPr lang="fr-FR" altLang="fr-FR" sz="1800" dirty="0">
                <a:solidFill>
                  <a:srgbClr val="5F5F5F"/>
                </a:solidFill>
                <a:ea typeface="Times New Roman" panose="02020603050405020304" pitchFamily="18" charset="0"/>
                <a:cs typeface="Arial" panose="020B0604020202020204" pitchFamily="34" charset="0"/>
              </a:rPr>
              <a:t>Disposition transitoire : les accords agréés avant la date d’entrée en vigueur continuent à produire leurs effets ; ils pourront être renouvelés pour une durée max. de 3 ans (sauf pour les accords d’établissement) </a:t>
            </a:r>
          </a:p>
          <a:p>
            <a:pPr marL="285750" lvl="1" indent="-285750" algn="just" eaLnBrk="0" fontAlgn="base" hangingPunct="0">
              <a:lnSpc>
                <a:spcPct val="100000"/>
              </a:lnSpc>
              <a:spcAft>
                <a:spcPct val="0"/>
              </a:spcAft>
              <a:buClr>
                <a:srgbClr val="7030A0"/>
              </a:buClr>
              <a:buFont typeface="Wingdings" panose="05000000000000000000" pitchFamily="2" charset="2"/>
              <a:buChar char="§"/>
            </a:pPr>
            <a:endParaRPr lang="fr-FR" altLang="fr-FR" sz="1800" b="1" dirty="0">
              <a:solidFill>
                <a:srgbClr val="5F5F5F"/>
              </a:solidFill>
              <a:cs typeface="Arial" panose="020B0604020202020204" pitchFamily="34" charset="0"/>
            </a:endParaRPr>
          </a:p>
          <a:p>
            <a:pPr marL="457200" lvl="2" indent="0" algn="just" eaLnBrk="0" fontAlgn="base" hangingPunct="0">
              <a:spcBef>
                <a:spcPts val="0"/>
              </a:spcBef>
              <a:spcAft>
                <a:spcPct val="0"/>
              </a:spcAft>
              <a:buClr>
                <a:srgbClr val="C00000"/>
              </a:buClr>
              <a:buNone/>
              <a:defRPr/>
            </a:pPr>
            <a:endParaRPr lang="fr-FR" sz="1400" dirty="0">
              <a:solidFill>
                <a:srgbClr val="5F5F5F"/>
              </a:solidFill>
              <a:latin typeface="Calibri" panose="020F0502020204030204" pitchFamily="34" charset="0"/>
              <a:ea typeface="Times New Roman" panose="02020603050405020304" pitchFamily="18" charset="0"/>
              <a:cs typeface="Calibri" panose="020F0502020204030204" pitchFamily="34" charset="0"/>
            </a:endParaRPr>
          </a:p>
          <a:p>
            <a:pPr marL="342900" lvl="1" indent="-342900" algn="just" eaLnBrk="0" fontAlgn="base" hangingPunct="0">
              <a:lnSpc>
                <a:spcPct val="100000"/>
              </a:lnSpc>
              <a:spcAft>
                <a:spcPct val="0"/>
              </a:spcAft>
              <a:buClr>
                <a:srgbClr val="7030A0"/>
              </a:buClr>
              <a:buFont typeface="Wingdings" panose="05000000000000000000" pitchFamily="2" charset="2"/>
              <a:buChar char="q"/>
              <a:defRPr/>
            </a:pPr>
            <a:endParaRPr lang="fr-FR" b="1" dirty="0">
              <a:solidFill>
                <a:srgbClr val="5F5F5F"/>
              </a:solidFill>
              <a:latin typeface="Calibri" panose="020F0502020204030204" pitchFamily="34" charset="0"/>
              <a:cs typeface="Calibri" panose="020F0502020204030204" pitchFamily="34" charset="0"/>
            </a:endParaRPr>
          </a:p>
        </p:txBody>
      </p:sp>
      <p:sp>
        <p:nvSpPr>
          <p:cNvPr id="6149" name="Text Box 9"/>
          <p:cNvSpPr txBox="1">
            <a:spLocks noChangeArrowheads="1"/>
          </p:cNvSpPr>
          <p:nvPr/>
        </p:nvSpPr>
        <p:spPr bwMode="auto">
          <a:xfrm>
            <a:off x="10290176" y="6556375"/>
            <a:ext cx="322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ts val="1600"/>
              </a:spcAft>
              <a:buBlip>
                <a:blip r:embed="rId3"/>
              </a:buBlip>
              <a:defRPr sz="1600" b="1">
                <a:solidFill>
                  <a:srgbClr val="5F1B6B"/>
                </a:solidFill>
                <a:latin typeface="Arial" panose="020B0604020202020204" pitchFamily="34" charset="0"/>
              </a:defRPr>
            </a:lvl1pPr>
            <a:lvl2pPr marL="742950" indent="-285750">
              <a:lnSpc>
                <a:spcPct val="70000"/>
              </a:lnSpc>
              <a:spcAft>
                <a:spcPct val="60000"/>
              </a:spcAft>
              <a:defRPr sz="1400">
                <a:solidFill>
                  <a:srgbClr val="5F1B6B"/>
                </a:solidFill>
                <a:latin typeface="Arial" panose="020B0604020202020204" pitchFamily="34" charset="0"/>
              </a:defRPr>
            </a:lvl2pPr>
            <a:lvl3pPr marL="1143000" indent="-2286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600200" indent="-228600">
              <a:spcBef>
                <a:spcPct val="20000"/>
              </a:spcBef>
              <a:spcAft>
                <a:spcPct val="20000"/>
              </a:spcAft>
              <a:buChar char="–"/>
              <a:defRPr sz="1300">
                <a:solidFill>
                  <a:srgbClr val="5F1B6B"/>
                </a:solidFill>
                <a:latin typeface="Arial" panose="020B0604020202020204" pitchFamily="34" charset="0"/>
              </a:defRPr>
            </a:lvl4pPr>
            <a:lvl5pPr marL="2057400" indent="-228600">
              <a:spcBef>
                <a:spcPct val="20000"/>
              </a:spcBef>
              <a:spcAft>
                <a:spcPts val="1500"/>
              </a:spcAft>
              <a:buChar char="»"/>
              <a:defRPr sz="1300">
                <a:solidFill>
                  <a:srgbClr val="5F1B6B"/>
                </a:solidFill>
                <a:latin typeface="Arial" panose="020B0604020202020204" pitchFamily="34" charset="0"/>
              </a:defRPr>
            </a:lvl5pPr>
            <a:lvl6pPr marL="2514600" indent="-228600" eaLnBrk="0" fontAlgn="base" hangingPunct="0">
              <a:spcBef>
                <a:spcPct val="20000"/>
              </a:spcBef>
              <a:spcAft>
                <a:spcPts val="1500"/>
              </a:spcAft>
              <a:buChar char="»"/>
              <a:defRPr sz="1300">
                <a:solidFill>
                  <a:srgbClr val="5F1B6B"/>
                </a:solidFill>
                <a:latin typeface="Arial" panose="020B0604020202020204" pitchFamily="34" charset="0"/>
              </a:defRPr>
            </a:lvl6pPr>
            <a:lvl7pPr marL="2971800" indent="-228600" eaLnBrk="0" fontAlgn="base" hangingPunct="0">
              <a:spcBef>
                <a:spcPct val="20000"/>
              </a:spcBef>
              <a:spcAft>
                <a:spcPts val="1500"/>
              </a:spcAft>
              <a:buChar char="»"/>
              <a:defRPr sz="1300">
                <a:solidFill>
                  <a:srgbClr val="5F1B6B"/>
                </a:solidFill>
                <a:latin typeface="Arial" panose="020B0604020202020204" pitchFamily="34" charset="0"/>
              </a:defRPr>
            </a:lvl7pPr>
            <a:lvl8pPr marL="3429000" indent="-228600" eaLnBrk="0" fontAlgn="base" hangingPunct="0">
              <a:spcBef>
                <a:spcPct val="20000"/>
              </a:spcBef>
              <a:spcAft>
                <a:spcPts val="1500"/>
              </a:spcAft>
              <a:buChar char="»"/>
              <a:defRPr sz="1300">
                <a:solidFill>
                  <a:srgbClr val="5F1B6B"/>
                </a:solidFill>
                <a:latin typeface="Arial" panose="020B0604020202020204" pitchFamily="34" charset="0"/>
              </a:defRPr>
            </a:lvl8pPr>
            <a:lvl9pPr marL="3886200" indent="-228600" eaLnBrk="0" fontAlgn="base" hangingPunct="0">
              <a:spcBef>
                <a:spcPct val="20000"/>
              </a:spcBef>
              <a:spcAft>
                <a:spcPts val="1500"/>
              </a:spcAft>
              <a:buChar char="»"/>
              <a:defRPr sz="1300">
                <a:solidFill>
                  <a:srgbClr val="5F1B6B"/>
                </a:solidFill>
                <a:latin typeface="Arial" panose="020B0604020202020204" pitchFamily="34" charset="0"/>
              </a:defRPr>
            </a:lvl9pPr>
          </a:lstStyle>
          <a:p>
            <a:pPr algn="ctr" fontAlgn="base">
              <a:spcBef>
                <a:spcPct val="50000"/>
              </a:spcBef>
              <a:spcAft>
                <a:spcPct val="0"/>
              </a:spcAft>
              <a:buNone/>
              <a:defRPr/>
            </a:pPr>
            <a:r>
              <a:rPr lang="fr-FR" altLang="fr-FR" sz="1200" b="0">
                <a:solidFill>
                  <a:srgbClr val="5F5F5F"/>
                </a:solidFill>
              </a:rPr>
              <a:t>2</a:t>
            </a:r>
          </a:p>
        </p:txBody>
      </p:sp>
      <p:sp>
        <p:nvSpPr>
          <p:cNvPr id="7" name="Text Box 7"/>
          <p:cNvSpPr txBox="1">
            <a:spLocks noChangeArrowheads="1"/>
          </p:cNvSpPr>
          <p:nvPr/>
        </p:nvSpPr>
        <p:spPr bwMode="auto">
          <a:xfrm>
            <a:off x="4842164" y="0"/>
            <a:ext cx="65254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Aft>
                <a:spcPts val="1600"/>
              </a:spcAft>
              <a:buBlip>
                <a:blip r:embed="rId3"/>
              </a:buBlip>
              <a:defRPr sz="1600" b="1">
                <a:solidFill>
                  <a:srgbClr val="5F1B6B"/>
                </a:solidFill>
                <a:latin typeface="Arial" panose="020B0604020202020204" pitchFamily="34" charset="0"/>
              </a:defRPr>
            </a:lvl1pPr>
            <a:lvl2pPr marL="742950" indent="-285750">
              <a:lnSpc>
                <a:spcPct val="70000"/>
              </a:lnSpc>
              <a:spcAft>
                <a:spcPct val="60000"/>
              </a:spcAft>
              <a:defRPr sz="1400">
                <a:solidFill>
                  <a:srgbClr val="5F1B6B"/>
                </a:solidFill>
                <a:latin typeface="Arial" panose="020B0604020202020204" pitchFamily="34" charset="0"/>
              </a:defRPr>
            </a:lvl2pPr>
            <a:lvl3pPr marL="1143000" indent="-2286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600200" indent="-228600">
              <a:spcBef>
                <a:spcPct val="20000"/>
              </a:spcBef>
              <a:spcAft>
                <a:spcPct val="20000"/>
              </a:spcAft>
              <a:buChar char="–"/>
              <a:defRPr sz="1300">
                <a:solidFill>
                  <a:srgbClr val="5F1B6B"/>
                </a:solidFill>
                <a:latin typeface="Arial" panose="020B0604020202020204" pitchFamily="34" charset="0"/>
              </a:defRPr>
            </a:lvl4pPr>
            <a:lvl5pPr marL="2057400" indent="-228600">
              <a:spcBef>
                <a:spcPct val="20000"/>
              </a:spcBef>
              <a:spcAft>
                <a:spcPts val="1500"/>
              </a:spcAft>
              <a:buChar char="»"/>
              <a:defRPr sz="1300">
                <a:solidFill>
                  <a:srgbClr val="5F1B6B"/>
                </a:solidFill>
                <a:latin typeface="Arial" panose="020B0604020202020204" pitchFamily="34" charset="0"/>
              </a:defRPr>
            </a:lvl5pPr>
            <a:lvl6pPr marL="2514600" indent="-228600" eaLnBrk="0" fontAlgn="base" hangingPunct="0">
              <a:spcBef>
                <a:spcPct val="20000"/>
              </a:spcBef>
              <a:spcAft>
                <a:spcPts val="1500"/>
              </a:spcAft>
              <a:buChar char="»"/>
              <a:defRPr sz="1300">
                <a:solidFill>
                  <a:srgbClr val="5F1B6B"/>
                </a:solidFill>
                <a:latin typeface="Arial" panose="020B0604020202020204" pitchFamily="34" charset="0"/>
              </a:defRPr>
            </a:lvl6pPr>
            <a:lvl7pPr marL="2971800" indent="-228600" eaLnBrk="0" fontAlgn="base" hangingPunct="0">
              <a:spcBef>
                <a:spcPct val="20000"/>
              </a:spcBef>
              <a:spcAft>
                <a:spcPts val="1500"/>
              </a:spcAft>
              <a:buChar char="»"/>
              <a:defRPr sz="1300">
                <a:solidFill>
                  <a:srgbClr val="5F1B6B"/>
                </a:solidFill>
                <a:latin typeface="Arial" panose="020B0604020202020204" pitchFamily="34" charset="0"/>
              </a:defRPr>
            </a:lvl7pPr>
            <a:lvl8pPr marL="3429000" indent="-228600" eaLnBrk="0" fontAlgn="base" hangingPunct="0">
              <a:spcBef>
                <a:spcPct val="20000"/>
              </a:spcBef>
              <a:spcAft>
                <a:spcPts val="1500"/>
              </a:spcAft>
              <a:buChar char="»"/>
              <a:defRPr sz="1300">
                <a:solidFill>
                  <a:srgbClr val="5F1B6B"/>
                </a:solidFill>
                <a:latin typeface="Arial" panose="020B0604020202020204" pitchFamily="34" charset="0"/>
              </a:defRPr>
            </a:lvl8pPr>
            <a:lvl9pPr marL="3886200" indent="-228600" eaLnBrk="0" fontAlgn="base" hangingPunct="0">
              <a:spcBef>
                <a:spcPct val="20000"/>
              </a:spcBef>
              <a:spcAft>
                <a:spcPts val="1500"/>
              </a:spcAft>
              <a:buChar char="»"/>
              <a:defRPr sz="1300">
                <a:solidFill>
                  <a:srgbClr val="5F1B6B"/>
                </a:solidFill>
                <a:latin typeface="Arial" panose="020B0604020202020204" pitchFamily="34" charset="0"/>
              </a:defRPr>
            </a:lvl9pPr>
          </a:lstStyle>
          <a:p>
            <a:pPr fontAlgn="base">
              <a:spcBef>
                <a:spcPct val="50000"/>
              </a:spcBef>
              <a:spcAft>
                <a:spcPct val="0"/>
              </a:spcAft>
              <a:buNone/>
              <a:defRPr/>
            </a:pPr>
            <a:r>
              <a:rPr lang="fr-FR" altLang="fr-FR" dirty="0">
                <a:solidFill>
                  <a:srgbClr val="A9BF38"/>
                </a:solidFill>
                <a:latin typeface="Arial   "/>
                <a:cs typeface="Calibri" panose="020F0502020204030204" pitchFamily="34" charset="0"/>
              </a:rPr>
              <a:t>Ce que la loi « Avenir professionnel » modifie dans le dispositif actuel de l’OETH </a:t>
            </a:r>
            <a:r>
              <a:rPr lang="fr-FR" altLang="fr-FR" sz="1200" i="1" dirty="0">
                <a:solidFill>
                  <a:srgbClr val="A9BF38"/>
                </a:solidFill>
                <a:latin typeface="Arial   "/>
                <a:cs typeface="Calibri" panose="020F0502020204030204" pitchFamily="34" charset="0"/>
              </a:rPr>
              <a:t>: </a:t>
            </a:r>
          </a:p>
          <a:p>
            <a:pPr fontAlgn="base">
              <a:spcBef>
                <a:spcPct val="50000"/>
              </a:spcBef>
              <a:spcAft>
                <a:spcPct val="0"/>
              </a:spcAft>
              <a:buNone/>
              <a:defRPr/>
            </a:pPr>
            <a:r>
              <a:rPr lang="fr-FR" altLang="fr-FR" sz="1200" i="1" dirty="0">
                <a:solidFill>
                  <a:srgbClr val="A9BF38"/>
                </a:solidFill>
                <a:latin typeface="Arial   "/>
                <a:cs typeface="Calibri" panose="020F0502020204030204" pitchFamily="34" charset="0"/>
              </a:rPr>
              <a:t>entrée en vigueur au 1er janvier 2020, sauf disposition contraire</a:t>
            </a:r>
          </a:p>
        </p:txBody>
      </p:sp>
    </p:spTree>
    <p:extLst>
      <p:ext uri="{BB962C8B-B14F-4D97-AF65-F5344CB8AC3E}">
        <p14:creationId xmlns:p14="http://schemas.microsoft.com/office/powerpoint/2010/main" val="2939541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8"/>
          <p:cNvSpPr txBox="1">
            <a:spLocks noChangeArrowheads="1"/>
          </p:cNvSpPr>
          <p:nvPr/>
        </p:nvSpPr>
        <p:spPr bwMode="auto">
          <a:xfrm>
            <a:off x="738430" y="1102578"/>
            <a:ext cx="1038639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Aft>
                <a:spcPts val="1600"/>
              </a:spcAft>
              <a:buBlip>
                <a:blip r:embed="rId3"/>
              </a:buBlip>
              <a:defRPr sz="1600" b="1">
                <a:solidFill>
                  <a:srgbClr val="5F1B6B"/>
                </a:solidFill>
                <a:latin typeface="Arial" panose="020B0604020202020204" pitchFamily="34" charset="0"/>
              </a:defRPr>
            </a:lvl1pPr>
            <a:lvl2pPr marL="914400" indent="-457200">
              <a:lnSpc>
                <a:spcPct val="70000"/>
              </a:lnSpc>
              <a:spcAft>
                <a:spcPct val="60000"/>
              </a:spcAft>
              <a:defRPr sz="1400">
                <a:solidFill>
                  <a:srgbClr val="5F1B6B"/>
                </a:solidFill>
                <a:latin typeface="Arial" panose="020B0604020202020204" pitchFamily="34" charset="0"/>
              </a:defRPr>
            </a:lvl2pPr>
            <a:lvl3pPr marL="800100" indent="-3429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828800" indent="-457200">
              <a:spcBef>
                <a:spcPct val="20000"/>
              </a:spcBef>
              <a:spcAft>
                <a:spcPct val="20000"/>
              </a:spcAft>
              <a:buChar char="–"/>
              <a:defRPr sz="1300">
                <a:solidFill>
                  <a:srgbClr val="5F1B6B"/>
                </a:solidFill>
                <a:latin typeface="Arial" panose="020B0604020202020204" pitchFamily="34" charset="0"/>
              </a:defRPr>
            </a:lvl4pPr>
            <a:lvl5pPr marL="2286000" indent="-457200">
              <a:spcBef>
                <a:spcPct val="20000"/>
              </a:spcBef>
              <a:spcAft>
                <a:spcPts val="1500"/>
              </a:spcAft>
              <a:buChar char="»"/>
              <a:defRPr sz="1300">
                <a:solidFill>
                  <a:srgbClr val="5F1B6B"/>
                </a:solidFill>
                <a:latin typeface="Arial" panose="020B0604020202020204" pitchFamily="34" charset="0"/>
              </a:defRPr>
            </a:lvl5pPr>
            <a:lvl6pPr marL="2743200" indent="-457200" eaLnBrk="0" fontAlgn="base" hangingPunct="0">
              <a:spcBef>
                <a:spcPct val="20000"/>
              </a:spcBef>
              <a:spcAft>
                <a:spcPts val="1500"/>
              </a:spcAft>
              <a:buChar char="»"/>
              <a:defRPr sz="1300">
                <a:solidFill>
                  <a:srgbClr val="5F1B6B"/>
                </a:solidFill>
                <a:latin typeface="Arial" panose="020B0604020202020204" pitchFamily="34" charset="0"/>
              </a:defRPr>
            </a:lvl6pPr>
            <a:lvl7pPr marL="3200400" indent="-457200" eaLnBrk="0" fontAlgn="base" hangingPunct="0">
              <a:spcBef>
                <a:spcPct val="20000"/>
              </a:spcBef>
              <a:spcAft>
                <a:spcPts val="1500"/>
              </a:spcAft>
              <a:buChar char="»"/>
              <a:defRPr sz="1300">
                <a:solidFill>
                  <a:srgbClr val="5F1B6B"/>
                </a:solidFill>
                <a:latin typeface="Arial" panose="020B0604020202020204" pitchFamily="34" charset="0"/>
              </a:defRPr>
            </a:lvl7pPr>
            <a:lvl8pPr marL="3657600" indent="-457200" eaLnBrk="0" fontAlgn="base" hangingPunct="0">
              <a:spcBef>
                <a:spcPct val="20000"/>
              </a:spcBef>
              <a:spcAft>
                <a:spcPts val="1500"/>
              </a:spcAft>
              <a:buChar char="»"/>
              <a:defRPr sz="1300">
                <a:solidFill>
                  <a:srgbClr val="5F1B6B"/>
                </a:solidFill>
                <a:latin typeface="Arial" panose="020B0604020202020204" pitchFamily="34" charset="0"/>
              </a:defRPr>
            </a:lvl8pPr>
            <a:lvl9pPr marL="4114800" indent="-457200" eaLnBrk="0" fontAlgn="base" hangingPunct="0">
              <a:spcBef>
                <a:spcPct val="20000"/>
              </a:spcBef>
              <a:spcAft>
                <a:spcPts val="1500"/>
              </a:spcAft>
              <a:buChar char="»"/>
              <a:defRPr sz="1300">
                <a:solidFill>
                  <a:srgbClr val="5F1B6B"/>
                </a:solidFill>
                <a:latin typeface="Arial" panose="020B0604020202020204" pitchFamily="34" charset="0"/>
              </a:defRPr>
            </a:lvl9pPr>
          </a:lstStyle>
          <a:p>
            <a:pPr marL="457200" lvl="2" indent="0" algn="just" eaLnBrk="0" fontAlgn="base" hangingPunct="0">
              <a:spcBef>
                <a:spcPts val="0"/>
              </a:spcBef>
              <a:spcAft>
                <a:spcPct val="0"/>
              </a:spcAft>
              <a:buClr>
                <a:srgbClr val="C00000"/>
              </a:buClr>
              <a:buNone/>
              <a:defRPr/>
            </a:pPr>
            <a:endParaRPr lang="fr-FR" altLang="fr-FR" sz="2400" dirty="0">
              <a:solidFill>
                <a:srgbClr val="5F5F5F"/>
              </a:solidFill>
              <a:ea typeface="Times New Roman" panose="02020603050405020304" pitchFamily="18" charset="0"/>
              <a:cs typeface="Arial" panose="020B0604020202020204" pitchFamily="34" charset="0"/>
            </a:endParaRPr>
          </a:p>
          <a:p>
            <a:pPr marL="285750" lvl="1" indent="-285750" algn="just" eaLnBrk="0" fontAlgn="base" hangingPunct="0">
              <a:lnSpc>
                <a:spcPct val="100000"/>
              </a:lnSpc>
              <a:spcAft>
                <a:spcPct val="0"/>
              </a:spcAft>
              <a:buClr>
                <a:srgbClr val="7030A0"/>
              </a:buClr>
              <a:buFont typeface="Wingdings" panose="05000000000000000000" pitchFamily="2" charset="2"/>
              <a:buChar char="§"/>
              <a:defRPr/>
            </a:pPr>
            <a:r>
              <a:rPr lang="fr-FR" sz="1800" b="1" dirty="0">
                <a:solidFill>
                  <a:schemeClr val="accent2"/>
                </a:solidFill>
                <a:cs typeface="Arial" panose="020B0604020202020204" pitchFamily="34" charset="0"/>
              </a:rPr>
              <a:t>Révision de la liste des ECAP</a:t>
            </a:r>
          </a:p>
          <a:p>
            <a:pPr lvl="2" algn="just" eaLnBrk="0" fontAlgn="base" hangingPunct="0">
              <a:spcBef>
                <a:spcPts val="0"/>
              </a:spcBef>
              <a:spcAft>
                <a:spcPct val="0"/>
              </a:spcAft>
              <a:buClr>
                <a:srgbClr val="7030A0"/>
              </a:buClr>
              <a:defRPr/>
            </a:pPr>
            <a:r>
              <a:rPr lang="fr-FR" sz="1800" dirty="0">
                <a:solidFill>
                  <a:srgbClr val="5F5F5F"/>
                </a:solidFill>
                <a:ea typeface="Times New Roman" panose="02020603050405020304" pitchFamily="18" charset="0"/>
                <a:cs typeface="Arial" panose="020B0604020202020204" pitchFamily="34" charset="0"/>
              </a:rPr>
              <a:t>Le montant de la contribution versée par les employeurs au titre de leur </a:t>
            </a:r>
            <a:r>
              <a:rPr lang="fr-FR" sz="1800" dirty="0" err="1">
                <a:solidFill>
                  <a:srgbClr val="5F5F5F"/>
                </a:solidFill>
                <a:ea typeface="Times New Roman" panose="02020603050405020304" pitchFamily="18" charset="0"/>
                <a:cs typeface="Arial" panose="020B0604020202020204" pitchFamily="34" charset="0"/>
              </a:rPr>
              <a:t>Oeth</a:t>
            </a:r>
            <a:r>
              <a:rPr lang="fr-FR" sz="1800" dirty="0">
                <a:solidFill>
                  <a:srgbClr val="5F5F5F"/>
                </a:solidFill>
                <a:ea typeface="Times New Roman" panose="02020603050405020304" pitchFamily="18" charset="0"/>
                <a:cs typeface="Arial" panose="020B0604020202020204" pitchFamily="34" charset="0"/>
              </a:rPr>
              <a:t> peut continuer à être modulé en fonction des ECAP occupés par les salariés de l’entreprise</a:t>
            </a:r>
          </a:p>
          <a:p>
            <a:pPr lvl="2" algn="just" eaLnBrk="0" fontAlgn="base" hangingPunct="0">
              <a:spcBef>
                <a:spcPts val="0"/>
              </a:spcBef>
              <a:spcAft>
                <a:spcPct val="0"/>
              </a:spcAft>
              <a:buClr>
                <a:srgbClr val="7030A0"/>
              </a:buClr>
              <a:defRPr/>
            </a:pPr>
            <a:r>
              <a:rPr lang="fr-FR" sz="1800" dirty="0">
                <a:solidFill>
                  <a:srgbClr val="5F5F5F"/>
                </a:solidFill>
                <a:ea typeface="Times New Roman" panose="02020603050405020304" pitchFamily="18" charset="0"/>
                <a:cs typeface="Arial" panose="020B0604020202020204" pitchFamily="34" charset="0"/>
              </a:rPr>
              <a:t>Cette liste fera l’objet de négociations au sein des branches professionnelles qui se traduira pas un décret, après avis du CNCPH, pour déterminer la nouvelle modulation au titre de ces emplois </a:t>
            </a:r>
          </a:p>
          <a:p>
            <a:pPr lvl="2" algn="just" eaLnBrk="0" fontAlgn="base" hangingPunct="0">
              <a:spcBef>
                <a:spcPts val="0"/>
              </a:spcBef>
              <a:spcAft>
                <a:spcPct val="0"/>
              </a:spcAft>
              <a:buClr>
                <a:srgbClr val="C00000"/>
              </a:buClr>
              <a:defRPr/>
            </a:pPr>
            <a:endParaRPr lang="fr-FR" altLang="fr-FR" sz="1800" dirty="0">
              <a:solidFill>
                <a:srgbClr val="5F5F5F"/>
              </a:solidFill>
              <a:ea typeface="Times New Roman" panose="02020603050405020304" pitchFamily="18" charset="0"/>
              <a:cs typeface="Arial" panose="020B0604020202020204" pitchFamily="34" charset="0"/>
            </a:endParaRPr>
          </a:p>
          <a:p>
            <a:pPr marL="285750" lvl="1" indent="-285750" algn="just" eaLnBrk="0" fontAlgn="base" hangingPunct="0">
              <a:lnSpc>
                <a:spcPct val="100000"/>
              </a:lnSpc>
              <a:spcAft>
                <a:spcPct val="0"/>
              </a:spcAft>
              <a:buClr>
                <a:srgbClr val="7030A0"/>
              </a:buClr>
              <a:buFont typeface="Wingdings" panose="05000000000000000000" pitchFamily="2" charset="2"/>
              <a:buChar char="§"/>
              <a:defRPr/>
            </a:pPr>
            <a:r>
              <a:rPr lang="fr-FR" sz="1800" b="1" dirty="0">
                <a:solidFill>
                  <a:schemeClr val="accent2"/>
                </a:solidFill>
                <a:cs typeface="Arial" panose="020B0604020202020204" pitchFamily="34" charset="0"/>
              </a:rPr>
              <a:t>Concernant l’</a:t>
            </a:r>
            <a:r>
              <a:rPr lang="fr-FR" sz="1800" b="1" dirty="0" err="1">
                <a:solidFill>
                  <a:schemeClr val="accent2"/>
                </a:solidFill>
                <a:cs typeface="Arial" panose="020B0604020202020204" pitchFamily="34" charset="0"/>
              </a:rPr>
              <a:t>Agefiph</a:t>
            </a:r>
            <a:r>
              <a:rPr lang="fr-FR" sz="1800" b="1" dirty="0">
                <a:solidFill>
                  <a:schemeClr val="accent2"/>
                </a:solidFill>
                <a:cs typeface="Arial" panose="020B0604020202020204" pitchFamily="34" charset="0"/>
              </a:rPr>
              <a:t> : </a:t>
            </a:r>
            <a:r>
              <a:rPr lang="fr-FR" sz="1800" dirty="0">
                <a:solidFill>
                  <a:schemeClr val="accent2"/>
                </a:solidFill>
                <a:cs typeface="Arial" panose="020B0604020202020204" pitchFamily="34" charset="0"/>
              </a:rPr>
              <a:t>l’ensemble des articles du code du travail concernant ses </a:t>
            </a:r>
            <a:r>
              <a:rPr lang="fr-FR" sz="1800" b="1" dirty="0">
                <a:solidFill>
                  <a:schemeClr val="accent2"/>
                </a:solidFill>
                <a:cs typeface="Arial" panose="020B0604020202020204" pitchFamily="34" charset="0"/>
              </a:rPr>
              <a:t>missions </a:t>
            </a:r>
            <a:r>
              <a:rPr lang="fr-FR" sz="1800" dirty="0">
                <a:solidFill>
                  <a:schemeClr val="accent2"/>
                </a:solidFill>
                <a:cs typeface="Arial" panose="020B0604020202020204" pitchFamily="34" charset="0"/>
              </a:rPr>
              <a:t>ne font pas l’objet de modifications </a:t>
            </a:r>
            <a:r>
              <a:rPr lang="fr-FR" sz="1800" dirty="0">
                <a:solidFill>
                  <a:srgbClr val="5F5F5F"/>
                </a:solidFill>
                <a:cs typeface="Arial" panose="020B0604020202020204" pitchFamily="34" charset="0"/>
              </a:rPr>
              <a:t>(de forme comme de fond) de la part du projet de loi ; elles restent pleinement en vigueur</a:t>
            </a:r>
          </a:p>
          <a:p>
            <a:pPr marL="342900" lvl="1" indent="-342900" algn="just" eaLnBrk="0" fontAlgn="base" hangingPunct="0">
              <a:lnSpc>
                <a:spcPct val="100000"/>
              </a:lnSpc>
              <a:spcAft>
                <a:spcPct val="0"/>
              </a:spcAft>
              <a:buClr>
                <a:srgbClr val="7030A0"/>
              </a:buClr>
              <a:buFont typeface="Wingdings" panose="05000000000000000000" pitchFamily="2" charset="2"/>
              <a:buChar char="q"/>
              <a:defRPr/>
            </a:pPr>
            <a:endParaRPr lang="fr-FR" sz="1800" dirty="0">
              <a:solidFill>
                <a:srgbClr val="5F5F5F"/>
              </a:solidFill>
              <a:cs typeface="Arial" panose="020B0604020202020204" pitchFamily="34" charset="0"/>
            </a:endParaRPr>
          </a:p>
          <a:p>
            <a:pPr marL="285750" lvl="1" indent="-285750" algn="just" eaLnBrk="0" fontAlgn="base" hangingPunct="0">
              <a:lnSpc>
                <a:spcPct val="100000"/>
              </a:lnSpc>
              <a:spcAft>
                <a:spcPct val="0"/>
              </a:spcAft>
              <a:buClr>
                <a:srgbClr val="7030A0"/>
              </a:buClr>
              <a:buFont typeface="Wingdings" panose="05000000000000000000" pitchFamily="2" charset="2"/>
              <a:buChar char="§"/>
              <a:defRPr/>
            </a:pPr>
            <a:r>
              <a:rPr lang="fr-FR" sz="1800" dirty="0">
                <a:solidFill>
                  <a:srgbClr val="5F5F5F"/>
                </a:solidFill>
                <a:cs typeface="Arial" panose="020B0604020202020204" pitchFamily="34" charset="0"/>
              </a:rPr>
              <a:t>Concernant la </a:t>
            </a:r>
            <a:r>
              <a:rPr lang="fr-FR" sz="1800" b="1" dirty="0">
                <a:solidFill>
                  <a:srgbClr val="5F5F5F"/>
                </a:solidFill>
                <a:cs typeface="Arial" panose="020B0604020202020204" pitchFamily="34" charset="0"/>
              </a:rPr>
              <a:t>contribution</a:t>
            </a:r>
            <a:r>
              <a:rPr lang="fr-FR" sz="1800" dirty="0">
                <a:solidFill>
                  <a:srgbClr val="5F5F5F"/>
                </a:solidFill>
                <a:cs typeface="Arial" panose="020B0604020202020204" pitchFamily="34" charset="0"/>
              </a:rPr>
              <a:t> des employeurs : </a:t>
            </a:r>
            <a:r>
              <a:rPr lang="fr-FR" sz="1800" b="1" dirty="0">
                <a:solidFill>
                  <a:schemeClr val="accent2"/>
                </a:solidFill>
                <a:cs typeface="Arial" panose="020B0604020202020204" pitchFamily="34" charset="0"/>
              </a:rPr>
              <a:t>les modalités de calcul de la contribution et en particulier le dispositif de sur-contribution ne sont pas remis en cause</a:t>
            </a:r>
          </a:p>
          <a:p>
            <a:pPr marL="342900" lvl="1" indent="-342900" algn="just" eaLnBrk="0" fontAlgn="base" hangingPunct="0">
              <a:lnSpc>
                <a:spcPct val="100000"/>
              </a:lnSpc>
              <a:spcAft>
                <a:spcPct val="0"/>
              </a:spcAft>
              <a:buClr>
                <a:srgbClr val="7030A0"/>
              </a:buClr>
              <a:buFont typeface="Wingdings" panose="05000000000000000000" pitchFamily="2" charset="2"/>
              <a:buChar char="q"/>
              <a:defRPr/>
            </a:pPr>
            <a:endParaRPr lang="fr-FR" sz="1800" b="1" dirty="0">
              <a:solidFill>
                <a:srgbClr val="5F5F5F"/>
              </a:solidFill>
              <a:cs typeface="Arial" panose="020B0604020202020204" pitchFamily="34" charset="0"/>
            </a:endParaRPr>
          </a:p>
          <a:p>
            <a:pPr marL="285750" lvl="1" indent="-285750" algn="just" eaLnBrk="0" fontAlgn="base" hangingPunct="0">
              <a:lnSpc>
                <a:spcPct val="100000"/>
              </a:lnSpc>
              <a:spcAft>
                <a:spcPct val="0"/>
              </a:spcAft>
              <a:buClr>
                <a:srgbClr val="7030A0"/>
              </a:buClr>
              <a:buFont typeface="Wingdings" panose="05000000000000000000" pitchFamily="2" charset="2"/>
              <a:buChar char="§"/>
              <a:defRPr/>
            </a:pPr>
            <a:r>
              <a:rPr lang="fr-FR" sz="1800" dirty="0">
                <a:solidFill>
                  <a:schemeClr val="accent2"/>
                </a:solidFill>
                <a:cs typeface="Arial" panose="020B0604020202020204" pitchFamily="34" charset="0"/>
              </a:rPr>
              <a:t>Pas de modification de la liste des </a:t>
            </a:r>
            <a:r>
              <a:rPr lang="fr-FR" sz="1800" b="1" dirty="0">
                <a:solidFill>
                  <a:schemeClr val="accent2"/>
                </a:solidFill>
                <a:cs typeface="Arial" panose="020B0604020202020204" pitchFamily="34" charset="0"/>
              </a:rPr>
              <a:t>bénéficiaires de l’OETH </a:t>
            </a:r>
            <a:endParaRPr lang="fr-FR" sz="1800" dirty="0">
              <a:solidFill>
                <a:schemeClr val="accent2"/>
              </a:solidFill>
              <a:cs typeface="Arial" panose="020B0604020202020204" pitchFamily="34" charset="0"/>
            </a:endParaRPr>
          </a:p>
          <a:p>
            <a:pPr marL="457200" lvl="2" indent="0" algn="just" eaLnBrk="0" fontAlgn="base" hangingPunct="0">
              <a:spcBef>
                <a:spcPts val="0"/>
              </a:spcBef>
              <a:spcAft>
                <a:spcPct val="0"/>
              </a:spcAft>
              <a:buClr>
                <a:srgbClr val="C00000"/>
              </a:buClr>
              <a:buNone/>
              <a:defRPr/>
            </a:pPr>
            <a:endParaRPr lang="fr-FR" sz="1400" i="1" u="sng" dirty="0">
              <a:solidFill>
                <a:schemeClr val="accent2"/>
              </a:solidFill>
              <a:ea typeface="Times New Roman" panose="02020603050405020304" pitchFamily="18" charset="0"/>
              <a:cs typeface="Arial" panose="020B0604020202020204" pitchFamily="34" charset="0"/>
            </a:endParaRPr>
          </a:p>
          <a:p>
            <a:pPr marL="457200" lvl="2" indent="0" algn="just" eaLnBrk="0" fontAlgn="base" hangingPunct="0">
              <a:spcBef>
                <a:spcPts val="0"/>
              </a:spcBef>
              <a:spcAft>
                <a:spcPct val="0"/>
              </a:spcAft>
              <a:buClr>
                <a:srgbClr val="C00000"/>
              </a:buClr>
              <a:buNone/>
              <a:defRPr/>
            </a:pPr>
            <a:endParaRPr lang="fr-FR" sz="1400" dirty="0">
              <a:solidFill>
                <a:srgbClr val="5F5F5F"/>
              </a:solidFill>
              <a:latin typeface="Calibri" panose="020F0502020204030204" pitchFamily="34" charset="0"/>
              <a:ea typeface="Times New Roman" panose="02020603050405020304" pitchFamily="18" charset="0"/>
              <a:cs typeface="Calibri" panose="020F0502020204030204" pitchFamily="34" charset="0"/>
            </a:endParaRPr>
          </a:p>
          <a:p>
            <a:pPr marL="342900" lvl="1" indent="-342900" algn="just" eaLnBrk="0" fontAlgn="base" hangingPunct="0">
              <a:lnSpc>
                <a:spcPct val="100000"/>
              </a:lnSpc>
              <a:spcAft>
                <a:spcPct val="0"/>
              </a:spcAft>
              <a:buClr>
                <a:srgbClr val="7030A0"/>
              </a:buClr>
              <a:buFont typeface="Wingdings" panose="05000000000000000000" pitchFamily="2" charset="2"/>
              <a:buChar char="q"/>
              <a:defRPr/>
            </a:pPr>
            <a:endParaRPr lang="fr-FR" b="1" dirty="0">
              <a:solidFill>
                <a:srgbClr val="5F5F5F"/>
              </a:solidFill>
              <a:latin typeface="Calibri" panose="020F0502020204030204" pitchFamily="34" charset="0"/>
              <a:cs typeface="Calibri" panose="020F0502020204030204" pitchFamily="34" charset="0"/>
            </a:endParaRPr>
          </a:p>
        </p:txBody>
      </p:sp>
      <p:sp>
        <p:nvSpPr>
          <p:cNvPr id="6149" name="Text Box 9"/>
          <p:cNvSpPr txBox="1">
            <a:spLocks noChangeArrowheads="1"/>
          </p:cNvSpPr>
          <p:nvPr/>
        </p:nvSpPr>
        <p:spPr bwMode="auto">
          <a:xfrm>
            <a:off x="10290176" y="6556375"/>
            <a:ext cx="322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ts val="1600"/>
              </a:spcAft>
              <a:buBlip>
                <a:blip r:embed="rId3"/>
              </a:buBlip>
              <a:defRPr sz="1600" b="1">
                <a:solidFill>
                  <a:srgbClr val="5F1B6B"/>
                </a:solidFill>
                <a:latin typeface="Arial" panose="020B0604020202020204" pitchFamily="34" charset="0"/>
              </a:defRPr>
            </a:lvl1pPr>
            <a:lvl2pPr marL="742950" indent="-285750">
              <a:lnSpc>
                <a:spcPct val="70000"/>
              </a:lnSpc>
              <a:spcAft>
                <a:spcPct val="60000"/>
              </a:spcAft>
              <a:defRPr sz="1400">
                <a:solidFill>
                  <a:srgbClr val="5F1B6B"/>
                </a:solidFill>
                <a:latin typeface="Arial" panose="020B0604020202020204" pitchFamily="34" charset="0"/>
              </a:defRPr>
            </a:lvl2pPr>
            <a:lvl3pPr marL="1143000" indent="-2286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600200" indent="-228600">
              <a:spcBef>
                <a:spcPct val="20000"/>
              </a:spcBef>
              <a:spcAft>
                <a:spcPct val="20000"/>
              </a:spcAft>
              <a:buChar char="–"/>
              <a:defRPr sz="1300">
                <a:solidFill>
                  <a:srgbClr val="5F1B6B"/>
                </a:solidFill>
                <a:latin typeface="Arial" panose="020B0604020202020204" pitchFamily="34" charset="0"/>
              </a:defRPr>
            </a:lvl4pPr>
            <a:lvl5pPr marL="2057400" indent="-228600">
              <a:spcBef>
                <a:spcPct val="20000"/>
              </a:spcBef>
              <a:spcAft>
                <a:spcPts val="1500"/>
              </a:spcAft>
              <a:buChar char="»"/>
              <a:defRPr sz="1300">
                <a:solidFill>
                  <a:srgbClr val="5F1B6B"/>
                </a:solidFill>
                <a:latin typeface="Arial" panose="020B0604020202020204" pitchFamily="34" charset="0"/>
              </a:defRPr>
            </a:lvl5pPr>
            <a:lvl6pPr marL="2514600" indent="-228600" eaLnBrk="0" fontAlgn="base" hangingPunct="0">
              <a:spcBef>
                <a:spcPct val="20000"/>
              </a:spcBef>
              <a:spcAft>
                <a:spcPts val="1500"/>
              </a:spcAft>
              <a:buChar char="»"/>
              <a:defRPr sz="1300">
                <a:solidFill>
                  <a:srgbClr val="5F1B6B"/>
                </a:solidFill>
                <a:latin typeface="Arial" panose="020B0604020202020204" pitchFamily="34" charset="0"/>
              </a:defRPr>
            </a:lvl6pPr>
            <a:lvl7pPr marL="2971800" indent="-228600" eaLnBrk="0" fontAlgn="base" hangingPunct="0">
              <a:spcBef>
                <a:spcPct val="20000"/>
              </a:spcBef>
              <a:spcAft>
                <a:spcPts val="1500"/>
              </a:spcAft>
              <a:buChar char="»"/>
              <a:defRPr sz="1300">
                <a:solidFill>
                  <a:srgbClr val="5F1B6B"/>
                </a:solidFill>
                <a:latin typeface="Arial" panose="020B0604020202020204" pitchFamily="34" charset="0"/>
              </a:defRPr>
            </a:lvl7pPr>
            <a:lvl8pPr marL="3429000" indent="-228600" eaLnBrk="0" fontAlgn="base" hangingPunct="0">
              <a:spcBef>
                <a:spcPct val="20000"/>
              </a:spcBef>
              <a:spcAft>
                <a:spcPts val="1500"/>
              </a:spcAft>
              <a:buChar char="»"/>
              <a:defRPr sz="1300">
                <a:solidFill>
                  <a:srgbClr val="5F1B6B"/>
                </a:solidFill>
                <a:latin typeface="Arial" panose="020B0604020202020204" pitchFamily="34" charset="0"/>
              </a:defRPr>
            </a:lvl8pPr>
            <a:lvl9pPr marL="3886200" indent="-228600" eaLnBrk="0" fontAlgn="base" hangingPunct="0">
              <a:spcBef>
                <a:spcPct val="20000"/>
              </a:spcBef>
              <a:spcAft>
                <a:spcPts val="1500"/>
              </a:spcAft>
              <a:buChar char="»"/>
              <a:defRPr sz="1300">
                <a:solidFill>
                  <a:srgbClr val="5F1B6B"/>
                </a:solidFill>
                <a:latin typeface="Arial" panose="020B0604020202020204" pitchFamily="34" charset="0"/>
              </a:defRPr>
            </a:lvl9pPr>
          </a:lstStyle>
          <a:p>
            <a:pPr algn="ctr" fontAlgn="base">
              <a:spcBef>
                <a:spcPct val="50000"/>
              </a:spcBef>
              <a:spcAft>
                <a:spcPct val="0"/>
              </a:spcAft>
              <a:buNone/>
              <a:defRPr/>
            </a:pPr>
            <a:r>
              <a:rPr lang="fr-FR" altLang="fr-FR" sz="1200" b="0">
                <a:solidFill>
                  <a:srgbClr val="5F5F5F"/>
                </a:solidFill>
              </a:rPr>
              <a:t>2</a:t>
            </a:r>
          </a:p>
        </p:txBody>
      </p:sp>
      <p:sp>
        <p:nvSpPr>
          <p:cNvPr id="7" name="Text Box 7"/>
          <p:cNvSpPr txBox="1">
            <a:spLocks noChangeArrowheads="1"/>
          </p:cNvSpPr>
          <p:nvPr/>
        </p:nvSpPr>
        <p:spPr bwMode="auto">
          <a:xfrm>
            <a:off x="4842164" y="0"/>
            <a:ext cx="65254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Aft>
                <a:spcPts val="1600"/>
              </a:spcAft>
              <a:buBlip>
                <a:blip r:embed="rId3"/>
              </a:buBlip>
              <a:defRPr sz="1600" b="1">
                <a:solidFill>
                  <a:srgbClr val="5F1B6B"/>
                </a:solidFill>
                <a:latin typeface="Arial" panose="020B0604020202020204" pitchFamily="34" charset="0"/>
              </a:defRPr>
            </a:lvl1pPr>
            <a:lvl2pPr marL="742950" indent="-285750">
              <a:lnSpc>
                <a:spcPct val="70000"/>
              </a:lnSpc>
              <a:spcAft>
                <a:spcPct val="60000"/>
              </a:spcAft>
              <a:defRPr sz="1400">
                <a:solidFill>
                  <a:srgbClr val="5F1B6B"/>
                </a:solidFill>
                <a:latin typeface="Arial" panose="020B0604020202020204" pitchFamily="34" charset="0"/>
              </a:defRPr>
            </a:lvl2pPr>
            <a:lvl3pPr marL="1143000" indent="-228600">
              <a:spcBef>
                <a:spcPct val="20000"/>
              </a:spcBef>
              <a:spcAft>
                <a:spcPct val="20000"/>
              </a:spcAft>
              <a:buFont typeface="Wingdings" panose="05000000000000000000" pitchFamily="2" charset="2"/>
              <a:buChar char="§"/>
              <a:defRPr sz="1300">
                <a:solidFill>
                  <a:srgbClr val="5F1B6B"/>
                </a:solidFill>
                <a:latin typeface="Arial" panose="020B0604020202020204" pitchFamily="34" charset="0"/>
              </a:defRPr>
            </a:lvl3pPr>
            <a:lvl4pPr marL="1600200" indent="-228600">
              <a:spcBef>
                <a:spcPct val="20000"/>
              </a:spcBef>
              <a:spcAft>
                <a:spcPct val="20000"/>
              </a:spcAft>
              <a:buChar char="–"/>
              <a:defRPr sz="1300">
                <a:solidFill>
                  <a:srgbClr val="5F1B6B"/>
                </a:solidFill>
                <a:latin typeface="Arial" panose="020B0604020202020204" pitchFamily="34" charset="0"/>
              </a:defRPr>
            </a:lvl4pPr>
            <a:lvl5pPr marL="2057400" indent="-228600">
              <a:spcBef>
                <a:spcPct val="20000"/>
              </a:spcBef>
              <a:spcAft>
                <a:spcPts val="1500"/>
              </a:spcAft>
              <a:buChar char="»"/>
              <a:defRPr sz="1300">
                <a:solidFill>
                  <a:srgbClr val="5F1B6B"/>
                </a:solidFill>
                <a:latin typeface="Arial" panose="020B0604020202020204" pitchFamily="34" charset="0"/>
              </a:defRPr>
            </a:lvl5pPr>
            <a:lvl6pPr marL="2514600" indent="-228600" eaLnBrk="0" fontAlgn="base" hangingPunct="0">
              <a:spcBef>
                <a:spcPct val="20000"/>
              </a:spcBef>
              <a:spcAft>
                <a:spcPts val="1500"/>
              </a:spcAft>
              <a:buChar char="»"/>
              <a:defRPr sz="1300">
                <a:solidFill>
                  <a:srgbClr val="5F1B6B"/>
                </a:solidFill>
                <a:latin typeface="Arial" panose="020B0604020202020204" pitchFamily="34" charset="0"/>
              </a:defRPr>
            </a:lvl6pPr>
            <a:lvl7pPr marL="2971800" indent="-228600" eaLnBrk="0" fontAlgn="base" hangingPunct="0">
              <a:spcBef>
                <a:spcPct val="20000"/>
              </a:spcBef>
              <a:spcAft>
                <a:spcPts val="1500"/>
              </a:spcAft>
              <a:buChar char="»"/>
              <a:defRPr sz="1300">
                <a:solidFill>
                  <a:srgbClr val="5F1B6B"/>
                </a:solidFill>
                <a:latin typeface="Arial" panose="020B0604020202020204" pitchFamily="34" charset="0"/>
              </a:defRPr>
            </a:lvl7pPr>
            <a:lvl8pPr marL="3429000" indent="-228600" eaLnBrk="0" fontAlgn="base" hangingPunct="0">
              <a:spcBef>
                <a:spcPct val="20000"/>
              </a:spcBef>
              <a:spcAft>
                <a:spcPts val="1500"/>
              </a:spcAft>
              <a:buChar char="»"/>
              <a:defRPr sz="1300">
                <a:solidFill>
                  <a:srgbClr val="5F1B6B"/>
                </a:solidFill>
                <a:latin typeface="Arial" panose="020B0604020202020204" pitchFamily="34" charset="0"/>
              </a:defRPr>
            </a:lvl8pPr>
            <a:lvl9pPr marL="3886200" indent="-228600" eaLnBrk="0" fontAlgn="base" hangingPunct="0">
              <a:spcBef>
                <a:spcPct val="20000"/>
              </a:spcBef>
              <a:spcAft>
                <a:spcPts val="1500"/>
              </a:spcAft>
              <a:buChar char="»"/>
              <a:defRPr sz="1300">
                <a:solidFill>
                  <a:srgbClr val="5F1B6B"/>
                </a:solidFill>
                <a:latin typeface="Arial" panose="020B0604020202020204" pitchFamily="34" charset="0"/>
              </a:defRPr>
            </a:lvl9pPr>
          </a:lstStyle>
          <a:p>
            <a:pPr fontAlgn="base">
              <a:spcBef>
                <a:spcPct val="50000"/>
              </a:spcBef>
              <a:spcAft>
                <a:spcPct val="0"/>
              </a:spcAft>
              <a:buNone/>
              <a:defRPr/>
            </a:pPr>
            <a:r>
              <a:rPr lang="fr-FR" altLang="fr-FR" dirty="0">
                <a:solidFill>
                  <a:srgbClr val="A9BF38"/>
                </a:solidFill>
                <a:latin typeface="Arial   "/>
                <a:cs typeface="Calibri" panose="020F0502020204030204" pitchFamily="34" charset="0"/>
              </a:rPr>
              <a:t>Ce que la loi « Avenir professionnel » modifie dans le dispositif actuel de l’OETH </a:t>
            </a:r>
            <a:r>
              <a:rPr lang="fr-FR" altLang="fr-FR" sz="1200" i="1" dirty="0">
                <a:solidFill>
                  <a:srgbClr val="A9BF38"/>
                </a:solidFill>
                <a:latin typeface="Arial   "/>
                <a:cs typeface="Calibri" panose="020F0502020204030204" pitchFamily="34" charset="0"/>
              </a:rPr>
              <a:t>: </a:t>
            </a:r>
          </a:p>
          <a:p>
            <a:pPr fontAlgn="base">
              <a:spcBef>
                <a:spcPct val="50000"/>
              </a:spcBef>
              <a:spcAft>
                <a:spcPct val="0"/>
              </a:spcAft>
              <a:buNone/>
              <a:defRPr/>
            </a:pPr>
            <a:r>
              <a:rPr lang="fr-FR" altLang="fr-FR" sz="1200" i="1" dirty="0">
                <a:solidFill>
                  <a:srgbClr val="A9BF38"/>
                </a:solidFill>
                <a:latin typeface="Arial   "/>
                <a:cs typeface="Calibri" panose="020F0502020204030204" pitchFamily="34" charset="0"/>
              </a:rPr>
              <a:t>entrée en vigueur au 1er janvier 2020, sauf disposition contraire</a:t>
            </a:r>
          </a:p>
        </p:txBody>
      </p:sp>
    </p:spTree>
    <p:extLst>
      <p:ext uri="{BB962C8B-B14F-4D97-AF65-F5344CB8AC3E}">
        <p14:creationId xmlns:p14="http://schemas.microsoft.com/office/powerpoint/2010/main" val="50583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A1D02A-6904-274C-A646-19B8BC212BFE}"/>
              </a:ext>
            </a:extLst>
          </p:cNvPr>
          <p:cNvSpPr>
            <a:spLocks noGrp="1"/>
          </p:cNvSpPr>
          <p:nvPr>
            <p:ph type="body" sz="quarter" idx="32"/>
          </p:nvPr>
        </p:nvSpPr>
        <p:spPr>
          <a:xfrm>
            <a:off x="1182291" y="2634588"/>
            <a:ext cx="9786703" cy="1537804"/>
          </a:xfrm>
        </p:spPr>
        <p:txBody>
          <a:bodyPr/>
          <a:lstStyle/>
          <a:p>
            <a:r>
              <a:rPr lang="fr-FR" dirty="0">
                <a:latin typeface="Arial" panose="020B0604020202020204" pitchFamily="34" charset="0"/>
                <a:cs typeface="Arial" panose="020B0604020202020204" pitchFamily="34" charset="0"/>
              </a:rPr>
              <a:t> ANNEXES</a:t>
            </a:r>
            <a:endParaRPr lang="fr-FR"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21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34"/>
          </p:nvPr>
        </p:nvSpPr>
        <p:spPr/>
        <p:txBody>
          <a:bodyPr/>
          <a:lstStyle/>
          <a:p>
            <a:r>
              <a:rPr lang="fr-FR" b="1" dirty="0">
                <a:latin typeface="Arial" panose="020B0604020202020204" pitchFamily="34" charset="0"/>
                <a:cs typeface="Arial" panose="020B0604020202020204" pitchFamily="34" charset="0"/>
              </a:rPr>
              <a:t>L’</a:t>
            </a:r>
            <a:r>
              <a:rPr lang="fr-FR" b="1" dirty="0" err="1">
                <a:latin typeface="Arial" panose="020B0604020202020204" pitchFamily="34" charset="0"/>
                <a:cs typeface="Arial" panose="020B0604020202020204" pitchFamily="34" charset="0"/>
              </a:rPr>
              <a:t>Agefiph</a:t>
            </a:r>
            <a:endParaRPr lang="fr-FR" b="1" dirty="0">
              <a:latin typeface="Arial" panose="020B0604020202020204" pitchFamily="34" charset="0"/>
              <a:cs typeface="Arial" panose="020B0604020202020204" pitchFamily="34" charset="0"/>
            </a:endParaRPr>
          </a:p>
        </p:txBody>
      </p:sp>
      <p:sp>
        <p:nvSpPr>
          <p:cNvPr id="10" name="Rectangle à coins arrondis 9"/>
          <p:cNvSpPr/>
          <p:nvPr/>
        </p:nvSpPr>
        <p:spPr>
          <a:xfrm>
            <a:off x="3657600" y="1214114"/>
            <a:ext cx="4803883" cy="644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Arial" panose="020B0604020202020204" pitchFamily="34" charset="0"/>
                <a:cs typeface="Arial" panose="020B0604020202020204" pitchFamily="34" charset="0"/>
              </a:rPr>
              <a:t>L’</a:t>
            </a:r>
            <a:r>
              <a:rPr lang="fr-FR" sz="3200" dirty="0" err="1">
                <a:latin typeface="Arial" panose="020B0604020202020204" pitchFamily="34" charset="0"/>
                <a:cs typeface="Arial" panose="020B0604020202020204" pitchFamily="34" charset="0"/>
              </a:rPr>
              <a:t>Agefiph</a:t>
            </a:r>
            <a:endParaRPr lang="fr-FR" sz="3200" dirty="0">
              <a:latin typeface="Arial" panose="020B0604020202020204" pitchFamily="34" charset="0"/>
              <a:cs typeface="Arial" panose="020B0604020202020204" pitchFamily="34" charset="0"/>
            </a:endParaRPr>
          </a:p>
        </p:txBody>
      </p:sp>
      <p:sp>
        <p:nvSpPr>
          <p:cNvPr id="12" name="Rectangle à coins arrondis 11"/>
          <p:cNvSpPr/>
          <p:nvPr/>
        </p:nvSpPr>
        <p:spPr>
          <a:xfrm>
            <a:off x="70833" y="2334194"/>
            <a:ext cx="3464417" cy="366736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dirty="0">
              <a:latin typeface="Arial" panose="020B0604020202020204" pitchFamily="34" charset="0"/>
              <a:cs typeface="Arial" panose="020B0604020202020204" pitchFamily="34" charset="0"/>
            </a:endParaRPr>
          </a:p>
        </p:txBody>
      </p:sp>
      <p:sp>
        <p:nvSpPr>
          <p:cNvPr id="14" name="Rectangle à coins arrondis 13"/>
          <p:cNvSpPr/>
          <p:nvPr/>
        </p:nvSpPr>
        <p:spPr>
          <a:xfrm>
            <a:off x="3971522" y="2390326"/>
            <a:ext cx="3783169" cy="361122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dirty="0">
              <a:latin typeface="Arial" panose="020B0604020202020204" pitchFamily="34" charset="0"/>
              <a:cs typeface="Arial" panose="020B0604020202020204" pitchFamily="34" charset="0"/>
            </a:endParaRPr>
          </a:p>
        </p:txBody>
      </p:sp>
      <p:sp>
        <p:nvSpPr>
          <p:cNvPr id="2" name="ZoneTexte 1"/>
          <p:cNvSpPr txBox="1"/>
          <p:nvPr/>
        </p:nvSpPr>
        <p:spPr>
          <a:xfrm>
            <a:off x="228598" y="2550119"/>
            <a:ext cx="3148885" cy="2585323"/>
          </a:xfrm>
          <a:prstGeom prst="rect">
            <a:avLst/>
          </a:prstGeom>
          <a:noFill/>
        </p:spPr>
        <p:txBody>
          <a:bodyPr wrap="square" rtlCol="0">
            <a:spAutoFit/>
          </a:bodyPr>
          <a:lstStyle/>
          <a:p>
            <a:r>
              <a:rPr lang="fr-FR" b="1" u="sng" dirty="0">
                <a:solidFill>
                  <a:schemeClr val="accent6"/>
                </a:solidFill>
                <a:latin typeface="Arial" panose="020B0604020202020204" pitchFamily="34" charset="0"/>
                <a:cs typeface="Arial" panose="020B0604020202020204" pitchFamily="34" charset="0"/>
              </a:rPr>
              <a:t>Mission de service public </a:t>
            </a:r>
            <a:r>
              <a:rPr lang="fr-FR" b="1" dirty="0">
                <a:solidFill>
                  <a:schemeClr val="accent6"/>
                </a:solidFill>
                <a:latin typeface="Arial" panose="020B0604020202020204" pitchFamily="34" charset="0"/>
                <a:cs typeface="Arial" panose="020B0604020202020204" pitchFamily="34" charset="0"/>
              </a:rPr>
              <a:t>exercée aux côtés des acteurs du Service Public de l’emploi,</a:t>
            </a:r>
          </a:p>
          <a:p>
            <a:r>
              <a:rPr lang="fr-FR" b="1" dirty="0">
                <a:solidFill>
                  <a:schemeClr val="accent6"/>
                </a:solidFill>
                <a:latin typeface="Arial" panose="020B0604020202020204" pitchFamily="34" charset="0"/>
                <a:cs typeface="Arial" panose="020B0604020202020204" pitchFamily="34" charset="0"/>
              </a:rPr>
              <a:t>Sous la tutelle du ministre du Travail, de l’Emploi et de la Formation Professionnelle</a:t>
            </a:r>
          </a:p>
          <a:p>
            <a:endParaRPr lang="fr-FR" b="1" dirty="0">
              <a:solidFill>
                <a:schemeClr val="accent6"/>
              </a:solidFill>
              <a:latin typeface="Arial" panose="020B0604020202020204" pitchFamily="34" charset="0"/>
              <a:cs typeface="Arial" panose="020B0604020202020204" pitchFamily="34" charset="0"/>
            </a:endParaRPr>
          </a:p>
        </p:txBody>
      </p:sp>
      <p:sp>
        <p:nvSpPr>
          <p:cNvPr id="4" name="ZoneTexte 3"/>
          <p:cNvSpPr txBox="1"/>
          <p:nvPr/>
        </p:nvSpPr>
        <p:spPr>
          <a:xfrm>
            <a:off x="4204983" y="2550119"/>
            <a:ext cx="3032944" cy="3416320"/>
          </a:xfrm>
          <a:prstGeom prst="rect">
            <a:avLst/>
          </a:prstGeom>
          <a:noFill/>
        </p:spPr>
        <p:txBody>
          <a:bodyPr wrap="square" rtlCol="0">
            <a:spAutoFit/>
          </a:bodyPr>
          <a:lstStyle/>
          <a:p>
            <a:r>
              <a:rPr lang="fr-FR" b="1" dirty="0">
                <a:solidFill>
                  <a:schemeClr val="accent6"/>
                </a:solidFill>
                <a:latin typeface="Arial" panose="020B0604020202020204" pitchFamily="34" charset="0"/>
                <a:cs typeface="Arial" panose="020B0604020202020204" pitchFamily="34" charset="0"/>
              </a:rPr>
              <a:t>Administrée par un Conseil d’Administration  paritaire qui fixe la politique générale, les orientations du Fonds et son budget.</a:t>
            </a:r>
          </a:p>
          <a:p>
            <a:r>
              <a:rPr lang="fr-FR" b="1" u="sng" dirty="0">
                <a:solidFill>
                  <a:schemeClr val="accent6"/>
                </a:solidFill>
                <a:latin typeface="Arial" panose="020B0604020202020204" pitchFamily="34" charset="0"/>
                <a:cs typeface="Arial" panose="020B0604020202020204" pitchFamily="34" charset="0"/>
              </a:rPr>
              <a:t>4 collèges : </a:t>
            </a:r>
          </a:p>
          <a:p>
            <a:r>
              <a:rPr lang="fr-FR" b="1" dirty="0">
                <a:solidFill>
                  <a:schemeClr val="accent6"/>
                </a:solidFill>
                <a:latin typeface="Arial" panose="020B0604020202020204" pitchFamily="34" charset="0"/>
                <a:cs typeface="Arial" panose="020B0604020202020204" pitchFamily="34" charset="0"/>
              </a:rPr>
              <a:t>employeurs, salariés, associations et personnalités qualifiées dont 2 désignées par l’Etat</a:t>
            </a:r>
          </a:p>
        </p:txBody>
      </p:sp>
      <p:sp>
        <p:nvSpPr>
          <p:cNvPr id="13" name="Rectangle à coins arrondis 12"/>
          <p:cNvSpPr/>
          <p:nvPr/>
        </p:nvSpPr>
        <p:spPr>
          <a:xfrm>
            <a:off x="8057314" y="2334194"/>
            <a:ext cx="3783169" cy="361122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dirty="0">
              <a:latin typeface="Arial" panose="020B0604020202020204" pitchFamily="34" charset="0"/>
              <a:cs typeface="Arial" panose="020B0604020202020204" pitchFamily="34" charset="0"/>
            </a:endParaRPr>
          </a:p>
        </p:txBody>
      </p:sp>
      <p:sp>
        <p:nvSpPr>
          <p:cNvPr id="5" name="ZoneTexte 4"/>
          <p:cNvSpPr txBox="1"/>
          <p:nvPr/>
        </p:nvSpPr>
        <p:spPr>
          <a:xfrm>
            <a:off x="8287585" y="2529103"/>
            <a:ext cx="3552898" cy="2862322"/>
          </a:xfrm>
          <a:prstGeom prst="rect">
            <a:avLst/>
          </a:prstGeom>
          <a:noFill/>
        </p:spPr>
        <p:txBody>
          <a:bodyPr wrap="square" rtlCol="0">
            <a:spAutoFit/>
          </a:bodyPr>
          <a:lstStyle/>
          <a:p>
            <a:r>
              <a:rPr lang="fr-FR" b="1" u="sng" dirty="0">
                <a:solidFill>
                  <a:schemeClr val="accent6"/>
                </a:solidFill>
                <a:latin typeface="Arial" panose="020B0604020202020204" pitchFamily="34" charset="0"/>
                <a:cs typeface="Arial" panose="020B0604020202020204" pitchFamily="34" charset="0"/>
              </a:rPr>
              <a:t>Une implantation nationale : </a:t>
            </a:r>
          </a:p>
          <a:p>
            <a:r>
              <a:rPr lang="fr-FR" b="1" dirty="0">
                <a:solidFill>
                  <a:schemeClr val="accent6"/>
                </a:solidFill>
                <a:latin typeface="Arial" panose="020B0604020202020204" pitchFamily="34" charset="0"/>
                <a:cs typeface="Arial" panose="020B0604020202020204" pitchFamily="34" charset="0"/>
              </a:rPr>
              <a:t>Un siège à Bagneux où se trouve la Direction des Entreprises et des Grands Comptes </a:t>
            </a:r>
          </a:p>
          <a:p>
            <a:endParaRPr lang="fr-FR" b="1" dirty="0">
              <a:solidFill>
                <a:schemeClr val="accent6"/>
              </a:solidFill>
              <a:latin typeface="Arial" panose="020B0604020202020204" pitchFamily="34" charset="0"/>
              <a:cs typeface="Arial" panose="020B0604020202020204" pitchFamily="34" charset="0"/>
            </a:endParaRPr>
          </a:p>
          <a:p>
            <a:r>
              <a:rPr lang="fr-FR" b="1" u="sng" dirty="0">
                <a:solidFill>
                  <a:schemeClr val="accent6"/>
                </a:solidFill>
                <a:latin typeface="Arial" panose="020B0604020202020204" pitchFamily="34" charset="0"/>
                <a:cs typeface="Arial" panose="020B0604020202020204" pitchFamily="34" charset="0"/>
              </a:rPr>
              <a:t>14 délégations régionales </a:t>
            </a:r>
            <a:r>
              <a:rPr lang="fr-FR" b="1" dirty="0">
                <a:solidFill>
                  <a:schemeClr val="accent6"/>
                </a:solidFill>
                <a:latin typeface="Arial" panose="020B0604020202020204" pitchFamily="34" charset="0"/>
                <a:cs typeface="Arial" panose="020B0604020202020204" pitchFamily="34" charset="0"/>
              </a:rPr>
              <a:t>couvrant l’ensemble du territoire national pour une réponse de proximité</a:t>
            </a:r>
          </a:p>
        </p:txBody>
      </p:sp>
    </p:spTree>
    <p:extLst>
      <p:ext uri="{BB962C8B-B14F-4D97-AF65-F5344CB8AC3E}">
        <p14:creationId xmlns:p14="http://schemas.microsoft.com/office/powerpoint/2010/main" val="372831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a date 3"/>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None/>
              <a:defRPr/>
            </a:pPr>
            <a:fld id="{C0265111-952B-437B-A23F-B31D9CA051AC}" type="datetime1">
              <a:rPr lang="fr-FR" altLang="fr-FR" sz="900">
                <a:solidFill>
                  <a:srgbClr val="595959"/>
                </a:solidFill>
              </a:rPr>
              <a:pPr fontAlgn="base">
                <a:lnSpc>
                  <a:spcPct val="100000"/>
                </a:lnSpc>
                <a:spcBef>
                  <a:spcPct val="0"/>
                </a:spcBef>
                <a:spcAft>
                  <a:spcPct val="0"/>
                </a:spcAft>
                <a:buClrTx/>
                <a:buNone/>
                <a:defRPr/>
              </a:pPr>
              <a:t>15/10/2018</a:t>
            </a:fld>
            <a:endParaRPr lang="fr-FR" altLang="fr-FR" sz="900">
              <a:solidFill>
                <a:srgbClr val="595959"/>
              </a:solidFill>
            </a:endParaRPr>
          </a:p>
        </p:txBody>
      </p:sp>
      <p:sp>
        <p:nvSpPr>
          <p:cNvPr id="16387" name="Espace réservé du pied de page 4"/>
          <p:cNvSpPr>
            <a:spLocks noGrp="1"/>
          </p:cNvSpPr>
          <p:nvPr>
            <p:ph type="ftr" sz="quarter" idx="4294967295"/>
          </p:nvPr>
        </p:nvSpPr>
        <p:spPr>
          <a:xfrm>
            <a:off x="0" y="635635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gn="r" fontAlgn="base">
              <a:lnSpc>
                <a:spcPct val="100000"/>
              </a:lnSpc>
              <a:spcBef>
                <a:spcPct val="0"/>
              </a:spcBef>
              <a:spcAft>
                <a:spcPct val="0"/>
              </a:spcAft>
              <a:buClrTx/>
              <a:buNone/>
              <a:defRPr/>
            </a:pPr>
            <a:r>
              <a:rPr lang="fr-FR" altLang="fr-FR" sz="900">
                <a:solidFill>
                  <a:srgbClr val="595959"/>
                </a:solidFill>
              </a:rPr>
              <a:t>Présentation du</a:t>
            </a:r>
          </a:p>
        </p:txBody>
      </p:sp>
      <p:sp>
        <p:nvSpPr>
          <p:cNvPr id="16388" name="Espace réservé du numéro de diapositive 5"/>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None/>
              <a:defRPr/>
            </a:pPr>
            <a:fld id="{56711262-6861-444B-88C2-E66B9DDFF075}" type="slidenum">
              <a:rPr lang="fr-FR" altLang="fr-FR" sz="900">
                <a:solidFill>
                  <a:srgbClr val="595959"/>
                </a:solidFill>
              </a:rPr>
              <a:pPr fontAlgn="base">
                <a:lnSpc>
                  <a:spcPct val="100000"/>
                </a:lnSpc>
                <a:spcBef>
                  <a:spcPct val="0"/>
                </a:spcBef>
                <a:spcAft>
                  <a:spcPct val="0"/>
                </a:spcAft>
                <a:buClrTx/>
                <a:buNone/>
                <a:defRPr/>
              </a:pPr>
              <a:t>50</a:t>
            </a:fld>
            <a:endParaRPr lang="fr-FR" altLang="fr-FR" sz="900">
              <a:solidFill>
                <a:srgbClr val="595959"/>
              </a:solidFill>
            </a:endParaRPr>
          </a:p>
        </p:txBody>
      </p:sp>
      <p:sp>
        <p:nvSpPr>
          <p:cNvPr id="16389" name="Text Box 17"/>
          <p:cNvSpPr txBox="1">
            <a:spLocks noChangeArrowheads="1"/>
          </p:cNvSpPr>
          <p:nvPr/>
        </p:nvSpPr>
        <p:spPr bwMode="auto">
          <a:xfrm>
            <a:off x="2638426" y="4510089"/>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gn="ctr" fontAlgn="base">
              <a:lnSpc>
                <a:spcPct val="100000"/>
              </a:lnSpc>
              <a:spcBef>
                <a:spcPct val="50000"/>
              </a:spcBef>
              <a:spcAft>
                <a:spcPct val="0"/>
              </a:spcAft>
              <a:buClrTx/>
              <a:buNone/>
              <a:defRPr/>
            </a:pPr>
            <a:r>
              <a:rPr lang="fr-FR" altLang="fr-FR" sz="1000">
                <a:solidFill>
                  <a:srgbClr val="FFFFFF"/>
                </a:solidFill>
              </a:rPr>
              <a:t>7%</a:t>
            </a:r>
          </a:p>
        </p:txBody>
      </p:sp>
      <p:sp>
        <p:nvSpPr>
          <p:cNvPr id="16390" name="Text Box 25"/>
          <p:cNvSpPr txBox="1">
            <a:spLocks noChangeArrowheads="1"/>
          </p:cNvSpPr>
          <p:nvPr/>
        </p:nvSpPr>
        <p:spPr bwMode="auto">
          <a:xfrm>
            <a:off x="1962150" y="2781300"/>
            <a:ext cx="4679950" cy="1246188"/>
          </a:xfrm>
          <a:prstGeom prst="rect">
            <a:avLst/>
          </a:prstGeom>
          <a:gradFill rotWithShape="1">
            <a:gsLst>
              <a:gs pos="0">
                <a:srgbClr val="660066"/>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gn="ctr" fontAlgn="base">
              <a:lnSpc>
                <a:spcPct val="100000"/>
              </a:lnSpc>
              <a:spcBef>
                <a:spcPct val="50000"/>
              </a:spcBef>
              <a:spcAft>
                <a:spcPct val="0"/>
              </a:spcAft>
              <a:buClrTx/>
              <a:buNone/>
              <a:defRPr/>
            </a:pPr>
            <a:r>
              <a:rPr lang="fr-FR" altLang="fr-FR" b="1" dirty="0">
                <a:solidFill>
                  <a:srgbClr val="FFFFFF"/>
                </a:solidFill>
              </a:rPr>
              <a:t>2,7 millions de personnes bénéficiaires de l’obligation d’emploi</a:t>
            </a:r>
            <a:br>
              <a:rPr lang="fr-FR" altLang="fr-FR" b="1" dirty="0">
                <a:solidFill>
                  <a:srgbClr val="FFFFFF"/>
                </a:solidFill>
              </a:rPr>
            </a:br>
            <a:r>
              <a:rPr lang="fr-FR" altLang="fr-FR" b="1" dirty="0">
                <a:solidFill>
                  <a:srgbClr val="FFFFFF"/>
                </a:solidFill>
              </a:rPr>
              <a:t>âgées de 15 à 64 ans en 2015</a:t>
            </a:r>
            <a:endParaRPr lang="fr-FR" altLang="fr-FR" dirty="0">
              <a:solidFill>
                <a:srgbClr val="FFFFFF"/>
              </a:solidFill>
            </a:endParaRPr>
          </a:p>
          <a:p>
            <a:pPr algn="ctr" fontAlgn="base">
              <a:lnSpc>
                <a:spcPct val="100000"/>
              </a:lnSpc>
              <a:spcBef>
                <a:spcPct val="50000"/>
              </a:spcBef>
              <a:spcAft>
                <a:spcPct val="0"/>
              </a:spcAft>
              <a:buClrTx/>
              <a:buNone/>
              <a:defRPr/>
            </a:pPr>
            <a:r>
              <a:rPr lang="fr-FR" altLang="fr-FR" sz="1100" dirty="0">
                <a:solidFill>
                  <a:srgbClr val="FFFFFF"/>
                </a:solidFill>
              </a:rPr>
              <a:t>Soit 7 % de la population totale des 15 - 64 ans (39,7 millions), </a:t>
            </a:r>
          </a:p>
          <a:p>
            <a:pPr algn="ctr" fontAlgn="base">
              <a:lnSpc>
                <a:spcPct val="100000"/>
              </a:lnSpc>
              <a:spcBef>
                <a:spcPct val="50000"/>
              </a:spcBef>
              <a:spcAft>
                <a:spcPct val="0"/>
              </a:spcAft>
              <a:buClrTx/>
              <a:buNone/>
              <a:defRPr/>
            </a:pPr>
            <a:r>
              <a:rPr lang="fr-FR" altLang="fr-FR" sz="1100" dirty="0">
                <a:solidFill>
                  <a:srgbClr val="FFFFFF"/>
                </a:solidFill>
              </a:rPr>
              <a:t>Source Insee</a:t>
            </a:r>
          </a:p>
        </p:txBody>
      </p:sp>
      <p:sp>
        <p:nvSpPr>
          <p:cNvPr id="16391" name="Flèche courbée vers la gauche 4"/>
          <p:cNvSpPr>
            <a:spLocks noChangeArrowheads="1"/>
          </p:cNvSpPr>
          <p:nvPr/>
        </p:nvSpPr>
        <p:spPr bwMode="auto">
          <a:xfrm rot="-8582955">
            <a:off x="5761038" y="1316038"/>
            <a:ext cx="450850" cy="1320800"/>
          </a:xfrm>
          <a:prstGeom prst="curvedLeftArrow">
            <a:avLst>
              <a:gd name="adj1" fmla="val 16208"/>
              <a:gd name="adj2" fmla="val 49437"/>
              <a:gd name="adj3" fmla="val 50542"/>
            </a:avLst>
          </a:prstGeom>
          <a:solidFill>
            <a:srgbClr val="660066"/>
          </a:solidFill>
          <a:ln w="9525" algn="ctr">
            <a:solidFill>
              <a:schemeClr val="tx1"/>
            </a:solidFill>
            <a:round/>
            <a:headEnd/>
            <a:tailEnd/>
          </a:ln>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None/>
              <a:defRPr/>
            </a:pPr>
            <a:endParaRPr lang="fr-FR" altLang="fr-FR" sz="1800">
              <a:solidFill>
                <a:srgbClr val="595959"/>
              </a:solidFill>
            </a:endParaRPr>
          </a:p>
        </p:txBody>
      </p:sp>
      <p:pic>
        <p:nvPicPr>
          <p:cNvPr id="16392" name="Picture 5"/>
          <p:cNvPicPr>
            <a:picLocks noChangeAspect="1" noChangeArrowheads="1"/>
          </p:cNvPicPr>
          <p:nvPr/>
        </p:nvPicPr>
        <p:blipFill>
          <a:blip r:embed="rId3">
            <a:extLst>
              <a:ext uri="{28A0092B-C50C-407E-A947-70E740481C1C}">
                <a14:useLocalDpi xmlns:a14="http://schemas.microsoft.com/office/drawing/2010/main" val="0"/>
              </a:ext>
            </a:extLst>
          </a:blip>
          <a:srcRect l="49896" t="38252" r="30991" b="25323"/>
          <a:stretch>
            <a:fillRect/>
          </a:stretch>
        </p:blipFill>
        <p:spPr bwMode="auto">
          <a:xfrm>
            <a:off x="6564314" y="1468439"/>
            <a:ext cx="4105275" cy="466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54133" y="1054762"/>
            <a:ext cx="7997825" cy="1077912"/>
          </a:xfrm>
          <a:prstGeom prst="rect">
            <a:avLst/>
          </a:prstGeom>
          <a:noFill/>
        </p:spPr>
        <p:txBody>
          <a:bodyPr>
            <a:spAutoFit/>
          </a:bodyPr>
          <a:lstStyle/>
          <a:p>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200" b="1" dirty="0">
                <a:solidFill>
                  <a:srgbClr val="A9BF38"/>
                </a:solidFill>
                <a:latin typeface="Arial"/>
                <a:ea typeface="ヒラギノ角ゴ Pro W3" charset="-128"/>
                <a:cs typeface="Arial"/>
              </a:rPr>
              <a:t>Les personnes reconnues handicapées en France</a:t>
            </a:r>
          </a:p>
        </p:txBody>
      </p:sp>
    </p:spTree>
    <p:extLst>
      <p:ext uri="{BB962C8B-B14F-4D97-AF65-F5344CB8AC3E}">
        <p14:creationId xmlns:p14="http://schemas.microsoft.com/office/powerpoint/2010/main" val="2439961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a date 3"/>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None/>
              <a:defRPr/>
            </a:pPr>
            <a:fld id="{C0265111-952B-437B-A23F-B31D9CA051AC}" type="datetime1">
              <a:rPr lang="fr-FR" altLang="fr-FR" sz="900">
                <a:solidFill>
                  <a:srgbClr val="595959"/>
                </a:solidFill>
              </a:rPr>
              <a:pPr fontAlgn="base">
                <a:lnSpc>
                  <a:spcPct val="100000"/>
                </a:lnSpc>
                <a:spcBef>
                  <a:spcPct val="0"/>
                </a:spcBef>
                <a:spcAft>
                  <a:spcPct val="0"/>
                </a:spcAft>
                <a:buClrTx/>
                <a:buNone/>
                <a:defRPr/>
              </a:pPr>
              <a:t>15/10/2018</a:t>
            </a:fld>
            <a:endParaRPr lang="fr-FR" altLang="fr-FR" sz="900">
              <a:solidFill>
                <a:srgbClr val="595959"/>
              </a:solidFill>
            </a:endParaRPr>
          </a:p>
        </p:txBody>
      </p:sp>
      <p:sp>
        <p:nvSpPr>
          <p:cNvPr id="16387" name="Espace réservé du pied de page 4"/>
          <p:cNvSpPr>
            <a:spLocks noGrp="1"/>
          </p:cNvSpPr>
          <p:nvPr>
            <p:ph type="ftr" sz="quarter" idx="4294967295"/>
          </p:nvPr>
        </p:nvSpPr>
        <p:spPr>
          <a:xfrm>
            <a:off x="0" y="635635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gn="r" fontAlgn="base">
              <a:lnSpc>
                <a:spcPct val="100000"/>
              </a:lnSpc>
              <a:spcBef>
                <a:spcPct val="0"/>
              </a:spcBef>
              <a:spcAft>
                <a:spcPct val="0"/>
              </a:spcAft>
              <a:buClrTx/>
              <a:buNone/>
              <a:defRPr/>
            </a:pPr>
            <a:r>
              <a:rPr lang="fr-FR" altLang="fr-FR" sz="900">
                <a:solidFill>
                  <a:srgbClr val="595959"/>
                </a:solidFill>
              </a:rPr>
              <a:t>Présentation du</a:t>
            </a:r>
          </a:p>
        </p:txBody>
      </p:sp>
      <p:sp>
        <p:nvSpPr>
          <p:cNvPr id="16388" name="Espace réservé du numéro de diapositive 5"/>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None/>
              <a:defRPr/>
            </a:pPr>
            <a:fld id="{56711262-6861-444B-88C2-E66B9DDFF075}" type="slidenum">
              <a:rPr lang="fr-FR" altLang="fr-FR" sz="900">
                <a:solidFill>
                  <a:srgbClr val="595959"/>
                </a:solidFill>
              </a:rPr>
              <a:pPr fontAlgn="base">
                <a:lnSpc>
                  <a:spcPct val="100000"/>
                </a:lnSpc>
                <a:spcBef>
                  <a:spcPct val="0"/>
                </a:spcBef>
                <a:spcAft>
                  <a:spcPct val="0"/>
                </a:spcAft>
                <a:buClrTx/>
                <a:buNone/>
                <a:defRPr/>
              </a:pPr>
              <a:t>51</a:t>
            </a:fld>
            <a:endParaRPr lang="fr-FR" altLang="fr-FR" sz="900">
              <a:solidFill>
                <a:srgbClr val="595959"/>
              </a:solidFill>
            </a:endParaRPr>
          </a:p>
        </p:txBody>
      </p:sp>
      <p:sp>
        <p:nvSpPr>
          <p:cNvPr id="16389" name="Text Box 17"/>
          <p:cNvSpPr txBox="1">
            <a:spLocks noChangeArrowheads="1"/>
          </p:cNvSpPr>
          <p:nvPr/>
        </p:nvSpPr>
        <p:spPr bwMode="auto">
          <a:xfrm>
            <a:off x="2638426" y="4510089"/>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gn="ctr" fontAlgn="base">
              <a:lnSpc>
                <a:spcPct val="100000"/>
              </a:lnSpc>
              <a:spcBef>
                <a:spcPct val="50000"/>
              </a:spcBef>
              <a:spcAft>
                <a:spcPct val="0"/>
              </a:spcAft>
              <a:buClrTx/>
              <a:buNone/>
              <a:defRPr/>
            </a:pPr>
            <a:r>
              <a:rPr lang="fr-FR" altLang="fr-FR" sz="1000">
                <a:solidFill>
                  <a:srgbClr val="FFFFFF"/>
                </a:solidFill>
              </a:rPr>
              <a:t>7%</a:t>
            </a:r>
          </a:p>
        </p:txBody>
      </p:sp>
      <p:pic>
        <p:nvPicPr>
          <p:cNvPr id="3" name="Image 2"/>
          <p:cNvPicPr>
            <a:picLocks noChangeAspect="1"/>
          </p:cNvPicPr>
          <p:nvPr/>
        </p:nvPicPr>
        <p:blipFill>
          <a:blip r:embed="rId3"/>
          <a:stretch>
            <a:fillRect/>
          </a:stretch>
        </p:blipFill>
        <p:spPr>
          <a:xfrm>
            <a:off x="266837" y="1245335"/>
            <a:ext cx="4426778" cy="1327744"/>
          </a:xfrm>
          <a:prstGeom prst="rect">
            <a:avLst/>
          </a:prstGeom>
        </p:spPr>
      </p:pic>
      <p:pic>
        <p:nvPicPr>
          <p:cNvPr id="4" name="Image 3"/>
          <p:cNvPicPr>
            <a:picLocks noChangeAspect="1"/>
          </p:cNvPicPr>
          <p:nvPr/>
        </p:nvPicPr>
        <p:blipFill>
          <a:blip r:embed="rId4"/>
          <a:stretch>
            <a:fillRect/>
          </a:stretch>
        </p:blipFill>
        <p:spPr>
          <a:xfrm>
            <a:off x="4799587" y="2252775"/>
            <a:ext cx="7010400" cy="3921089"/>
          </a:xfrm>
          <a:prstGeom prst="rect">
            <a:avLst/>
          </a:prstGeom>
        </p:spPr>
      </p:pic>
    </p:spTree>
    <p:extLst>
      <p:ext uri="{BB962C8B-B14F-4D97-AF65-F5344CB8AC3E}">
        <p14:creationId xmlns:p14="http://schemas.microsoft.com/office/powerpoint/2010/main" val="3265355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a date 3"/>
          <p:cNvSpPr>
            <a:spLocks noGrp="1"/>
          </p:cNvSpPr>
          <p:nvPr>
            <p:ph type="dt"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None/>
              <a:defRPr/>
            </a:pPr>
            <a:fld id="{C0265111-952B-437B-A23F-B31D9CA051AC}" type="datetime1">
              <a:rPr lang="fr-FR" altLang="fr-FR" sz="900">
                <a:solidFill>
                  <a:srgbClr val="595959"/>
                </a:solidFill>
              </a:rPr>
              <a:pPr fontAlgn="base">
                <a:lnSpc>
                  <a:spcPct val="100000"/>
                </a:lnSpc>
                <a:spcBef>
                  <a:spcPct val="0"/>
                </a:spcBef>
                <a:spcAft>
                  <a:spcPct val="0"/>
                </a:spcAft>
                <a:buClrTx/>
                <a:buNone/>
                <a:defRPr/>
              </a:pPr>
              <a:t>15/10/2018</a:t>
            </a:fld>
            <a:endParaRPr lang="fr-FR" altLang="fr-FR" sz="900">
              <a:solidFill>
                <a:srgbClr val="595959"/>
              </a:solidFill>
            </a:endParaRPr>
          </a:p>
        </p:txBody>
      </p:sp>
      <p:sp>
        <p:nvSpPr>
          <p:cNvPr id="16387" name="Espace réservé du pied de page 4"/>
          <p:cNvSpPr>
            <a:spLocks noGrp="1"/>
          </p:cNvSpPr>
          <p:nvPr>
            <p:ph type="ftr" sz="quarter" idx="4294967295"/>
          </p:nvPr>
        </p:nvSpPr>
        <p:spPr>
          <a:xfrm>
            <a:off x="0" y="635635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gn="r" fontAlgn="base">
              <a:lnSpc>
                <a:spcPct val="100000"/>
              </a:lnSpc>
              <a:spcBef>
                <a:spcPct val="0"/>
              </a:spcBef>
              <a:spcAft>
                <a:spcPct val="0"/>
              </a:spcAft>
              <a:buClrTx/>
              <a:buNone/>
              <a:defRPr/>
            </a:pPr>
            <a:r>
              <a:rPr lang="fr-FR" altLang="fr-FR" sz="900">
                <a:solidFill>
                  <a:srgbClr val="595959"/>
                </a:solidFill>
              </a:rPr>
              <a:t>Présentation du</a:t>
            </a:r>
          </a:p>
        </p:txBody>
      </p:sp>
      <p:sp>
        <p:nvSpPr>
          <p:cNvPr id="16388" name="Espace réservé du numéro de diapositive 5"/>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None/>
              <a:defRPr/>
            </a:pPr>
            <a:fld id="{56711262-6861-444B-88C2-E66B9DDFF075}" type="slidenum">
              <a:rPr lang="fr-FR" altLang="fr-FR" sz="900">
                <a:solidFill>
                  <a:srgbClr val="595959"/>
                </a:solidFill>
              </a:rPr>
              <a:pPr fontAlgn="base">
                <a:lnSpc>
                  <a:spcPct val="100000"/>
                </a:lnSpc>
                <a:spcBef>
                  <a:spcPct val="0"/>
                </a:spcBef>
                <a:spcAft>
                  <a:spcPct val="0"/>
                </a:spcAft>
                <a:buClrTx/>
                <a:buNone/>
                <a:defRPr/>
              </a:pPr>
              <a:t>52</a:t>
            </a:fld>
            <a:endParaRPr lang="fr-FR" altLang="fr-FR" sz="900">
              <a:solidFill>
                <a:srgbClr val="595959"/>
              </a:solidFill>
            </a:endParaRPr>
          </a:p>
        </p:txBody>
      </p:sp>
      <p:sp>
        <p:nvSpPr>
          <p:cNvPr id="16389" name="Text Box 17"/>
          <p:cNvSpPr txBox="1">
            <a:spLocks noChangeArrowheads="1"/>
          </p:cNvSpPr>
          <p:nvPr/>
        </p:nvSpPr>
        <p:spPr bwMode="auto">
          <a:xfrm>
            <a:off x="2638426" y="4510089"/>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742950" indent="-28575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1143000" indent="-22860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2057400" indent="-22860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algn="ctr" fontAlgn="base">
              <a:lnSpc>
                <a:spcPct val="100000"/>
              </a:lnSpc>
              <a:spcBef>
                <a:spcPct val="50000"/>
              </a:spcBef>
              <a:spcAft>
                <a:spcPct val="0"/>
              </a:spcAft>
              <a:buClrTx/>
              <a:buNone/>
              <a:defRPr/>
            </a:pPr>
            <a:r>
              <a:rPr lang="fr-FR" altLang="fr-FR" sz="1000">
                <a:solidFill>
                  <a:srgbClr val="FFFFFF"/>
                </a:solidFill>
              </a:rPr>
              <a:t>7%</a:t>
            </a:r>
          </a:p>
        </p:txBody>
      </p:sp>
      <p:pic>
        <p:nvPicPr>
          <p:cNvPr id="3" name="Image 2"/>
          <p:cNvPicPr>
            <a:picLocks noChangeAspect="1"/>
          </p:cNvPicPr>
          <p:nvPr/>
        </p:nvPicPr>
        <p:blipFill>
          <a:blip r:embed="rId3"/>
          <a:stretch>
            <a:fillRect/>
          </a:stretch>
        </p:blipFill>
        <p:spPr>
          <a:xfrm>
            <a:off x="331400" y="1252480"/>
            <a:ext cx="3198000" cy="390640"/>
          </a:xfrm>
          <a:prstGeom prst="rect">
            <a:avLst/>
          </a:prstGeom>
        </p:spPr>
      </p:pic>
      <p:pic>
        <p:nvPicPr>
          <p:cNvPr id="4" name="Image 3"/>
          <p:cNvPicPr>
            <a:picLocks noChangeAspect="1"/>
          </p:cNvPicPr>
          <p:nvPr/>
        </p:nvPicPr>
        <p:blipFill>
          <a:blip r:embed="rId4"/>
          <a:stretch>
            <a:fillRect/>
          </a:stretch>
        </p:blipFill>
        <p:spPr>
          <a:xfrm>
            <a:off x="629112" y="1643120"/>
            <a:ext cx="11151763" cy="4416697"/>
          </a:xfrm>
          <a:prstGeom prst="rect">
            <a:avLst/>
          </a:prstGeom>
        </p:spPr>
      </p:pic>
    </p:spTree>
    <p:extLst>
      <p:ext uri="{BB962C8B-B14F-4D97-AF65-F5344CB8AC3E}">
        <p14:creationId xmlns:p14="http://schemas.microsoft.com/office/powerpoint/2010/main" val="4027840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p:cNvSpPr>
          <p:nvPr/>
        </p:nvSpPr>
        <p:spPr bwMode="auto">
          <a:xfrm>
            <a:off x="1597025" y="1014414"/>
            <a:ext cx="860425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4988" indent="-352425" defTabSz="457200" eaLnBrk="0" hangingPunct="0">
              <a:lnSpc>
                <a:spcPct val="115000"/>
              </a:lnSpc>
              <a:spcBef>
                <a:spcPct val="10000"/>
              </a:spcBef>
              <a:buClr>
                <a:schemeClr val="accent2"/>
              </a:buClr>
              <a:buChar char="•"/>
              <a:tabLst>
                <a:tab pos="1968500" algn="l"/>
              </a:tabLst>
              <a:defRPr sz="1400">
                <a:solidFill>
                  <a:schemeClr val="tx1"/>
                </a:solidFill>
                <a:latin typeface="Arial" panose="020B0604020202020204" pitchFamily="34" charset="0"/>
                <a:cs typeface="Arial" panose="020B0604020202020204" pitchFamily="34" charset="0"/>
              </a:defRPr>
            </a:lvl1pPr>
            <a:lvl2pPr marL="542925" indent="-3175" defTabSz="457200" eaLnBrk="0" hangingPunct="0">
              <a:lnSpc>
                <a:spcPct val="115000"/>
              </a:lnSpc>
              <a:spcBef>
                <a:spcPct val="10000"/>
              </a:spcBef>
              <a:tabLst>
                <a:tab pos="1968500" algn="l"/>
              </a:tabLst>
              <a:defRPr sz="1400">
                <a:solidFill>
                  <a:schemeClr val="tx1"/>
                </a:solidFill>
                <a:latin typeface="Arial" panose="020B0604020202020204" pitchFamily="34" charset="0"/>
                <a:cs typeface="Arial" panose="020B0604020202020204" pitchFamily="34" charset="0"/>
              </a:defRPr>
            </a:lvl2pPr>
            <a:lvl3pPr marL="722313" indent="-177800" defTabSz="457200" eaLnBrk="0" hangingPunct="0">
              <a:lnSpc>
                <a:spcPct val="115000"/>
              </a:lnSpc>
              <a:spcBef>
                <a:spcPct val="10000"/>
              </a:spcBef>
              <a:buClr>
                <a:schemeClr val="hlink"/>
              </a:buClr>
              <a:buChar char="•"/>
              <a:tabLst>
                <a:tab pos="1968500" algn="l"/>
              </a:tabLst>
              <a:defRPr sz="1200">
                <a:solidFill>
                  <a:schemeClr val="tx1"/>
                </a:solidFill>
                <a:latin typeface="Arial" panose="020B0604020202020204" pitchFamily="34" charset="0"/>
                <a:cs typeface="Arial" panose="020B0604020202020204" pitchFamily="34" charset="0"/>
              </a:defRPr>
            </a:lvl3pPr>
            <a:lvl4pPr marL="1600200" indent="-228600" defTabSz="457200" eaLnBrk="0" hangingPunct="0">
              <a:lnSpc>
                <a:spcPct val="115000"/>
              </a:lnSpc>
              <a:spcBef>
                <a:spcPct val="10000"/>
              </a:spcBef>
              <a:tabLst>
                <a:tab pos="1968500" algn="l"/>
              </a:tabLst>
              <a:defRPr sz="1200">
                <a:solidFill>
                  <a:schemeClr val="tx1"/>
                </a:solidFill>
                <a:latin typeface="Arial" panose="020B0604020202020204" pitchFamily="34" charset="0"/>
                <a:cs typeface="Arial" panose="020B0604020202020204" pitchFamily="34" charset="0"/>
              </a:defRPr>
            </a:lvl4pPr>
            <a:lvl5pPr marL="903288" indent="-177800" defTabSz="457200" eaLnBrk="0" hangingPunct="0">
              <a:lnSpc>
                <a:spcPct val="115000"/>
              </a:lnSpc>
              <a:spcBef>
                <a:spcPct val="10000"/>
              </a:spcBef>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5pPr>
            <a:lvl6pPr marL="1360488" indent="-177800" defTabSz="457200" eaLnBrk="0" fontAlgn="base" hangingPunct="0">
              <a:lnSpc>
                <a:spcPct val="115000"/>
              </a:lnSpc>
              <a:spcBef>
                <a:spcPct val="10000"/>
              </a:spcBef>
              <a:spcAft>
                <a:spcPct val="0"/>
              </a:spcAft>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6pPr>
            <a:lvl7pPr marL="1817688" indent="-177800" defTabSz="457200" eaLnBrk="0" fontAlgn="base" hangingPunct="0">
              <a:lnSpc>
                <a:spcPct val="115000"/>
              </a:lnSpc>
              <a:spcBef>
                <a:spcPct val="10000"/>
              </a:spcBef>
              <a:spcAft>
                <a:spcPct val="0"/>
              </a:spcAft>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7pPr>
            <a:lvl8pPr marL="2274888" indent="-177800" defTabSz="457200" eaLnBrk="0" fontAlgn="base" hangingPunct="0">
              <a:lnSpc>
                <a:spcPct val="115000"/>
              </a:lnSpc>
              <a:spcBef>
                <a:spcPct val="10000"/>
              </a:spcBef>
              <a:spcAft>
                <a:spcPct val="0"/>
              </a:spcAft>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8pPr>
            <a:lvl9pPr marL="2732088" indent="-177800" defTabSz="457200" eaLnBrk="0" fontAlgn="base" hangingPunct="0">
              <a:lnSpc>
                <a:spcPct val="115000"/>
              </a:lnSpc>
              <a:spcBef>
                <a:spcPct val="10000"/>
              </a:spcBef>
              <a:spcAft>
                <a:spcPct val="0"/>
              </a:spcAft>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40000"/>
              </a:spcAft>
              <a:buClr>
                <a:srgbClr val="EA771E"/>
              </a:buClr>
              <a:defRPr/>
            </a:pPr>
            <a:endParaRPr lang="fr-FR" altLang="fr-FR" sz="2400">
              <a:solidFill>
                <a:srgbClr val="1C1C1C"/>
              </a:solidFill>
            </a:endParaRPr>
          </a:p>
        </p:txBody>
      </p:sp>
      <p:sp>
        <p:nvSpPr>
          <p:cNvPr id="45059" name="Rectangle 2"/>
          <p:cNvSpPr txBox="1">
            <a:spLocks noChangeArrowheads="1"/>
          </p:cNvSpPr>
          <p:nvPr/>
        </p:nvSpPr>
        <p:spPr bwMode="auto">
          <a:xfrm>
            <a:off x="156153" y="1485604"/>
            <a:ext cx="3054638" cy="16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115000"/>
              </a:lnSpc>
              <a:spcBef>
                <a:spcPct val="10000"/>
              </a:spcBef>
              <a:buClr>
                <a:schemeClr val="accent2"/>
              </a:buClr>
              <a:buChar char="•"/>
              <a:defRPr sz="1400">
                <a:solidFill>
                  <a:schemeClr val="tx1"/>
                </a:solidFill>
                <a:latin typeface="Arial" panose="020B0604020202020204" pitchFamily="34" charset="0"/>
                <a:cs typeface="Arial" panose="020B0604020202020204" pitchFamily="34" charset="0"/>
              </a:defRPr>
            </a:lvl1pPr>
            <a:lvl2pPr marL="542925" indent="-3175" eaLnBrk="0" hangingPunct="0">
              <a:lnSpc>
                <a:spcPct val="115000"/>
              </a:lnSpc>
              <a:spcBef>
                <a:spcPct val="10000"/>
              </a:spcBef>
              <a:defRPr sz="1400">
                <a:solidFill>
                  <a:schemeClr val="tx1"/>
                </a:solidFill>
                <a:latin typeface="Arial" panose="020B0604020202020204" pitchFamily="34" charset="0"/>
                <a:cs typeface="Arial" panose="020B0604020202020204" pitchFamily="34" charset="0"/>
              </a:defRPr>
            </a:lvl2pPr>
            <a:lvl3pPr marL="722313" indent="-177800" eaLnBrk="0" hangingPunct="0">
              <a:lnSpc>
                <a:spcPct val="115000"/>
              </a:lnSpc>
              <a:spcBef>
                <a:spcPct val="10000"/>
              </a:spcBef>
              <a:buClr>
                <a:schemeClr val="hlink"/>
              </a:buClr>
              <a:buChar char="•"/>
              <a:defRPr sz="1200">
                <a:solidFill>
                  <a:schemeClr val="tx1"/>
                </a:solidFill>
                <a:latin typeface="Arial" panose="020B0604020202020204" pitchFamily="34" charset="0"/>
                <a:cs typeface="Arial" panose="020B0604020202020204" pitchFamily="34" charset="0"/>
              </a:defRPr>
            </a:lvl3pPr>
            <a:lvl4pPr marL="1600200" indent="-228600" eaLnBrk="0" hangingPunct="0">
              <a:lnSpc>
                <a:spcPct val="115000"/>
              </a:lnSpc>
              <a:spcBef>
                <a:spcPct val="10000"/>
              </a:spcBef>
              <a:defRPr sz="1200">
                <a:solidFill>
                  <a:schemeClr val="tx1"/>
                </a:solidFill>
                <a:latin typeface="Arial" panose="020B0604020202020204" pitchFamily="34" charset="0"/>
                <a:cs typeface="Arial" panose="020B0604020202020204" pitchFamily="34" charset="0"/>
              </a:defRPr>
            </a:lvl4pPr>
            <a:lvl5pPr marL="903288" indent="-177800" eaLnBrk="0" hangingPunct="0">
              <a:lnSpc>
                <a:spcPct val="115000"/>
              </a:lnSpc>
              <a:spcBef>
                <a:spcPct val="10000"/>
              </a:spcBef>
              <a:buClr>
                <a:schemeClr val="folHlink"/>
              </a:buClr>
              <a:buChar char="•"/>
              <a:defRPr sz="1000">
                <a:solidFill>
                  <a:schemeClr val="tx1"/>
                </a:solidFill>
                <a:latin typeface="Arial" panose="020B0604020202020204" pitchFamily="34" charset="0"/>
                <a:cs typeface="Arial" panose="020B0604020202020204" pitchFamily="34" charset="0"/>
              </a:defRPr>
            </a:lvl5pPr>
            <a:lvl6pPr marL="1360488" indent="-1778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6pPr>
            <a:lvl7pPr marL="1817688" indent="-1778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7pPr>
            <a:lvl8pPr marL="2274888" indent="-1778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8pPr>
            <a:lvl9pPr marL="2732088" indent="-177800" eaLnBrk="0" fontAlgn="base" hangingPunct="0">
              <a:lnSpc>
                <a:spcPct val="115000"/>
              </a:lnSpc>
              <a:spcBef>
                <a:spcPct val="10000"/>
              </a:spcBef>
              <a:spcAft>
                <a:spcPct val="0"/>
              </a:spcAft>
              <a:buClr>
                <a:schemeClr val="folHlink"/>
              </a:buClr>
              <a:buChar char="•"/>
              <a:defRPr sz="1000">
                <a:solidFill>
                  <a:schemeClr val="tx1"/>
                </a:solidFill>
                <a:latin typeface="Arial" panose="020B0604020202020204" pitchFamily="34" charset="0"/>
                <a:cs typeface="Arial" panose="020B0604020202020204" pitchFamily="34" charset="0"/>
              </a:defRPr>
            </a:lvl9pPr>
          </a:lstStyle>
          <a:p>
            <a:pPr fontAlgn="base">
              <a:lnSpc>
                <a:spcPct val="85000"/>
              </a:lnSpc>
              <a:spcBef>
                <a:spcPct val="0"/>
              </a:spcBef>
              <a:spcAft>
                <a:spcPct val="0"/>
              </a:spcAft>
              <a:buClrTx/>
              <a:buNone/>
              <a:defRPr/>
            </a:pPr>
            <a:r>
              <a:rPr lang="fr-FR" altLang="fr-FR" sz="3600" b="1" dirty="0">
                <a:solidFill>
                  <a:srgbClr val="A9BF38"/>
                </a:solidFill>
                <a:ea typeface="ヒラギノ角ゴ Pro W3" charset="-128"/>
              </a:rPr>
              <a:t>Les interventions de l’</a:t>
            </a:r>
            <a:r>
              <a:rPr lang="fr-FR" altLang="fr-FR" sz="3600" b="1" dirty="0" err="1">
                <a:solidFill>
                  <a:srgbClr val="A9BF38"/>
                </a:solidFill>
                <a:ea typeface="ヒラギノ角ゴ Pro W3" charset="-128"/>
              </a:rPr>
              <a:t>Agefiph</a:t>
            </a:r>
            <a:endParaRPr lang="fr-FR" altLang="fr-FR" sz="3600" b="1" dirty="0">
              <a:solidFill>
                <a:srgbClr val="A9BF38"/>
              </a:solidFill>
              <a:ea typeface="ヒラギノ角ゴ Pro W3" charset="-128"/>
            </a:endParaRPr>
          </a:p>
        </p:txBody>
      </p:sp>
      <p:pic>
        <p:nvPicPr>
          <p:cNvPr id="2" name="Image 1"/>
          <p:cNvPicPr>
            <a:picLocks noChangeAspect="1"/>
          </p:cNvPicPr>
          <p:nvPr/>
        </p:nvPicPr>
        <p:blipFill>
          <a:blip r:embed="rId3"/>
          <a:stretch>
            <a:fillRect/>
          </a:stretch>
        </p:blipFill>
        <p:spPr>
          <a:xfrm>
            <a:off x="4122016" y="1121943"/>
            <a:ext cx="7642589" cy="4946494"/>
          </a:xfrm>
          <a:prstGeom prst="rect">
            <a:avLst/>
          </a:prstGeom>
        </p:spPr>
      </p:pic>
    </p:spTree>
    <p:extLst>
      <p:ext uri="{BB962C8B-B14F-4D97-AF65-F5344CB8AC3E}">
        <p14:creationId xmlns:p14="http://schemas.microsoft.com/office/powerpoint/2010/main" val="769541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p:cNvSpPr>
          <p:nvPr/>
        </p:nvSpPr>
        <p:spPr bwMode="auto">
          <a:xfrm>
            <a:off x="1597025" y="1014414"/>
            <a:ext cx="860425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4988" indent="-352425" defTabSz="457200" eaLnBrk="0" hangingPunct="0">
              <a:lnSpc>
                <a:spcPct val="115000"/>
              </a:lnSpc>
              <a:spcBef>
                <a:spcPct val="10000"/>
              </a:spcBef>
              <a:buClr>
                <a:schemeClr val="accent2"/>
              </a:buClr>
              <a:buChar char="•"/>
              <a:tabLst>
                <a:tab pos="1968500" algn="l"/>
              </a:tabLst>
              <a:defRPr sz="1400">
                <a:solidFill>
                  <a:schemeClr val="tx1"/>
                </a:solidFill>
                <a:latin typeface="Arial" panose="020B0604020202020204" pitchFamily="34" charset="0"/>
                <a:cs typeface="Arial" panose="020B0604020202020204" pitchFamily="34" charset="0"/>
              </a:defRPr>
            </a:lvl1pPr>
            <a:lvl2pPr marL="542925" indent="-3175" defTabSz="457200" eaLnBrk="0" hangingPunct="0">
              <a:lnSpc>
                <a:spcPct val="115000"/>
              </a:lnSpc>
              <a:spcBef>
                <a:spcPct val="10000"/>
              </a:spcBef>
              <a:tabLst>
                <a:tab pos="1968500" algn="l"/>
              </a:tabLst>
              <a:defRPr sz="1400">
                <a:solidFill>
                  <a:schemeClr val="tx1"/>
                </a:solidFill>
                <a:latin typeface="Arial" panose="020B0604020202020204" pitchFamily="34" charset="0"/>
                <a:cs typeface="Arial" panose="020B0604020202020204" pitchFamily="34" charset="0"/>
              </a:defRPr>
            </a:lvl2pPr>
            <a:lvl3pPr marL="722313" indent="-177800" defTabSz="457200" eaLnBrk="0" hangingPunct="0">
              <a:lnSpc>
                <a:spcPct val="115000"/>
              </a:lnSpc>
              <a:spcBef>
                <a:spcPct val="10000"/>
              </a:spcBef>
              <a:buClr>
                <a:schemeClr val="hlink"/>
              </a:buClr>
              <a:buChar char="•"/>
              <a:tabLst>
                <a:tab pos="1968500" algn="l"/>
              </a:tabLst>
              <a:defRPr sz="1200">
                <a:solidFill>
                  <a:schemeClr val="tx1"/>
                </a:solidFill>
                <a:latin typeface="Arial" panose="020B0604020202020204" pitchFamily="34" charset="0"/>
                <a:cs typeface="Arial" panose="020B0604020202020204" pitchFamily="34" charset="0"/>
              </a:defRPr>
            </a:lvl3pPr>
            <a:lvl4pPr marL="1600200" indent="-228600" defTabSz="457200" eaLnBrk="0" hangingPunct="0">
              <a:lnSpc>
                <a:spcPct val="115000"/>
              </a:lnSpc>
              <a:spcBef>
                <a:spcPct val="10000"/>
              </a:spcBef>
              <a:tabLst>
                <a:tab pos="1968500" algn="l"/>
              </a:tabLst>
              <a:defRPr sz="1200">
                <a:solidFill>
                  <a:schemeClr val="tx1"/>
                </a:solidFill>
                <a:latin typeface="Arial" panose="020B0604020202020204" pitchFamily="34" charset="0"/>
                <a:cs typeface="Arial" panose="020B0604020202020204" pitchFamily="34" charset="0"/>
              </a:defRPr>
            </a:lvl4pPr>
            <a:lvl5pPr marL="903288" indent="-177800" defTabSz="457200" eaLnBrk="0" hangingPunct="0">
              <a:lnSpc>
                <a:spcPct val="115000"/>
              </a:lnSpc>
              <a:spcBef>
                <a:spcPct val="10000"/>
              </a:spcBef>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5pPr>
            <a:lvl6pPr marL="1360488" indent="-177800" defTabSz="457200" eaLnBrk="0" fontAlgn="base" hangingPunct="0">
              <a:lnSpc>
                <a:spcPct val="115000"/>
              </a:lnSpc>
              <a:spcBef>
                <a:spcPct val="10000"/>
              </a:spcBef>
              <a:spcAft>
                <a:spcPct val="0"/>
              </a:spcAft>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6pPr>
            <a:lvl7pPr marL="1817688" indent="-177800" defTabSz="457200" eaLnBrk="0" fontAlgn="base" hangingPunct="0">
              <a:lnSpc>
                <a:spcPct val="115000"/>
              </a:lnSpc>
              <a:spcBef>
                <a:spcPct val="10000"/>
              </a:spcBef>
              <a:spcAft>
                <a:spcPct val="0"/>
              </a:spcAft>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7pPr>
            <a:lvl8pPr marL="2274888" indent="-177800" defTabSz="457200" eaLnBrk="0" fontAlgn="base" hangingPunct="0">
              <a:lnSpc>
                <a:spcPct val="115000"/>
              </a:lnSpc>
              <a:spcBef>
                <a:spcPct val="10000"/>
              </a:spcBef>
              <a:spcAft>
                <a:spcPct val="0"/>
              </a:spcAft>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8pPr>
            <a:lvl9pPr marL="2732088" indent="-177800" defTabSz="457200" eaLnBrk="0" fontAlgn="base" hangingPunct="0">
              <a:lnSpc>
                <a:spcPct val="115000"/>
              </a:lnSpc>
              <a:spcBef>
                <a:spcPct val="10000"/>
              </a:spcBef>
              <a:spcAft>
                <a:spcPct val="0"/>
              </a:spcAft>
              <a:buClr>
                <a:schemeClr val="folHlink"/>
              </a:buClr>
              <a:buChar char="•"/>
              <a:tabLst>
                <a:tab pos="1968500" algn="l"/>
              </a:tabLst>
              <a:defRPr sz="1000">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40000"/>
              </a:spcAft>
              <a:buClr>
                <a:srgbClr val="EA771E"/>
              </a:buClr>
              <a:defRPr/>
            </a:pPr>
            <a:endParaRPr lang="fr-FR" altLang="fr-FR" sz="2400">
              <a:solidFill>
                <a:srgbClr val="1C1C1C"/>
              </a:solidFill>
            </a:endParaRPr>
          </a:p>
        </p:txBody>
      </p:sp>
      <p:pic>
        <p:nvPicPr>
          <p:cNvPr id="4" name="Image 3"/>
          <p:cNvPicPr>
            <a:picLocks noChangeAspect="1"/>
          </p:cNvPicPr>
          <p:nvPr/>
        </p:nvPicPr>
        <p:blipFill>
          <a:blip r:embed="rId3"/>
          <a:stretch>
            <a:fillRect/>
          </a:stretch>
        </p:blipFill>
        <p:spPr>
          <a:xfrm>
            <a:off x="1953491" y="1121030"/>
            <a:ext cx="7678882" cy="5030963"/>
          </a:xfrm>
          <a:prstGeom prst="rect">
            <a:avLst/>
          </a:prstGeom>
        </p:spPr>
      </p:pic>
    </p:spTree>
    <p:extLst>
      <p:ext uri="{BB962C8B-B14F-4D97-AF65-F5344CB8AC3E}">
        <p14:creationId xmlns:p14="http://schemas.microsoft.com/office/powerpoint/2010/main" val="3499662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E65BB05-B659-CB4A-8A00-CFD7E540D7D9}"/>
              </a:ext>
            </a:extLst>
          </p:cNvPr>
          <p:cNvSpPr>
            <a:spLocks noGrp="1"/>
          </p:cNvSpPr>
          <p:nvPr>
            <p:ph type="body" sz="quarter" idx="32"/>
          </p:nvPr>
        </p:nvSpPr>
        <p:spPr/>
        <p:txBody>
          <a:bodyPr/>
          <a:lstStyle/>
          <a:p>
            <a:r>
              <a:rPr lang="fr-FR" dirty="0">
                <a:latin typeface="Arial" panose="020B0604020202020204" pitchFamily="34" charset="0"/>
                <a:cs typeface="Arial" panose="020B0604020202020204" pitchFamily="34" charset="0"/>
              </a:rPr>
              <a:t>L’</a:t>
            </a:r>
            <a:r>
              <a:rPr lang="fr-FR" dirty="0" err="1">
                <a:latin typeface="Arial" panose="020B0604020202020204" pitchFamily="34" charset="0"/>
                <a:cs typeface="Arial" panose="020B0604020202020204" pitchFamily="34" charset="0"/>
              </a:rPr>
              <a:t>Agefiph</a:t>
            </a:r>
            <a:r>
              <a:rPr lang="fr-FR" dirty="0">
                <a:latin typeface="Arial" panose="020B0604020202020204" pitchFamily="34" charset="0"/>
                <a:cs typeface="Arial" panose="020B0604020202020204" pitchFamily="34" charset="0"/>
              </a:rPr>
              <a:t> </a:t>
            </a:r>
          </a:p>
          <a:p>
            <a:r>
              <a:rPr lang="fr-FR" dirty="0">
                <a:latin typeface="Arial" panose="020B0604020202020204" pitchFamily="34" charset="0"/>
                <a:cs typeface="Arial" panose="020B0604020202020204" pitchFamily="34" charset="0"/>
              </a:rPr>
              <a:t>vous remercie</a:t>
            </a:r>
          </a:p>
        </p:txBody>
      </p:sp>
      <p:sp>
        <p:nvSpPr>
          <p:cNvPr id="4" name="Espace réservé du texte 3"/>
          <p:cNvSpPr>
            <a:spLocks noGrp="1"/>
          </p:cNvSpPr>
          <p:nvPr>
            <p:ph type="body" sz="quarter" idx="34"/>
          </p:nvPr>
        </p:nvSpPr>
        <p:spPr/>
        <p:txBody>
          <a:bodyPr/>
          <a:lstStyle/>
          <a:p>
            <a:endParaRPr lang="fr-FR"/>
          </a:p>
        </p:txBody>
      </p:sp>
    </p:spTree>
    <p:extLst>
      <p:ext uri="{BB962C8B-B14F-4D97-AF65-F5344CB8AC3E}">
        <p14:creationId xmlns:p14="http://schemas.microsoft.com/office/powerpoint/2010/main" val="396424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8B21D3B-16A7-A746-A938-F12B4BC9BC8F}"/>
              </a:ext>
            </a:extLst>
          </p:cNvPr>
          <p:cNvSpPr>
            <a:spLocks noGrp="1"/>
          </p:cNvSpPr>
          <p:nvPr>
            <p:ph type="body" sz="quarter" idx="32"/>
          </p:nvPr>
        </p:nvSpPr>
        <p:spPr>
          <a:xfrm>
            <a:off x="3399054" y="2934309"/>
            <a:ext cx="6517678" cy="1537804"/>
          </a:xfrm>
        </p:spPr>
        <p:txBody>
          <a:bodyPr/>
          <a:lstStyle/>
          <a:p>
            <a:r>
              <a:rPr lang="fr-FR" altLang="fr-FR" dirty="0">
                <a:latin typeface="Arial" panose="020B0604020202020204" pitchFamily="34" charset="0"/>
                <a:cs typeface="Arial" panose="020B0604020202020204" pitchFamily="34" charset="0"/>
              </a:rPr>
              <a:t>2. Principes et fondamentaux de la nouvelle offre de services et des aides financières</a:t>
            </a:r>
          </a:p>
          <a:p>
            <a:endParaRPr lang="fr-FR" dirty="0">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34"/>
          </p:nvPr>
        </p:nvSpPr>
        <p:spPr/>
        <p:txBody>
          <a:bodyPr/>
          <a:lstStyle/>
          <a:p>
            <a:endParaRPr lang="fr-FR"/>
          </a:p>
        </p:txBody>
      </p:sp>
    </p:spTree>
    <p:extLst>
      <p:ext uri="{BB962C8B-B14F-4D97-AF65-F5344CB8AC3E}">
        <p14:creationId xmlns:p14="http://schemas.microsoft.com/office/powerpoint/2010/main" val="115112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34"/>
          </p:nvPr>
        </p:nvSpPr>
        <p:spPr/>
        <p:txBody>
          <a:bodyPr/>
          <a:lstStyle/>
          <a:p>
            <a:endParaRPr lang="fr-FR"/>
          </a:p>
        </p:txBody>
      </p:sp>
      <p:sp>
        <p:nvSpPr>
          <p:cNvPr id="4" name="Rectangle 3"/>
          <p:cNvSpPr/>
          <p:nvPr/>
        </p:nvSpPr>
        <p:spPr>
          <a:xfrm>
            <a:off x="772732" y="1706192"/>
            <a:ext cx="10753860" cy="3970318"/>
          </a:xfrm>
          <a:prstGeom prst="rect">
            <a:avLst/>
          </a:prstGeom>
        </p:spPr>
        <p:txBody>
          <a:bodyPr wrap="square">
            <a:spAutoFit/>
          </a:bodyPr>
          <a:lstStyle/>
          <a:p>
            <a:r>
              <a:rPr lang="fr-FR" b="1" dirty="0">
                <a:solidFill>
                  <a:srgbClr val="660066"/>
                </a:solidFill>
                <a:latin typeface="Arial" panose="020B0604020202020204" pitchFamily="34" charset="0"/>
                <a:cs typeface="Arial" panose="020B0604020202020204" pitchFamily="34" charset="0"/>
              </a:rPr>
              <a:t>Un plan stratégique qui détermine 4 ambitions</a:t>
            </a:r>
          </a:p>
          <a:p>
            <a:endParaRPr lang="fr-FR" dirty="0">
              <a:solidFill>
                <a:schemeClr val="accent2"/>
              </a:solidFill>
              <a:latin typeface="Arial" panose="020B0604020202020204" pitchFamily="34" charset="0"/>
              <a:cs typeface="Arial" panose="020B0604020202020204" pitchFamily="34" charset="0"/>
            </a:endParaRPr>
          </a:p>
          <a:p>
            <a:pPr marL="228600" indent="-228600">
              <a:buAutoNum type="arabicPeriod"/>
            </a:pPr>
            <a:r>
              <a:rPr lang="fr-FR" b="1" dirty="0">
                <a:solidFill>
                  <a:schemeClr val="accent2"/>
                </a:solidFill>
                <a:latin typeface="Arial" panose="020B0604020202020204" pitchFamily="34" charset="0"/>
                <a:cs typeface="Arial" panose="020B0604020202020204" pitchFamily="34" charset="0"/>
              </a:rPr>
              <a:t>Sécuriser les parcours professionnels </a:t>
            </a:r>
            <a:r>
              <a:rPr lang="fr-FR" dirty="0">
                <a:latin typeface="Arial" panose="020B0604020202020204" pitchFamily="34" charset="0"/>
                <a:cs typeface="Arial" panose="020B0604020202020204" pitchFamily="34" charset="0"/>
              </a:rPr>
              <a:t>en anticipant les ruptures et accompagnant les transitions professionnelles </a:t>
            </a:r>
          </a:p>
          <a:p>
            <a:pPr marL="228600" indent="-228600">
              <a:buAutoNum type="arabicPeriod"/>
            </a:pPr>
            <a:endParaRPr lang="fr-FR" b="1" dirty="0">
              <a:solidFill>
                <a:srgbClr val="A9BF38"/>
              </a:solidFill>
              <a:latin typeface="Arial" panose="020B0604020202020204" pitchFamily="34" charset="0"/>
              <a:cs typeface="Arial" panose="020B0604020202020204" pitchFamily="34" charset="0"/>
            </a:endParaRPr>
          </a:p>
          <a:p>
            <a:pPr marL="228600" indent="-228600">
              <a:buAutoNum type="arabicPeriod"/>
            </a:pPr>
            <a:r>
              <a:rPr lang="fr-FR" b="1" dirty="0">
                <a:solidFill>
                  <a:schemeClr val="accent2"/>
                </a:solidFill>
                <a:latin typeface="Arial" panose="020B0604020202020204" pitchFamily="34" charset="0"/>
                <a:cs typeface="Arial" panose="020B0604020202020204" pitchFamily="34" charset="0"/>
              </a:rPr>
              <a:t>Mobiliser les entreprises et le monde économique et social </a:t>
            </a:r>
            <a:r>
              <a:rPr lang="fr-FR" dirty="0">
                <a:latin typeface="Arial" panose="020B0604020202020204" pitchFamily="34" charset="0"/>
                <a:cs typeface="Arial" panose="020B0604020202020204" pitchFamily="34" charset="0"/>
              </a:rPr>
              <a:t>pour l’emploi des personnes handicapées </a:t>
            </a:r>
          </a:p>
          <a:p>
            <a:pPr marL="228600" indent="-228600">
              <a:buAutoNum type="arabicPeriod"/>
            </a:pPr>
            <a:endParaRPr lang="fr-FR" b="1" dirty="0">
              <a:solidFill>
                <a:srgbClr val="A9BF38"/>
              </a:solidFill>
              <a:latin typeface="Arial" panose="020B0604020202020204" pitchFamily="34" charset="0"/>
              <a:cs typeface="Arial" panose="020B0604020202020204" pitchFamily="34" charset="0"/>
            </a:endParaRPr>
          </a:p>
          <a:p>
            <a:pPr marL="228600" indent="-228600">
              <a:buAutoNum type="arabicPeriod"/>
            </a:pPr>
            <a:r>
              <a:rPr lang="fr-FR" b="1" dirty="0">
                <a:solidFill>
                  <a:schemeClr val="accent2"/>
                </a:solidFill>
                <a:latin typeface="Arial" panose="020B0604020202020204" pitchFamily="34" charset="0"/>
                <a:cs typeface="Arial" panose="020B0604020202020204" pitchFamily="34" charset="0"/>
              </a:rPr>
              <a:t>Promouvoir l’emploi des personnes handicapées auprès du système d’acteurs de l’emploi, de la formation, de l’orientation et du travail. </a:t>
            </a:r>
            <a:r>
              <a:rPr lang="fr-FR" dirty="0">
                <a:latin typeface="Arial" panose="020B0604020202020204" pitchFamily="34" charset="0"/>
                <a:cs typeface="Arial" panose="020B0604020202020204" pitchFamily="34" charset="0"/>
              </a:rPr>
              <a:t>L’action de l’</a:t>
            </a:r>
            <a:r>
              <a:rPr lang="fr-FR" dirty="0" err="1">
                <a:latin typeface="Arial" panose="020B0604020202020204" pitchFamily="34" charset="0"/>
                <a:cs typeface="Arial" panose="020B0604020202020204" pitchFamily="34" charset="0"/>
              </a:rPr>
              <a:t>Agefiph</a:t>
            </a:r>
            <a:r>
              <a:rPr lang="fr-FR" dirty="0">
                <a:latin typeface="Arial" panose="020B0604020202020204" pitchFamily="34" charset="0"/>
                <a:cs typeface="Arial" panose="020B0604020202020204" pitchFamily="34" charset="0"/>
              </a:rPr>
              <a:t> est complémentaire des dispositifs d’accès et de maintien à l’emploi prévu pour tous les actifs (le droit commun), et centrée sur les mesures de compensation du handicap</a:t>
            </a:r>
          </a:p>
          <a:p>
            <a:pPr marL="228600" indent="-228600">
              <a:buAutoNum type="arabicPeriod"/>
            </a:pPr>
            <a:endParaRPr lang="fr-FR" b="1" dirty="0">
              <a:solidFill>
                <a:srgbClr val="A9BF38"/>
              </a:solidFill>
              <a:latin typeface="Arial" panose="020B0604020202020204" pitchFamily="34" charset="0"/>
              <a:cs typeface="Arial" panose="020B0604020202020204" pitchFamily="34" charset="0"/>
            </a:endParaRPr>
          </a:p>
          <a:p>
            <a:pPr marL="228600" indent="-228600">
              <a:buAutoNum type="arabicPeriod"/>
            </a:pPr>
            <a:r>
              <a:rPr lang="fr-FR" b="1" dirty="0">
                <a:solidFill>
                  <a:schemeClr val="accent2"/>
                </a:solidFill>
                <a:latin typeface="Arial" panose="020B0604020202020204" pitchFamily="34" charset="0"/>
                <a:cs typeface="Arial" panose="020B0604020202020204" pitchFamily="34" charset="0"/>
              </a:rPr>
              <a:t>Rendre l’</a:t>
            </a:r>
            <a:r>
              <a:rPr lang="fr-FR" b="1" dirty="0" err="1">
                <a:solidFill>
                  <a:schemeClr val="accent2"/>
                </a:solidFill>
                <a:latin typeface="Arial" panose="020B0604020202020204" pitchFamily="34" charset="0"/>
                <a:cs typeface="Arial" panose="020B0604020202020204" pitchFamily="34" charset="0"/>
              </a:rPr>
              <a:t>Agefiph</a:t>
            </a:r>
            <a:r>
              <a:rPr lang="fr-FR" b="1" dirty="0">
                <a:solidFill>
                  <a:schemeClr val="accent2"/>
                </a:solidFill>
                <a:latin typeface="Arial" panose="020B0604020202020204" pitchFamily="34" charset="0"/>
                <a:cs typeface="Arial" panose="020B0604020202020204" pitchFamily="34" charset="0"/>
              </a:rPr>
              <a:t> et son offre de services et d’aides financières plus visible et plus lisible</a:t>
            </a:r>
          </a:p>
        </p:txBody>
      </p:sp>
    </p:spTree>
    <p:extLst>
      <p:ext uri="{BB962C8B-B14F-4D97-AF65-F5344CB8AC3E}">
        <p14:creationId xmlns:p14="http://schemas.microsoft.com/office/powerpoint/2010/main" val="3759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1">
            <a:extLst>
              <a:ext uri="{FF2B5EF4-FFF2-40B4-BE49-F238E27FC236}">
                <a16:creationId xmlns:a16="http://schemas.microsoft.com/office/drawing/2014/main" id="{376A7F12-B540-8149-A8A8-7D0B983441D3}"/>
              </a:ext>
            </a:extLst>
          </p:cNvPr>
          <p:cNvSpPr txBox="1">
            <a:spLocks/>
          </p:cNvSpPr>
          <p:nvPr/>
        </p:nvSpPr>
        <p:spPr>
          <a:xfrm>
            <a:off x="304800" y="1632030"/>
            <a:ext cx="11637962" cy="4159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buNone/>
              <a:defRPr/>
            </a:pPr>
            <a:r>
              <a:rPr lang="fr-FR" sz="1800" b="1" dirty="0">
                <a:solidFill>
                  <a:srgbClr val="660066"/>
                </a:solidFill>
                <a:latin typeface="Arial" panose="020B0604020202020204" pitchFamily="34" charset="0"/>
                <a:cs typeface="Arial" panose="020B0604020202020204" pitchFamily="34" charset="0"/>
              </a:rPr>
              <a:t>Principes et fondamentaux de la nouvelle offre :</a:t>
            </a:r>
          </a:p>
          <a:p>
            <a:pPr marL="0" lvl="0" indent="0">
              <a:lnSpc>
                <a:spcPct val="110000"/>
              </a:lnSpc>
              <a:buNone/>
              <a:defRPr/>
            </a:pPr>
            <a:endParaRPr lang="fr-FR" sz="1800" b="1" dirty="0">
              <a:solidFill>
                <a:srgbClr val="660066"/>
              </a:solidFill>
              <a:latin typeface="Arial" panose="020B0604020202020204" pitchFamily="34" charset="0"/>
              <a:cs typeface="Arial" panose="020B0604020202020204" pitchFamily="34" charset="0"/>
            </a:endParaRPr>
          </a:p>
          <a:p>
            <a:pPr marL="342900" lvl="0" indent="-342900" algn="just">
              <a:lnSpc>
                <a:spcPct val="110000"/>
              </a:lnSpc>
              <a:spcBef>
                <a:spcPct val="10000"/>
              </a:spcBef>
              <a:spcAft>
                <a:spcPct val="35000"/>
              </a:spcAft>
              <a:buClr>
                <a:schemeClr val="accent2"/>
              </a:buClr>
              <a:buFont typeface="+mj-lt"/>
              <a:buAutoNum type="arabicPeriod"/>
              <a:defRPr/>
            </a:pPr>
            <a:r>
              <a:rPr lang="fr-FR" sz="1800" dirty="0">
                <a:latin typeface="Arial" panose="020B0604020202020204" pitchFamily="34" charset="0"/>
                <a:cs typeface="Arial" panose="020B0604020202020204" pitchFamily="34" charset="0"/>
              </a:rPr>
              <a:t>Un recentrage de nos actions sur </a:t>
            </a:r>
            <a:r>
              <a:rPr lang="fr-FR" sz="1900" b="1" dirty="0">
                <a:solidFill>
                  <a:srgbClr val="F47B20"/>
                </a:solidFill>
                <a:latin typeface="Arial" charset="0"/>
                <a:cs typeface="Arial" charset="0"/>
              </a:rPr>
              <a:t>la compensation du handicap</a:t>
            </a:r>
          </a:p>
          <a:p>
            <a:pPr marL="342900" lvl="0" indent="-342900">
              <a:lnSpc>
                <a:spcPct val="110000"/>
              </a:lnSpc>
              <a:buClr>
                <a:schemeClr val="accent2"/>
              </a:buClr>
              <a:buFont typeface="+mj-lt"/>
              <a:buAutoNum type="arabicPeriod"/>
              <a:defRPr/>
            </a:pPr>
            <a:r>
              <a:rPr lang="fr-FR" sz="1800" dirty="0">
                <a:latin typeface="Arial" panose="020B0604020202020204" pitchFamily="34" charset="0"/>
                <a:cs typeface="Arial" panose="020B0604020202020204" pitchFamily="34" charset="0"/>
              </a:rPr>
              <a:t>La réaffirmation de notre action en </a:t>
            </a:r>
            <a:r>
              <a:rPr lang="fr-FR" sz="1900" b="1" dirty="0">
                <a:solidFill>
                  <a:srgbClr val="F47B20"/>
                </a:solidFill>
                <a:latin typeface="Arial" charset="0"/>
                <a:cs typeface="Arial" charset="0"/>
              </a:rPr>
              <a:t>complémentarité</a:t>
            </a:r>
            <a:r>
              <a:rPr lang="fr-FR" sz="1800" dirty="0">
                <a:latin typeface="Arial" panose="020B0604020202020204" pitchFamily="34" charset="0"/>
                <a:cs typeface="Arial" panose="020B0604020202020204" pitchFamily="34" charset="0"/>
              </a:rPr>
              <a:t> avec le droit commun</a:t>
            </a:r>
          </a:p>
          <a:p>
            <a:pPr marL="342900" lvl="0" indent="-342900">
              <a:lnSpc>
                <a:spcPct val="110000"/>
              </a:lnSpc>
              <a:buClr>
                <a:schemeClr val="accent2"/>
              </a:buClr>
              <a:buFont typeface="+mj-lt"/>
              <a:buAutoNum type="arabicPeriod"/>
              <a:defRPr/>
            </a:pPr>
            <a:r>
              <a:rPr lang="fr-FR" sz="1900" dirty="0">
                <a:latin typeface="Arial" charset="0"/>
                <a:cs typeface="Arial" charset="0"/>
              </a:rPr>
              <a:t>Une </a:t>
            </a:r>
            <a:r>
              <a:rPr lang="fr-FR" sz="1900" b="1" dirty="0">
                <a:solidFill>
                  <a:srgbClr val="F47B20"/>
                </a:solidFill>
                <a:latin typeface="Arial" charset="0"/>
                <a:cs typeface="Arial" charset="0"/>
              </a:rPr>
              <a:t>amélioration de notre offre de services en continu </a:t>
            </a:r>
            <a:r>
              <a:rPr lang="fr-FR" sz="1800" dirty="0">
                <a:latin typeface="Arial" panose="020B0604020202020204" pitchFamily="34" charset="0"/>
                <a:cs typeface="Arial" panose="020B0604020202020204" pitchFamily="34" charset="0"/>
              </a:rPr>
              <a:t>pour une meilleure couverture des besoins</a:t>
            </a:r>
          </a:p>
          <a:p>
            <a:pPr marL="342900" lvl="0" indent="-342900">
              <a:lnSpc>
                <a:spcPct val="110000"/>
              </a:lnSpc>
              <a:buClr>
                <a:schemeClr val="accent2"/>
              </a:buClr>
              <a:buFont typeface="+mj-lt"/>
              <a:buAutoNum type="arabicPeriod"/>
              <a:defRPr/>
            </a:pPr>
            <a:r>
              <a:rPr lang="fr-FR" sz="1800" dirty="0">
                <a:latin typeface="Arial" panose="020B0604020202020204" pitchFamily="34" charset="0"/>
                <a:cs typeface="Arial" panose="020B0604020202020204" pitchFamily="34" charset="0"/>
              </a:rPr>
              <a:t>La </a:t>
            </a:r>
            <a:r>
              <a:rPr lang="fr-FR" sz="1900" b="1" dirty="0">
                <a:solidFill>
                  <a:srgbClr val="F47B20"/>
                </a:solidFill>
                <a:latin typeface="Arial" charset="0"/>
                <a:cs typeface="Arial" charset="0"/>
              </a:rPr>
              <a:t>simplification de l’offre </a:t>
            </a:r>
            <a:r>
              <a:rPr lang="fr-FR" sz="1800" dirty="0">
                <a:latin typeface="Arial" panose="020B0604020202020204" pitchFamily="34" charset="0"/>
                <a:cs typeface="Arial" panose="020B0604020202020204" pitchFamily="34" charset="0"/>
              </a:rPr>
              <a:t>pour une mobilisation facilitée par les bénéficiaires et les partenaires</a:t>
            </a:r>
          </a:p>
          <a:p>
            <a:pPr marL="342900" lvl="0" indent="-342900">
              <a:lnSpc>
                <a:spcPct val="110000"/>
              </a:lnSpc>
              <a:buClr>
                <a:schemeClr val="accent2"/>
              </a:buClr>
              <a:buFont typeface="+mj-lt"/>
              <a:buAutoNum type="arabicPeriod"/>
              <a:defRPr/>
            </a:pPr>
            <a:r>
              <a:rPr lang="fr-FR" sz="1800" dirty="0">
                <a:latin typeface="Arial" panose="020B0604020202020204" pitchFamily="34" charset="0"/>
                <a:cs typeface="Arial" panose="020B0604020202020204" pitchFamily="34" charset="0"/>
              </a:rPr>
              <a:t>Une </a:t>
            </a:r>
            <a:r>
              <a:rPr lang="fr-FR" sz="1900" b="1" dirty="0">
                <a:solidFill>
                  <a:srgbClr val="F47B20"/>
                </a:solidFill>
                <a:latin typeface="Arial" charset="0"/>
                <a:cs typeface="Arial" charset="0"/>
              </a:rPr>
              <a:t>logique de sécurisation des parcours </a:t>
            </a:r>
            <a:r>
              <a:rPr lang="fr-FR" sz="1800" dirty="0">
                <a:latin typeface="Arial" panose="020B0604020202020204" pitchFamily="34" charset="0"/>
                <a:cs typeface="Arial" panose="020B0604020202020204" pitchFamily="34" charset="0"/>
              </a:rPr>
              <a:t>pour anticiper les ruptures et faciliter les transitions professionnelles</a:t>
            </a:r>
          </a:p>
          <a:p>
            <a:pPr marL="342900" lvl="0" indent="-342900">
              <a:lnSpc>
                <a:spcPct val="110000"/>
              </a:lnSpc>
              <a:buClr>
                <a:schemeClr val="accent2"/>
              </a:buClr>
              <a:buFont typeface="+mj-lt"/>
              <a:buAutoNum type="arabicPeriod"/>
              <a:defRPr/>
            </a:pPr>
            <a:r>
              <a:rPr lang="fr-FR" sz="1800" dirty="0">
                <a:latin typeface="Arial" panose="020B0604020202020204" pitchFamily="34" charset="0"/>
                <a:cs typeface="Arial" panose="020B0604020202020204" pitchFamily="34" charset="0"/>
              </a:rPr>
              <a:t>L’</a:t>
            </a:r>
            <a:r>
              <a:rPr lang="fr-FR" sz="1900" b="1" dirty="0">
                <a:solidFill>
                  <a:srgbClr val="F47B20"/>
                </a:solidFill>
                <a:latin typeface="Arial" charset="0"/>
                <a:cs typeface="Arial" charset="0"/>
              </a:rPr>
              <a:t>internalisation de l’activité de conseil aux entreprises </a:t>
            </a:r>
          </a:p>
          <a:p>
            <a:pPr marL="342900" lvl="0" indent="-342900">
              <a:lnSpc>
                <a:spcPct val="110000"/>
              </a:lnSpc>
              <a:buClr>
                <a:schemeClr val="accent2"/>
              </a:buClr>
              <a:buFont typeface="+mj-lt"/>
              <a:buAutoNum type="arabicPeriod"/>
              <a:defRPr/>
            </a:pPr>
            <a:endParaRPr kumimoji="0" lang="fr-FR" sz="1800" b="1" i="0" u="none" strike="noStrike" kern="1200" cap="none" spc="0" normalizeH="0" baseline="0" noProof="0" dirty="0">
              <a:ln>
                <a:noFill/>
              </a:ln>
              <a:solidFill>
                <a:srgbClr val="A9BF38"/>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Espace réservé du texte 1"/>
          <p:cNvSpPr>
            <a:spLocks noGrp="1"/>
          </p:cNvSpPr>
          <p:nvPr>
            <p:ph type="body" sz="quarter" idx="34"/>
          </p:nvPr>
        </p:nvSpPr>
        <p:spPr/>
        <p:txBody>
          <a:bodyPr/>
          <a:lstStyle/>
          <a:p>
            <a:endParaRPr lang="fr-FR"/>
          </a:p>
        </p:txBody>
      </p:sp>
    </p:spTree>
    <p:extLst>
      <p:ext uri="{BB962C8B-B14F-4D97-AF65-F5344CB8AC3E}">
        <p14:creationId xmlns:p14="http://schemas.microsoft.com/office/powerpoint/2010/main" val="167621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A1D02A-6904-274C-A646-19B8BC212BFE}"/>
              </a:ext>
            </a:extLst>
          </p:cNvPr>
          <p:cNvSpPr>
            <a:spLocks noGrp="1"/>
          </p:cNvSpPr>
          <p:nvPr>
            <p:ph type="body" sz="quarter" idx="32"/>
          </p:nvPr>
        </p:nvSpPr>
        <p:spPr>
          <a:xfrm>
            <a:off x="1236372" y="2671265"/>
            <a:ext cx="10084158" cy="1537804"/>
          </a:xfrm>
        </p:spPr>
        <p:txBody>
          <a:bodyPr/>
          <a:lstStyle/>
          <a:p>
            <a:r>
              <a:rPr lang="fr-FR" dirty="0">
                <a:latin typeface="Arial" panose="020B0604020202020204" pitchFamily="34" charset="0"/>
                <a:cs typeface="Arial" panose="020B0604020202020204" pitchFamily="34" charset="0"/>
              </a:rPr>
              <a:t>3. L’accompagnement des entreprises</a:t>
            </a:r>
          </a:p>
          <a:p>
            <a:endParaRPr lang="fr-FR" dirty="0">
              <a:latin typeface="Arial" panose="020B0604020202020204" pitchFamily="34" charset="0"/>
              <a:cs typeface="Arial" panose="020B0604020202020204" pitchFamily="34" charset="0"/>
            </a:endParaRPr>
          </a:p>
          <a:p>
            <a:pPr algn="l"/>
            <a:r>
              <a:rPr lang="fr-FR" dirty="0">
                <a:latin typeface="Arial" panose="020B0604020202020204" pitchFamily="34" charset="0"/>
                <a:cs typeface="Arial" panose="020B0604020202020204" pitchFamily="34" charset="0"/>
              </a:rPr>
              <a:t>            - par l’</a:t>
            </a:r>
            <a:r>
              <a:rPr lang="fr-FR" dirty="0" err="1">
                <a:latin typeface="Arial" panose="020B0604020202020204" pitchFamily="34" charset="0"/>
                <a:cs typeface="Arial" panose="020B0604020202020204" pitchFamily="34" charset="0"/>
              </a:rPr>
              <a:t>Agefiph</a:t>
            </a:r>
            <a:endParaRPr lang="fr-FR" dirty="0">
              <a:latin typeface="Arial" panose="020B0604020202020204" pitchFamily="34" charset="0"/>
              <a:cs typeface="Arial" panose="020B0604020202020204" pitchFamily="34" charset="0"/>
            </a:endParaRPr>
          </a:p>
          <a:p>
            <a:pPr algn="l"/>
            <a:r>
              <a:rPr lang="fr-FR" dirty="0">
                <a:latin typeface="Arial" panose="020B0604020202020204" pitchFamily="34" charset="0"/>
                <a:cs typeface="Arial" panose="020B0604020202020204" pitchFamily="34" charset="0"/>
              </a:rPr>
              <a:t>            - par Cap emploi </a:t>
            </a:r>
          </a:p>
        </p:txBody>
      </p:sp>
    </p:spTree>
    <p:extLst>
      <p:ext uri="{BB962C8B-B14F-4D97-AF65-F5344CB8AC3E}">
        <p14:creationId xmlns:p14="http://schemas.microsoft.com/office/powerpoint/2010/main" val="20886308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5669</TotalTime>
  <Words>5018</Words>
  <Application>Microsoft Office PowerPoint</Application>
  <PresentationFormat>Widescreen</PresentationFormat>
  <Paragraphs>731</Paragraphs>
  <Slides>55</Slides>
  <Notes>46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55</vt:i4>
      </vt:variant>
    </vt:vector>
  </HeadingPairs>
  <TitlesOfParts>
    <vt:vector size="70" baseType="lpstr">
      <vt:lpstr>ＭＳ Ｐゴシック</vt:lpstr>
      <vt:lpstr>Arial</vt:lpstr>
      <vt:lpstr>Arial   </vt:lpstr>
      <vt:lpstr>Baskerville Old Face</vt:lpstr>
      <vt:lpstr>Calibri</vt:lpstr>
      <vt:lpstr>Calibri Light</vt:lpstr>
      <vt:lpstr>Frutiger 55 Roman</vt:lpstr>
      <vt:lpstr>HermesFB</vt:lpstr>
      <vt:lpstr>HermesFB Book </vt:lpstr>
      <vt:lpstr>Nexa Bold</vt:lpstr>
      <vt:lpstr>Nexa-Light</vt:lpstr>
      <vt:lpstr>Times New Roman</vt:lpstr>
      <vt:lpstr>Wingdings</vt:lpstr>
      <vt:lpstr>ヒラギノ角ゴ Pro W3</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Yves Couvert</cp:lastModifiedBy>
  <cp:revision>736</cp:revision>
  <cp:lastPrinted>2018-09-10T08:26:10Z</cp:lastPrinted>
  <dcterms:created xsi:type="dcterms:W3CDTF">2018-04-03T21:27:51Z</dcterms:created>
  <dcterms:modified xsi:type="dcterms:W3CDTF">2018-10-15T15:58:39Z</dcterms:modified>
</cp:coreProperties>
</file>