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8" r:id="rId3"/>
    <p:sldId id="309" r:id="rId4"/>
    <p:sldId id="310" r:id="rId5"/>
    <p:sldId id="299" r:id="rId6"/>
    <p:sldId id="293" r:id="rId7"/>
    <p:sldId id="298" r:id="rId8"/>
    <p:sldId id="297" r:id="rId9"/>
    <p:sldId id="302" r:id="rId10"/>
    <p:sldId id="296" r:id="rId11"/>
    <p:sldId id="303" r:id="rId12"/>
    <p:sldId id="305" r:id="rId13"/>
    <p:sldId id="304" r:id="rId14"/>
    <p:sldId id="307" r:id="rId15"/>
    <p:sldId id="311" r:id="rId16"/>
    <p:sldId id="306" r:id="rId17"/>
    <p:sldId id="312"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A44DC4"/>
    <a:srgbClr val="F0AB00"/>
    <a:srgbClr val="B7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7138" autoAdjust="0"/>
  </p:normalViewPr>
  <p:slideViewPr>
    <p:cSldViewPr snapToGrid="0" snapToObjects="1">
      <p:cViewPr>
        <p:scale>
          <a:sx n="91" d="100"/>
          <a:sy n="91" d="100"/>
        </p:scale>
        <p:origin x="-78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37030-BC11-47F9-B468-E25BDAD18F39}"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fr-FR"/>
        </a:p>
      </dgm:t>
    </dgm:pt>
    <dgm:pt modelId="{F63F730C-A51D-4AD7-BE59-BEC55CD1C299}">
      <dgm:prSet phldrT="[Texte]" custT="1"/>
      <dgm:spPr/>
      <dgm:t>
        <a:bodyPr/>
        <a:lstStyle/>
        <a:p>
          <a:r>
            <a:rPr lang="fr-FR" sz="1200" dirty="0" smtClean="0"/>
            <a:t>Loi 78-17 du 6 janvier 1978 « Informatique et Liberté »</a:t>
          </a:r>
          <a:endParaRPr lang="fr-FR" sz="1200" dirty="0"/>
        </a:p>
      </dgm:t>
    </dgm:pt>
    <dgm:pt modelId="{A373BE12-EA41-443D-8CB9-16518C3D402B}" type="parTrans" cxnId="{8A45F32B-2B95-4323-BAD3-815700E916C9}">
      <dgm:prSet/>
      <dgm:spPr/>
      <dgm:t>
        <a:bodyPr/>
        <a:lstStyle/>
        <a:p>
          <a:endParaRPr lang="fr-FR"/>
        </a:p>
      </dgm:t>
    </dgm:pt>
    <dgm:pt modelId="{FB84CE11-E1EC-425A-B3C1-EAD268490B48}" type="sibTrans" cxnId="{8A45F32B-2B95-4323-BAD3-815700E916C9}">
      <dgm:prSet/>
      <dgm:spPr/>
      <dgm:t>
        <a:bodyPr/>
        <a:lstStyle/>
        <a:p>
          <a:endParaRPr lang="fr-FR"/>
        </a:p>
      </dgm:t>
    </dgm:pt>
    <dgm:pt modelId="{4A3404B5-9B19-471E-B9CE-22D07F18BE5D}">
      <dgm:prSet phldrT="[Texte]"/>
      <dgm:spPr/>
      <dgm:t>
        <a:bodyPr/>
        <a:lstStyle/>
        <a:p>
          <a:r>
            <a:rPr lang="fr-FR" dirty="0" smtClean="0">
              <a:latin typeface="Geomanist Regular" pitchFamily="50" charset="0"/>
            </a:rPr>
            <a:t>Directive 95/46/CE du 24 octobre 1995, relative à la protection des données personnelles</a:t>
          </a:r>
          <a:endParaRPr lang="fr-FR" dirty="0">
            <a:latin typeface="Geomanist Regular" pitchFamily="50" charset="0"/>
          </a:endParaRPr>
        </a:p>
      </dgm:t>
    </dgm:pt>
    <dgm:pt modelId="{49A75FE2-2A65-4D3F-97FA-F78B402639A1}" type="parTrans" cxnId="{B6C86285-DC1B-4567-8069-550DE410AF5F}">
      <dgm:prSet/>
      <dgm:spPr/>
      <dgm:t>
        <a:bodyPr/>
        <a:lstStyle/>
        <a:p>
          <a:endParaRPr lang="fr-FR"/>
        </a:p>
      </dgm:t>
    </dgm:pt>
    <dgm:pt modelId="{BE537ABB-EEA9-4B35-9842-D61EE4DF80D8}" type="sibTrans" cxnId="{B6C86285-DC1B-4567-8069-550DE410AF5F}">
      <dgm:prSet/>
      <dgm:spPr/>
      <dgm:t>
        <a:bodyPr/>
        <a:lstStyle/>
        <a:p>
          <a:endParaRPr lang="fr-FR"/>
        </a:p>
      </dgm:t>
    </dgm:pt>
    <dgm:pt modelId="{953AB9AC-BB70-4074-8D5A-DC7671D548C8}">
      <dgm:prSet phldrT="[Texte]" custT="1"/>
      <dgm:spPr/>
      <dgm:t>
        <a:bodyPr/>
        <a:lstStyle/>
        <a:p>
          <a:r>
            <a:rPr lang="fr-FR" sz="1200" dirty="0" smtClean="0">
              <a:latin typeface="Geomanist Regular" pitchFamily="50" charset="0"/>
            </a:rPr>
            <a:t>RGPD</a:t>
          </a:r>
        </a:p>
        <a:p>
          <a:r>
            <a:rPr lang="fr-FR" sz="1200" dirty="0" smtClean="0">
              <a:latin typeface="Geomanist Regular" pitchFamily="50" charset="0"/>
            </a:rPr>
            <a:t>(entrée en application 25 mai 2018)</a:t>
          </a:r>
          <a:endParaRPr lang="fr-FR" sz="1200" dirty="0">
            <a:latin typeface="Geomanist Regular" pitchFamily="50" charset="0"/>
          </a:endParaRPr>
        </a:p>
      </dgm:t>
    </dgm:pt>
    <dgm:pt modelId="{35A04DF1-31F9-465C-B87A-F53CEDCF1ABF}" type="parTrans" cxnId="{35B1B37D-667D-426E-9B98-AC541CCDB518}">
      <dgm:prSet/>
      <dgm:spPr/>
      <dgm:t>
        <a:bodyPr/>
        <a:lstStyle/>
        <a:p>
          <a:endParaRPr lang="fr-FR"/>
        </a:p>
      </dgm:t>
    </dgm:pt>
    <dgm:pt modelId="{72F1B9FB-0E2A-40CB-A7BF-17ECCD52D9D3}" type="sibTrans" cxnId="{35B1B37D-667D-426E-9B98-AC541CCDB518}">
      <dgm:prSet/>
      <dgm:spPr/>
      <dgm:t>
        <a:bodyPr/>
        <a:lstStyle/>
        <a:p>
          <a:endParaRPr lang="fr-FR"/>
        </a:p>
      </dgm:t>
    </dgm:pt>
    <dgm:pt modelId="{93FC795C-73FD-4D3A-860A-4E506028F88D}" type="pres">
      <dgm:prSet presAssocID="{9CE37030-BC11-47F9-B468-E25BDAD18F39}" presName="Name0" presStyleCnt="0">
        <dgm:presLayoutVars>
          <dgm:dir/>
          <dgm:animLvl val="lvl"/>
          <dgm:resizeHandles val="exact"/>
        </dgm:presLayoutVars>
      </dgm:prSet>
      <dgm:spPr/>
      <dgm:t>
        <a:bodyPr/>
        <a:lstStyle/>
        <a:p>
          <a:endParaRPr lang="fr-FR"/>
        </a:p>
      </dgm:t>
    </dgm:pt>
    <dgm:pt modelId="{8C478534-5AA4-4D52-87B3-F169D00BD359}" type="pres">
      <dgm:prSet presAssocID="{F63F730C-A51D-4AD7-BE59-BEC55CD1C299}" presName="parTxOnly" presStyleLbl="node1" presStyleIdx="0" presStyleCnt="3" custScaleY="165495" custLinFactNeighborX="-820" custLinFactNeighborY="1208">
        <dgm:presLayoutVars>
          <dgm:chMax val="0"/>
          <dgm:chPref val="0"/>
          <dgm:bulletEnabled val="1"/>
        </dgm:presLayoutVars>
      </dgm:prSet>
      <dgm:spPr/>
      <dgm:t>
        <a:bodyPr/>
        <a:lstStyle/>
        <a:p>
          <a:endParaRPr lang="fr-FR"/>
        </a:p>
      </dgm:t>
    </dgm:pt>
    <dgm:pt modelId="{C227D00E-611D-47E2-88AA-62DAC1B12467}" type="pres">
      <dgm:prSet presAssocID="{FB84CE11-E1EC-425A-B3C1-EAD268490B48}" presName="parTxOnlySpace" presStyleCnt="0"/>
      <dgm:spPr/>
    </dgm:pt>
    <dgm:pt modelId="{DB5F5D0C-9E3C-43F8-84A3-38226EC057DF}" type="pres">
      <dgm:prSet presAssocID="{4A3404B5-9B19-471E-B9CE-22D07F18BE5D}" presName="parTxOnly" presStyleLbl="node1" presStyleIdx="1" presStyleCnt="3" custScaleY="170074" custLinFactNeighborY="4372">
        <dgm:presLayoutVars>
          <dgm:chMax val="0"/>
          <dgm:chPref val="0"/>
          <dgm:bulletEnabled val="1"/>
        </dgm:presLayoutVars>
      </dgm:prSet>
      <dgm:spPr/>
      <dgm:t>
        <a:bodyPr/>
        <a:lstStyle/>
        <a:p>
          <a:endParaRPr lang="fr-FR"/>
        </a:p>
      </dgm:t>
    </dgm:pt>
    <dgm:pt modelId="{54484140-E727-4119-9009-9CD5E525BB76}" type="pres">
      <dgm:prSet presAssocID="{BE537ABB-EEA9-4B35-9842-D61EE4DF80D8}" presName="parTxOnlySpace" presStyleCnt="0"/>
      <dgm:spPr/>
    </dgm:pt>
    <dgm:pt modelId="{A699C077-F812-4CE9-A0D1-1762F8D74FB7}" type="pres">
      <dgm:prSet presAssocID="{953AB9AC-BB70-4074-8D5A-DC7671D548C8}" presName="parTxOnly" presStyleLbl="node1" presStyleIdx="2" presStyleCnt="3" custScaleY="175321">
        <dgm:presLayoutVars>
          <dgm:chMax val="0"/>
          <dgm:chPref val="0"/>
          <dgm:bulletEnabled val="1"/>
        </dgm:presLayoutVars>
      </dgm:prSet>
      <dgm:spPr/>
      <dgm:t>
        <a:bodyPr/>
        <a:lstStyle/>
        <a:p>
          <a:endParaRPr lang="fr-FR"/>
        </a:p>
      </dgm:t>
    </dgm:pt>
  </dgm:ptLst>
  <dgm:cxnLst>
    <dgm:cxn modelId="{8A45F32B-2B95-4323-BAD3-815700E916C9}" srcId="{9CE37030-BC11-47F9-B468-E25BDAD18F39}" destId="{F63F730C-A51D-4AD7-BE59-BEC55CD1C299}" srcOrd="0" destOrd="0" parTransId="{A373BE12-EA41-443D-8CB9-16518C3D402B}" sibTransId="{FB84CE11-E1EC-425A-B3C1-EAD268490B48}"/>
    <dgm:cxn modelId="{3D5EC975-5B73-4176-AEA6-20420B1C7CF3}" type="presOf" srcId="{9CE37030-BC11-47F9-B468-E25BDAD18F39}" destId="{93FC795C-73FD-4D3A-860A-4E506028F88D}" srcOrd="0" destOrd="0" presId="urn:microsoft.com/office/officeart/2005/8/layout/chevron1"/>
    <dgm:cxn modelId="{8C2913AC-05EA-414E-8B58-4A046D201189}" type="presOf" srcId="{953AB9AC-BB70-4074-8D5A-DC7671D548C8}" destId="{A699C077-F812-4CE9-A0D1-1762F8D74FB7}" srcOrd="0" destOrd="0" presId="urn:microsoft.com/office/officeart/2005/8/layout/chevron1"/>
    <dgm:cxn modelId="{35B1B37D-667D-426E-9B98-AC541CCDB518}" srcId="{9CE37030-BC11-47F9-B468-E25BDAD18F39}" destId="{953AB9AC-BB70-4074-8D5A-DC7671D548C8}" srcOrd="2" destOrd="0" parTransId="{35A04DF1-31F9-465C-B87A-F53CEDCF1ABF}" sibTransId="{72F1B9FB-0E2A-40CB-A7BF-17ECCD52D9D3}"/>
    <dgm:cxn modelId="{F9A8CE2D-9DEA-4022-8598-271330F9F020}" type="presOf" srcId="{F63F730C-A51D-4AD7-BE59-BEC55CD1C299}" destId="{8C478534-5AA4-4D52-87B3-F169D00BD359}" srcOrd="0" destOrd="0" presId="urn:microsoft.com/office/officeart/2005/8/layout/chevron1"/>
    <dgm:cxn modelId="{142B0C51-DAAD-49FA-A312-D3147BFAB847}" type="presOf" srcId="{4A3404B5-9B19-471E-B9CE-22D07F18BE5D}" destId="{DB5F5D0C-9E3C-43F8-84A3-38226EC057DF}" srcOrd="0" destOrd="0" presId="urn:microsoft.com/office/officeart/2005/8/layout/chevron1"/>
    <dgm:cxn modelId="{B6C86285-DC1B-4567-8069-550DE410AF5F}" srcId="{9CE37030-BC11-47F9-B468-E25BDAD18F39}" destId="{4A3404B5-9B19-471E-B9CE-22D07F18BE5D}" srcOrd="1" destOrd="0" parTransId="{49A75FE2-2A65-4D3F-97FA-F78B402639A1}" sibTransId="{BE537ABB-EEA9-4B35-9842-D61EE4DF80D8}"/>
    <dgm:cxn modelId="{EA62A07A-F336-447E-A9AA-D97825507B6F}" type="presParOf" srcId="{93FC795C-73FD-4D3A-860A-4E506028F88D}" destId="{8C478534-5AA4-4D52-87B3-F169D00BD359}" srcOrd="0" destOrd="0" presId="urn:microsoft.com/office/officeart/2005/8/layout/chevron1"/>
    <dgm:cxn modelId="{8AD940E8-F6A9-4C9D-906E-AD947BF8E307}" type="presParOf" srcId="{93FC795C-73FD-4D3A-860A-4E506028F88D}" destId="{C227D00E-611D-47E2-88AA-62DAC1B12467}" srcOrd="1" destOrd="0" presId="urn:microsoft.com/office/officeart/2005/8/layout/chevron1"/>
    <dgm:cxn modelId="{26733470-91A6-400D-8083-39A75C229D0D}" type="presParOf" srcId="{93FC795C-73FD-4D3A-860A-4E506028F88D}" destId="{DB5F5D0C-9E3C-43F8-84A3-38226EC057DF}" srcOrd="2" destOrd="0" presId="urn:microsoft.com/office/officeart/2005/8/layout/chevron1"/>
    <dgm:cxn modelId="{19249880-0658-4CC2-958A-32B18707DF26}" type="presParOf" srcId="{93FC795C-73FD-4D3A-860A-4E506028F88D}" destId="{54484140-E727-4119-9009-9CD5E525BB76}" srcOrd="3" destOrd="0" presId="urn:microsoft.com/office/officeart/2005/8/layout/chevron1"/>
    <dgm:cxn modelId="{F83C721F-2B6F-4BF7-B48C-EC21B159EC53}" type="presParOf" srcId="{93FC795C-73FD-4D3A-860A-4E506028F88D}" destId="{A699C077-F812-4CE9-A0D1-1762F8D74FB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8534-5AA4-4D52-87B3-F169D00BD359}">
      <dsp:nvSpPr>
        <dsp:cNvPr id="0" name=""/>
        <dsp:cNvSpPr/>
      </dsp:nvSpPr>
      <dsp:spPr>
        <a:xfrm>
          <a:off x="2" y="1552904"/>
          <a:ext cx="3004947" cy="198921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kern="1200" dirty="0" smtClean="0"/>
            <a:t>Loi 78-17 du 6 janvier 1978 « Informatique et Liberté »</a:t>
          </a:r>
          <a:endParaRPr lang="fr-FR" sz="1200" kern="1200" dirty="0"/>
        </a:p>
      </dsp:txBody>
      <dsp:txXfrm>
        <a:off x="994609" y="1552904"/>
        <a:ext cx="1015733" cy="1989214"/>
      </dsp:txXfrm>
    </dsp:sp>
    <dsp:sp modelId="{DB5F5D0C-9E3C-43F8-84A3-38226EC057DF}">
      <dsp:nvSpPr>
        <dsp:cNvPr id="0" name=""/>
        <dsp:cNvSpPr/>
      </dsp:nvSpPr>
      <dsp:spPr>
        <a:xfrm>
          <a:off x="2706918" y="1563416"/>
          <a:ext cx="3004947" cy="204425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kern="1200" dirty="0" smtClean="0">
              <a:latin typeface="Geomanist Regular" pitchFamily="50" charset="0"/>
            </a:rPr>
            <a:t>Directive 95/46/CE du 24 octobre 1995, relative à la protection des données personnelles</a:t>
          </a:r>
          <a:endParaRPr lang="fr-FR" sz="1200" kern="1200" dirty="0">
            <a:latin typeface="Geomanist Regular" pitchFamily="50" charset="0"/>
          </a:endParaRPr>
        </a:p>
      </dsp:txBody>
      <dsp:txXfrm>
        <a:off x="3729045" y="1563416"/>
        <a:ext cx="960694" cy="2044253"/>
      </dsp:txXfrm>
    </dsp:sp>
    <dsp:sp modelId="{A699C077-F812-4CE9-A0D1-1762F8D74FB7}">
      <dsp:nvSpPr>
        <dsp:cNvPr id="0" name=""/>
        <dsp:cNvSpPr/>
      </dsp:nvSpPr>
      <dsp:spPr>
        <a:xfrm>
          <a:off x="5411371" y="1479331"/>
          <a:ext cx="3004947" cy="210732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FR" sz="1200" kern="1200" dirty="0" smtClean="0">
              <a:latin typeface="Geomanist Regular" pitchFamily="50" charset="0"/>
            </a:rPr>
            <a:t>RGPD</a:t>
          </a:r>
        </a:p>
        <a:p>
          <a:pPr lvl="0" algn="ctr" defTabSz="533400">
            <a:lnSpc>
              <a:spcPct val="90000"/>
            </a:lnSpc>
            <a:spcBef>
              <a:spcPct val="0"/>
            </a:spcBef>
            <a:spcAft>
              <a:spcPct val="35000"/>
            </a:spcAft>
          </a:pPr>
          <a:r>
            <a:rPr lang="fr-FR" sz="1200" kern="1200" dirty="0" smtClean="0">
              <a:latin typeface="Geomanist Regular" pitchFamily="50" charset="0"/>
            </a:rPr>
            <a:t>(entrée en application 25 mai 2018)</a:t>
          </a:r>
          <a:endParaRPr lang="fr-FR" sz="1200" kern="1200" dirty="0">
            <a:latin typeface="Geomanist Regular" pitchFamily="50" charset="0"/>
          </a:endParaRPr>
        </a:p>
      </dsp:txBody>
      <dsp:txXfrm>
        <a:off x="6465032" y="1479331"/>
        <a:ext cx="897626" cy="2107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0CD48-C491-40F6-B3AF-71CD5FF79A07}" type="datetimeFigureOut">
              <a:rPr lang="fr-FR" smtClean="0"/>
              <a:t>05/03/2018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5B032-53C1-4E9F-A278-FD8140E60CD6}" type="slidenum">
              <a:rPr lang="fr-FR" smtClean="0"/>
              <a:t>‹N°›</a:t>
            </a:fld>
            <a:endParaRPr lang="fr-FR"/>
          </a:p>
        </p:txBody>
      </p:sp>
    </p:spTree>
    <p:extLst>
      <p:ext uri="{BB962C8B-B14F-4D97-AF65-F5344CB8AC3E}">
        <p14:creationId xmlns:p14="http://schemas.microsoft.com/office/powerpoint/2010/main" val="398821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EE5B032-53C1-4E9F-A278-FD8140E60CD6}" type="slidenum">
              <a:rPr lang="fr-FR" smtClean="0"/>
              <a:t>6</a:t>
            </a:fld>
            <a:endParaRPr lang="fr-FR"/>
          </a:p>
        </p:txBody>
      </p:sp>
    </p:spTree>
    <p:extLst>
      <p:ext uri="{BB962C8B-B14F-4D97-AF65-F5344CB8AC3E}">
        <p14:creationId xmlns:p14="http://schemas.microsoft.com/office/powerpoint/2010/main" val="1153870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 y="0"/>
            <a:ext cx="9139774" cy="68580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951" y="6183424"/>
            <a:ext cx="1234035" cy="528553"/>
          </a:xfrm>
          <a:prstGeom prst="rect">
            <a:avLst/>
          </a:prstGeom>
        </p:spPr>
      </p:pic>
    </p:spTree>
    <p:extLst>
      <p:ext uri="{BB962C8B-B14F-4D97-AF65-F5344CB8AC3E}">
        <p14:creationId xmlns:p14="http://schemas.microsoft.com/office/powerpoint/2010/main" val="1505444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AC8A9C-FCC2-F742-90AD-FAAA5DE7D43C}"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396944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AC8A9C-FCC2-F742-90AD-FAAA5DE7D43C}"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372372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1595" y="4690651"/>
            <a:ext cx="850794" cy="2184127"/>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951" y="6183424"/>
            <a:ext cx="1234035" cy="528553"/>
          </a:xfrm>
          <a:prstGeom prst="rect">
            <a:avLst/>
          </a:prstGeom>
        </p:spPr>
      </p:pic>
    </p:spTree>
    <p:extLst>
      <p:ext uri="{BB962C8B-B14F-4D97-AF65-F5344CB8AC3E}">
        <p14:creationId xmlns:p14="http://schemas.microsoft.com/office/powerpoint/2010/main" val="113316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AC8A9C-FCC2-F742-90AD-FAAA5DE7D43C}"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55540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AC8A9C-FCC2-F742-90AD-FAAA5DE7D43C}"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222772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AC8A9C-FCC2-F742-90AD-FAAA5DE7D43C}" type="datetimeFigureOut">
              <a:rPr lang="fr-FR" smtClean="0"/>
              <a:t>05/03/2018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266610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AAC8A9C-FCC2-F742-90AD-FAAA5DE7D43C}" type="datetimeFigureOut">
              <a:rPr lang="fr-FR" smtClean="0"/>
              <a:t>05/03/2018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405551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AC8A9C-FCC2-F742-90AD-FAAA5DE7D43C}" type="datetimeFigureOut">
              <a:rPr lang="fr-FR" smtClean="0"/>
              <a:t>05/03/2018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227727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AC8A9C-FCC2-F742-90AD-FAAA5DE7D43C}"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289832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AC8A9C-FCC2-F742-90AD-FAAA5DE7D43C}"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9A585A-FCC7-2D42-AF41-65AE220D1996}" type="slidenum">
              <a:rPr lang="fr-FR" smtClean="0"/>
              <a:t>‹N°›</a:t>
            </a:fld>
            <a:endParaRPr lang="fr-FR"/>
          </a:p>
        </p:txBody>
      </p:sp>
    </p:spTree>
    <p:extLst>
      <p:ext uri="{BB962C8B-B14F-4D97-AF65-F5344CB8AC3E}">
        <p14:creationId xmlns:p14="http://schemas.microsoft.com/office/powerpoint/2010/main" val="236270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C8A9C-FCC2-F742-90AD-FAAA5DE7D43C}" type="datetimeFigureOut">
              <a:rPr lang="fr-FR" smtClean="0"/>
              <a:t>05/03/2018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A585A-FCC7-2D42-AF41-65AE220D1996}" type="slidenum">
              <a:rPr lang="fr-FR" smtClean="0"/>
              <a:t>‹N°›</a:t>
            </a:fld>
            <a:endParaRPr lang="fr-FR"/>
          </a:p>
        </p:txBody>
      </p:sp>
    </p:spTree>
    <p:extLst>
      <p:ext uri="{BB962C8B-B14F-4D97-AF65-F5344CB8AC3E}">
        <p14:creationId xmlns:p14="http://schemas.microsoft.com/office/powerpoint/2010/main" val="230384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28425" y="3255904"/>
            <a:ext cx="5545123" cy="1846659"/>
          </a:xfrm>
          <a:prstGeom prst="rect">
            <a:avLst/>
          </a:prstGeom>
          <a:noFill/>
        </p:spPr>
        <p:txBody>
          <a:bodyPr wrap="square" rtlCol="0">
            <a:spAutoFit/>
          </a:bodyPr>
          <a:lstStyle/>
          <a:p>
            <a:r>
              <a:rPr lang="fr-FR" sz="2000" dirty="0">
                <a:solidFill>
                  <a:srgbClr val="005BBB"/>
                </a:solidFill>
                <a:latin typeface="Geomanist Medium"/>
                <a:cs typeface="Geomanist Medium"/>
              </a:rPr>
              <a:t>« PROTECTION DES DONNÉES PERSONNELLES :</a:t>
            </a:r>
          </a:p>
          <a:p>
            <a:r>
              <a:rPr lang="fr-FR" sz="2000" dirty="0">
                <a:solidFill>
                  <a:srgbClr val="005BBB"/>
                </a:solidFill>
                <a:latin typeface="Geomanist Medium"/>
                <a:cs typeface="Geomanist Medium"/>
              </a:rPr>
              <a:t>QUELS CHANGEMENTS À COMPTER DU 25 MAI</a:t>
            </a:r>
          </a:p>
          <a:p>
            <a:r>
              <a:rPr lang="fr-FR" sz="2000" dirty="0">
                <a:solidFill>
                  <a:srgbClr val="005BBB"/>
                </a:solidFill>
                <a:latin typeface="Geomanist Medium"/>
                <a:cs typeface="Geomanist Medium"/>
              </a:rPr>
              <a:t>2018 ? »</a:t>
            </a:r>
          </a:p>
          <a:p>
            <a:r>
              <a:rPr lang="fr-FR" dirty="0">
                <a:solidFill>
                  <a:srgbClr val="005BBB"/>
                </a:solidFill>
                <a:latin typeface="Geomanist Medium"/>
                <a:cs typeface="Geomanist Medium"/>
              </a:rPr>
              <a:t>(PME, ETI, GRANDS GROUPES, TOUS CONCERNÉS </a:t>
            </a:r>
            <a:r>
              <a:rPr lang="fr-FR" dirty="0" smtClean="0">
                <a:solidFill>
                  <a:srgbClr val="005BBB"/>
                </a:solidFill>
                <a:latin typeface="Geomanist Medium"/>
                <a:cs typeface="Geomanist Medium"/>
              </a:rPr>
              <a:t>!)</a:t>
            </a:r>
          </a:p>
          <a:p>
            <a:endParaRPr lang="fr-FR" dirty="0" smtClean="0">
              <a:solidFill>
                <a:srgbClr val="005BBB"/>
              </a:solidFill>
              <a:latin typeface="Geomanist Medium"/>
              <a:cs typeface="Geomanist Medium"/>
            </a:endParaRPr>
          </a:p>
          <a:p>
            <a:r>
              <a:rPr lang="fr-FR" dirty="0" smtClean="0">
                <a:solidFill>
                  <a:srgbClr val="005BBB"/>
                </a:solidFill>
                <a:latin typeface="Geomanist Medium"/>
                <a:cs typeface="Geomanist Medium"/>
              </a:rPr>
              <a:t>Michel CANNARSA – Directeur Faculté de Droit </a:t>
            </a:r>
            <a:r>
              <a:rPr lang="fr-FR" sz="1600" dirty="0" smtClean="0">
                <a:solidFill>
                  <a:srgbClr val="005BBB"/>
                </a:solidFill>
                <a:latin typeface="Geomanist Medium"/>
                <a:cs typeface="Geomanist Medium"/>
              </a:rPr>
              <a:t>UCLy</a:t>
            </a:r>
            <a:endParaRPr lang="fr-FR" sz="1600" dirty="0">
              <a:solidFill>
                <a:srgbClr val="005BBB"/>
              </a:solidFill>
              <a:latin typeface="Geomanist Medium"/>
              <a:cs typeface="Geomanist Medium"/>
            </a:endParaRPr>
          </a:p>
        </p:txBody>
      </p:sp>
      <p:cxnSp>
        <p:nvCxnSpPr>
          <p:cNvPr id="7" name="Connecteur droit 6"/>
          <p:cNvCxnSpPr/>
          <p:nvPr/>
        </p:nvCxnSpPr>
        <p:spPr>
          <a:xfrm>
            <a:off x="3445467" y="5674189"/>
            <a:ext cx="486419" cy="0"/>
          </a:xfrm>
          <a:prstGeom prst="line">
            <a:avLst/>
          </a:prstGeom>
          <a:ln>
            <a:solidFill>
              <a:srgbClr val="005BBB"/>
            </a:solidFill>
          </a:ln>
        </p:spPr>
        <p:style>
          <a:lnRef idx="2">
            <a:schemeClr val="accent6"/>
          </a:lnRef>
          <a:fillRef idx="0">
            <a:schemeClr val="accent6"/>
          </a:fillRef>
          <a:effectRef idx="1">
            <a:schemeClr val="accent6"/>
          </a:effectRef>
          <a:fontRef idx="minor">
            <a:schemeClr val="tx1"/>
          </a:fontRef>
        </p:style>
      </p:cxnSp>
      <p:sp>
        <p:nvSpPr>
          <p:cNvPr id="8" name="ZoneTexte 7"/>
          <p:cNvSpPr txBox="1"/>
          <p:nvPr/>
        </p:nvSpPr>
        <p:spPr>
          <a:xfrm>
            <a:off x="3364395" y="5867506"/>
            <a:ext cx="2258639" cy="584775"/>
          </a:xfrm>
          <a:prstGeom prst="rect">
            <a:avLst/>
          </a:prstGeom>
          <a:noFill/>
        </p:spPr>
        <p:txBody>
          <a:bodyPr wrap="square" rtlCol="0">
            <a:spAutoFit/>
          </a:bodyPr>
          <a:lstStyle/>
          <a:p>
            <a:r>
              <a:rPr lang="fr-FR" sz="1600" dirty="0" smtClean="0">
                <a:solidFill>
                  <a:srgbClr val="005BBB"/>
                </a:solidFill>
                <a:latin typeface="Geomanist Book"/>
                <a:cs typeface="Geomanist Book"/>
              </a:rPr>
              <a:t>6 mars 2018 – MEDEF LYON-RHÔNE</a:t>
            </a:r>
            <a:endParaRPr lang="fr-FR" sz="1600" dirty="0">
              <a:solidFill>
                <a:srgbClr val="005BBB"/>
              </a:solidFill>
              <a:latin typeface="Geomanist Book"/>
              <a:cs typeface="Geomanist Book"/>
            </a:endParaRPr>
          </a:p>
        </p:txBody>
      </p:sp>
    </p:spTree>
    <p:extLst>
      <p:ext uri="{BB962C8B-B14F-4D97-AF65-F5344CB8AC3E}">
        <p14:creationId xmlns:p14="http://schemas.microsoft.com/office/powerpoint/2010/main" val="2976259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me 20"/>
          <p:cNvGraphicFramePr/>
          <p:nvPr>
            <p:extLst>
              <p:ext uri="{D42A27DB-BD31-4B8C-83A1-F6EECF244321}">
                <p14:modId xmlns:p14="http://schemas.microsoft.com/office/powerpoint/2010/main" val="1732824107"/>
              </p:ext>
            </p:extLst>
          </p:nvPr>
        </p:nvGraphicFramePr>
        <p:xfrm>
          <a:off x="472966" y="977462"/>
          <a:ext cx="8418785" cy="5065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572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163" y="1264659"/>
            <a:ext cx="7415049" cy="4985980"/>
          </a:xfrm>
          <a:prstGeom prst="rect">
            <a:avLst/>
          </a:prstGeom>
        </p:spPr>
        <p:txBody>
          <a:bodyPr wrap="square">
            <a:spAutoFit/>
          </a:bodyPr>
          <a:lstStyle/>
          <a:p>
            <a:pPr marL="285750" indent="-285750" algn="just">
              <a:buFont typeface="Wingdings" panose="05000000000000000000" pitchFamily="2" charset="2"/>
              <a:buChar char="Ø"/>
            </a:pPr>
            <a:r>
              <a:rPr lang="fr-FR" dirty="0" smtClean="0">
                <a:solidFill>
                  <a:srgbClr val="005BBB"/>
                </a:solidFill>
                <a:latin typeface="Geomanist Medium"/>
                <a:cs typeface="Geomanist Medium"/>
              </a:rPr>
              <a:t>RGPD : règlement directement applicable.</a:t>
            </a:r>
          </a:p>
          <a:p>
            <a:pPr algn="just"/>
            <a:endParaRPr lang="fr-FR" dirty="0" smtClean="0">
              <a:solidFill>
                <a:srgbClr val="005BBB"/>
              </a:solidFill>
              <a:latin typeface="Geomanist Medium"/>
              <a:cs typeface="Geomanist Medium"/>
            </a:endParaRPr>
          </a:p>
          <a:p>
            <a:pPr marL="285750" indent="-285750" algn="just">
              <a:buFont typeface="Wingdings" panose="05000000000000000000" pitchFamily="2" charset="2"/>
              <a:buChar char="Ø"/>
            </a:pPr>
            <a:r>
              <a:rPr lang="fr-FR" dirty="0" smtClean="0">
                <a:solidFill>
                  <a:srgbClr val="005BBB"/>
                </a:solidFill>
                <a:latin typeface="Geomanist Medium"/>
                <a:cs typeface="Geomanist Medium"/>
              </a:rPr>
              <a:t>Plus de 50 possibilités de « marges de manœuvre » :</a:t>
            </a: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Adaptation française: Projet de loi du 13 décembre 2017 relatif à la protection des données personnelles</a:t>
            </a:r>
            <a:r>
              <a:rPr lang="fr-FR" dirty="0">
                <a:solidFill>
                  <a:srgbClr val="005BBB"/>
                </a:solidFill>
                <a:latin typeface="Geomanist Medium"/>
                <a:cs typeface="Geomanist Medium"/>
              </a:rPr>
              <a:t>.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La </a:t>
            </a:r>
            <a:r>
              <a:rPr lang="fr-FR" dirty="0">
                <a:solidFill>
                  <a:srgbClr val="005BBB"/>
                </a:solidFill>
                <a:latin typeface="Geomanist Medium"/>
                <a:cs typeface="Geomanist Medium"/>
              </a:rPr>
              <a:t>loi devrait être au JO en avril et le décret en cours de </a:t>
            </a:r>
            <a:r>
              <a:rPr lang="fr-FR" dirty="0" smtClean="0">
                <a:solidFill>
                  <a:srgbClr val="005BBB"/>
                </a:solidFill>
                <a:latin typeface="Geomanist Medium"/>
                <a:cs typeface="Geomanist Medium"/>
              </a:rPr>
              <a:t>rédaction </a:t>
            </a:r>
            <a:r>
              <a:rPr lang="fr-FR" dirty="0">
                <a:solidFill>
                  <a:srgbClr val="005BBB"/>
                </a:solidFill>
                <a:latin typeface="Geomanist Medium"/>
                <a:cs typeface="Geomanist Medium"/>
              </a:rPr>
              <a:t>: publié après la loi mais avant le 25 mai.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Ordonnance </a:t>
            </a:r>
            <a:r>
              <a:rPr lang="fr-FR" dirty="0">
                <a:solidFill>
                  <a:srgbClr val="005BBB"/>
                </a:solidFill>
                <a:latin typeface="Geomanist Medium"/>
                <a:cs typeface="Geomanist Medium"/>
              </a:rPr>
              <a:t>dans les 6 mois pour un Code de la protection des données.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285750" indent="-285750" algn="ctr">
              <a:buFont typeface="Wingdings" panose="05000000000000000000" pitchFamily="2" charset="2"/>
              <a:buChar char="Ø"/>
            </a:pPr>
            <a:r>
              <a:rPr lang="fr-FR" sz="2800" dirty="0" smtClean="0">
                <a:solidFill>
                  <a:srgbClr val="005BBB"/>
                </a:solidFill>
                <a:latin typeface="Geomanist Medium"/>
                <a:cs typeface="Geomanist Medium"/>
              </a:rPr>
              <a:t>Passage à un </a:t>
            </a:r>
            <a:r>
              <a:rPr lang="fr-FR" sz="2800" dirty="0">
                <a:solidFill>
                  <a:srgbClr val="005BBB"/>
                </a:solidFill>
                <a:latin typeface="Geomanist Medium"/>
                <a:cs typeface="Geomanist Medium"/>
              </a:rPr>
              <a:t>système de responsabilité </a:t>
            </a:r>
            <a:r>
              <a:rPr lang="fr-FR" sz="2800" dirty="0" smtClean="0">
                <a:solidFill>
                  <a:srgbClr val="005BBB"/>
                </a:solidFill>
                <a:latin typeface="Geomanist Medium"/>
                <a:cs typeface="Geomanist Medium"/>
              </a:rPr>
              <a:t>(plus </a:t>
            </a:r>
            <a:r>
              <a:rPr lang="fr-FR" sz="2800" dirty="0">
                <a:solidFill>
                  <a:srgbClr val="005BBB"/>
                </a:solidFill>
                <a:latin typeface="Geomanist Medium"/>
                <a:cs typeface="Geomanist Medium"/>
              </a:rPr>
              <a:t>de déclaration administrative préalable, sauf exceptions). </a:t>
            </a:r>
          </a:p>
          <a:p>
            <a:pPr marL="285750"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285750"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285750" indent="-285750" algn="just">
              <a:buFont typeface="Wingdings" panose="05000000000000000000" pitchFamily="2" charset="2"/>
              <a:buChar char="Ø"/>
            </a:pPr>
            <a:endParaRPr lang="fr-FR" dirty="0" smtClean="0">
              <a:solidFill>
                <a:srgbClr val="005BBB"/>
              </a:solidFill>
              <a:latin typeface="Geomanist Medium"/>
              <a:cs typeface="Geomanist Medium"/>
            </a:endParaRPr>
          </a:p>
        </p:txBody>
      </p:sp>
    </p:spTree>
    <p:extLst>
      <p:ext uri="{BB962C8B-B14F-4D97-AF65-F5344CB8AC3E}">
        <p14:creationId xmlns:p14="http://schemas.microsoft.com/office/powerpoint/2010/main" val="167965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10" y="948690"/>
            <a:ext cx="7394028" cy="5909310"/>
          </a:xfrm>
          <a:prstGeom prst="rect">
            <a:avLst/>
          </a:prstGeom>
        </p:spPr>
        <p:txBody>
          <a:bodyPr wrap="square">
            <a:spAutoFit/>
          </a:bodyPr>
          <a:lstStyle/>
          <a:p>
            <a:pPr marL="285750" indent="-285750" algn="just">
              <a:buFont typeface="Wingdings" panose="05000000000000000000" pitchFamily="2" charset="2"/>
              <a:buChar char="Ø"/>
            </a:pPr>
            <a:r>
              <a:rPr lang="en-US" dirty="0" err="1" smtClean="0">
                <a:solidFill>
                  <a:srgbClr val="005BBB"/>
                </a:solidFill>
                <a:effectLst>
                  <a:outerShdw blurRad="38100" dist="38100" dir="2700000" algn="tl">
                    <a:srgbClr val="000000">
                      <a:alpha val="43137"/>
                    </a:srgbClr>
                  </a:outerShdw>
                </a:effectLst>
                <a:latin typeface="Geomanist Medium"/>
                <a:cs typeface="Geomanist Medium"/>
              </a:rPr>
              <a:t>Davantage</a:t>
            </a:r>
            <a:r>
              <a:rPr lang="en-US" dirty="0" smtClean="0">
                <a:solidFill>
                  <a:srgbClr val="005BBB"/>
                </a:solidFill>
                <a:effectLst>
                  <a:outerShdw blurRad="38100" dist="38100" dir="2700000" algn="tl">
                    <a:srgbClr val="000000">
                      <a:alpha val="43137"/>
                    </a:srgbClr>
                  </a:outerShdw>
                </a:effectLst>
                <a:latin typeface="Geomanist Medium"/>
                <a:cs typeface="Geomanist Medium"/>
              </a:rPr>
              <a:t> </a:t>
            </a:r>
            <a:r>
              <a:rPr lang="en-US" dirty="0" err="1" smtClean="0">
                <a:solidFill>
                  <a:srgbClr val="005BBB"/>
                </a:solidFill>
                <a:effectLst>
                  <a:outerShdw blurRad="38100" dist="38100" dir="2700000" algn="tl">
                    <a:srgbClr val="000000">
                      <a:alpha val="43137"/>
                    </a:srgbClr>
                  </a:outerShdw>
                </a:effectLst>
                <a:latin typeface="Geomanist Medium"/>
                <a:cs typeface="Geomanist Medium"/>
              </a:rPr>
              <a:t>d’obligations</a:t>
            </a:r>
            <a:r>
              <a:rPr lang="en-US" dirty="0" smtClean="0">
                <a:solidFill>
                  <a:srgbClr val="005BBB"/>
                </a:solidFill>
                <a:effectLst>
                  <a:outerShdw blurRad="38100" dist="38100" dir="2700000" algn="tl">
                    <a:srgbClr val="000000">
                      <a:alpha val="43137"/>
                    </a:srgbClr>
                  </a:outerShdw>
                </a:effectLst>
                <a:latin typeface="Geomanist Medium"/>
                <a:cs typeface="Geomanist Medium"/>
              </a:rPr>
              <a:t> </a:t>
            </a:r>
            <a:r>
              <a:rPr lang="en-US" dirty="0">
                <a:solidFill>
                  <a:srgbClr val="005BBB"/>
                </a:solidFill>
                <a:effectLst>
                  <a:outerShdw blurRad="38100" dist="38100" dir="2700000" algn="tl">
                    <a:srgbClr val="000000">
                      <a:alpha val="43137"/>
                    </a:srgbClr>
                  </a:outerShdw>
                </a:effectLst>
                <a:latin typeface="Geomanist Medium"/>
                <a:cs typeface="Geomanist Medium"/>
              </a:rPr>
              <a:t>de compliance </a:t>
            </a:r>
            <a:r>
              <a:rPr lang="en-US" dirty="0" smtClean="0">
                <a:solidFill>
                  <a:srgbClr val="005BBB"/>
                </a:solidFill>
                <a:latin typeface="Geomanist Medium"/>
                <a:cs typeface="Geomanist Medium"/>
              </a:rPr>
              <a:t>(</a:t>
            </a:r>
            <a:r>
              <a:rPr lang="en-US" i="1" dirty="0" smtClean="0">
                <a:solidFill>
                  <a:srgbClr val="005BBB"/>
                </a:solidFill>
                <a:latin typeface="Geomanist Medium"/>
                <a:cs typeface="Geomanist Medium"/>
              </a:rPr>
              <a:t>Accountability</a:t>
            </a:r>
            <a:r>
              <a:rPr lang="en-US" dirty="0" smtClean="0">
                <a:solidFill>
                  <a:srgbClr val="005BBB"/>
                </a:solidFill>
                <a:latin typeface="Geomanist Medium"/>
                <a:cs typeface="Geomanist Medium"/>
              </a:rPr>
              <a:t>): </a:t>
            </a:r>
          </a:p>
          <a:p>
            <a:pPr algn="just"/>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t>
            </a:r>
            <a:r>
              <a:rPr lang="en-US" i="1" dirty="0">
                <a:solidFill>
                  <a:srgbClr val="005BBB"/>
                </a:solidFill>
                <a:effectLst>
                  <a:outerShdw blurRad="38100" dist="38100" dir="2700000" algn="tl">
                    <a:srgbClr val="000000">
                      <a:alpha val="43137"/>
                    </a:srgbClr>
                  </a:outerShdw>
                </a:effectLst>
                <a:latin typeface="Geomanist Medium"/>
                <a:cs typeface="Geomanist Medium"/>
              </a:rPr>
              <a:t>Privacy by Design</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dès</a:t>
            </a:r>
            <a:r>
              <a:rPr lang="en-US" dirty="0" smtClean="0">
                <a:solidFill>
                  <a:srgbClr val="005BBB"/>
                </a:solidFill>
                <a:latin typeface="Geomanist Medium"/>
                <a:cs typeface="Geomanist Medium"/>
              </a:rPr>
              <a:t> la conception du </a:t>
            </a:r>
            <a:r>
              <a:rPr lang="en-US" dirty="0" err="1" smtClean="0">
                <a:solidFill>
                  <a:srgbClr val="005BBB"/>
                </a:solidFill>
                <a:latin typeface="Geomanist Medium"/>
                <a:cs typeface="Geomanist Medium"/>
              </a:rPr>
              <a:t>produit</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ou</a:t>
            </a:r>
            <a:r>
              <a:rPr lang="en-US" dirty="0" smtClean="0">
                <a:solidFill>
                  <a:srgbClr val="005BBB"/>
                </a:solidFill>
                <a:latin typeface="Geomanist Medium"/>
                <a:cs typeface="Geomanist Medium"/>
              </a:rPr>
              <a:t> du service, </a:t>
            </a:r>
            <a:r>
              <a:rPr lang="en-US" dirty="0" err="1" smtClean="0">
                <a:solidFill>
                  <a:srgbClr val="005BBB"/>
                </a:solidFill>
                <a:latin typeface="Geomanist Medium"/>
                <a:cs typeface="Geomanist Medium"/>
              </a:rPr>
              <a:t>dans</a:t>
            </a:r>
            <a:r>
              <a:rPr lang="en-US" dirty="0" smtClean="0">
                <a:solidFill>
                  <a:srgbClr val="005BBB"/>
                </a:solidFill>
                <a:latin typeface="Geomanist Medium"/>
                <a:cs typeface="Geomanist Medium"/>
              </a:rPr>
              <a:t> le </a:t>
            </a:r>
            <a:r>
              <a:rPr lang="fr-FR" dirty="0">
                <a:solidFill>
                  <a:srgbClr val="005BBB"/>
                </a:solidFill>
                <a:latin typeface="Geomanist Medium"/>
                <a:cs typeface="Geomanist Medium"/>
              </a:rPr>
              <a:t>système d’information, dans une base de donnée, ou lors de la conception d’une </a:t>
            </a:r>
            <a:r>
              <a:rPr lang="fr-FR" dirty="0" smtClean="0">
                <a:solidFill>
                  <a:srgbClr val="005BBB"/>
                </a:solidFill>
                <a:latin typeface="Geomanist Medium"/>
                <a:cs typeface="Geomanist Medium"/>
              </a:rPr>
              <a:t>application).</a:t>
            </a: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a:solidFill>
                  <a:srgbClr val="005BBB"/>
                </a:solidFill>
                <a:latin typeface="Geomanist Medium"/>
                <a:cs typeface="Geomanist Medium"/>
              </a:rPr>
              <a:t>‘</a:t>
            </a:r>
            <a:r>
              <a:rPr lang="en-US" i="1" dirty="0">
                <a:solidFill>
                  <a:srgbClr val="005BBB"/>
                </a:solidFill>
                <a:effectLst>
                  <a:outerShdw blurRad="38100" dist="38100" dir="2700000" algn="tl">
                    <a:srgbClr val="000000">
                      <a:alpha val="43137"/>
                    </a:srgbClr>
                  </a:outerShdw>
                </a:effectLst>
                <a:latin typeface="Geomanist Medium"/>
                <a:cs typeface="Geomanist Medium"/>
              </a:rPr>
              <a:t>Privacy Impact Assessments</a:t>
            </a:r>
            <a:r>
              <a:rPr lang="en-US" dirty="0" smtClean="0">
                <a:solidFill>
                  <a:srgbClr val="005BBB"/>
                </a:solidFill>
                <a:latin typeface="Geomanist Medium"/>
                <a:cs typeface="Geomanist Medium"/>
              </a:rPr>
              <a:t>’ (PIA).</a:t>
            </a: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Audits et </a:t>
            </a:r>
            <a:r>
              <a:rPr lang="en-US" dirty="0" err="1" smtClean="0">
                <a:solidFill>
                  <a:srgbClr val="005BBB"/>
                </a:solidFill>
                <a:latin typeface="Geomanist Medium"/>
                <a:cs typeface="Geomanist Medium"/>
              </a:rPr>
              <a:t>contrôles</a:t>
            </a:r>
            <a:r>
              <a:rPr lang="en-US" dirty="0" smtClean="0">
                <a:solidFill>
                  <a:srgbClr val="005BBB"/>
                </a:solidFill>
                <a:latin typeface="Geomanist Medium"/>
                <a:cs typeface="Geomanist Medium"/>
              </a:rPr>
              <a:t>.</a:t>
            </a: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Contrôles</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d’accès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Droit à </a:t>
            </a:r>
            <a:r>
              <a:rPr lang="en-US" dirty="0" err="1" smtClean="0">
                <a:solidFill>
                  <a:srgbClr val="005BBB"/>
                </a:solidFill>
                <a:latin typeface="Geomanist Medium"/>
                <a:cs typeface="Geomanist Medium"/>
              </a:rPr>
              <a:t>l’oubli</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Portabilité</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Minimisation</a:t>
            </a:r>
            <a:r>
              <a:rPr lang="en-US" dirty="0" smtClean="0">
                <a:solidFill>
                  <a:srgbClr val="005BBB"/>
                </a:solidFill>
                <a:latin typeface="Geomanist Medium"/>
                <a:cs typeface="Geomanist Medium"/>
              </a:rPr>
              <a:t> des </a:t>
            </a:r>
            <a:r>
              <a:rPr lang="en-US" dirty="0" err="1" smtClean="0">
                <a:solidFill>
                  <a:srgbClr val="005BBB"/>
                </a:solidFill>
                <a:latin typeface="Geomanist Medium"/>
                <a:cs typeface="Geomanist Medium"/>
              </a:rPr>
              <a:t>données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t>
            </a:r>
          </a:p>
          <a:p>
            <a:pPr marL="285750" indent="-285750" algn="just">
              <a:buFont typeface="Wingdings" panose="05000000000000000000" pitchFamily="2" charset="2"/>
              <a:buChar char="Ø"/>
            </a:pPr>
            <a:endParaRPr lang="en-US" dirty="0" smtClean="0">
              <a:solidFill>
                <a:srgbClr val="005BBB"/>
              </a:solidFill>
              <a:latin typeface="Geomanist Medium"/>
              <a:cs typeface="Geomanist Medium"/>
            </a:endParaRPr>
          </a:p>
          <a:p>
            <a:pPr marL="285750" indent="-285750" algn="just">
              <a:buFont typeface="Wingdings" panose="05000000000000000000" pitchFamily="2" charset="2"/>
              <a:buChar char="Ø"/>
            </a:pPr>
            <a:r>
              <a:rPr lang="en-US" dirty="0" err="1" smtClean="0">
                <a:solidFill>
                  <a:srgbClr val="005BBB"/>
                </a:solidFill>
                <a:latin typeface="Geomanist Medium"/>
                <a:cs typeface="Geomanist Medium"/>
              </a:rPr>
              <a:t>Intégration</a:t>
            </a:r>
            <a:r>
              <a:rPr lang="en-US" dirty="0" smtClean="0">
                <a:solidFill>
                  <a:srgbClr val="005BBB"/>
                </a:solidFill>
                <a:latin typeface="Geomanist Medium"/>
                <a:cs typeface="Geomanist Medium"/>
              </a:rPr>
              <a:t> des </a:t>
            </a:r>
            <a:r>
              <a:rPr lang="en-US" dirty="0" smtClean="0">
                <a:solidFill>
                  <a:srgbClr val="005BBB"/>
                </a:solidFill>
                <a:effectLst>
                  <a:outerShdw blurRad="38100" dist="38100" dir="2700000" algn="tl">
                    <a:srgbClr val="000000">
                      <a:alpha val="43137"/>
                    </a:srgbClr>
                  </a:outerShdw>
                </a:effectLst>
                <a:latin typeface="Geomanist Medium"/>
                <a:cs typeface="Geomanist Medium"/>
              </a:rPr>
              <a:t>sous-</a:t>
            </a:r>
            <a:r>
              <a:rPr lang="en-US" dirty="0" err="1" smtClean="0">
                <a:solidFill>
                  <a:srgbClr val="005BBB"/>
                </a:solidFill>
                <a:effectLst>
                  <a:outerShdw blurRad="38100" dist="38100" dir="2700000" algn="tl">
                    <a:srgbClr val="000000">
                      <a:alpha val="43137"/>
                    </a:srgbClr>
                  </a:outerShdw>
                </a:effectLst>
                <a:latin typeface="Geomanist Medium"/>
                <a:cs typeface="Geomanist Medium"/>
              </a:rPr>
              <a:t>traitants</a:t>
            </a:r>
            <a:r>
              <a:rPr lang="en-US" dirty="0" smtClean="0">
                <a:solidFill>
                  <a:srgbClr val="005BBB"/>
                </a:solidFill>
                <a:effectLst>
                  <a:outerShdw blurRad="38100" dist="38100" dir="2700000" algn="tl">
                    <a:srgbClr val="000000">
                      <a:alpha val="43137"/>
                    </a:srgbClr>
                  </a:outerShdw>
                </a:effectLst>
                <a:latin typeface="Geomanist Medium"/>
                <a:cs typeface="Geomanist Medium"/>
              </a:rPr>
              <a:t> </a:t>
            </a:r>
            <a:r>
              <a:rPr lang="en-US" dirty="0" err="1" smtClean="0">
                <a:solidFill>
                  <a:srgbClr val="005BBB"/>
                </a:solidFill>
                <a:latin typeface="Geomanist Medium"/>
                <a:cs typeface="Geomanist Medium"/>
              </a:rPr>
              <a:t>dans</a:t>
            </a:r>
            <a:r>
              <a:rPr lang="en-US" dirty="0" smtClean="0">
                <a:solidFill>
                  <a:srgbClr val="005BBB"/>
                </a:solidFill>
                <a:latin typeface="Geomanist Medium"/>
                <a:cs typeface="Geomanist Medium"/>
              </a:rPr>
              <a:t> le champ </a:t>
            </a:r>
            <a:r>
              <a:rPr lang="en-US" dirty="0" err="1" smtClean="0">
                <a:solidFill>
                  <a:srgbClr val="005BBB"/>
                </a:solidFill>
                <a:latin typeface="Geomanist Medium"/>
                <a:cs typeface="Geomanist Medium"/>
              </a:rPr>
              <a:t>d’application</a:t>
            </a:r>
            <a:r>
              <a:rPr lang="en-US" dirty="0" smtClean="0">
                <a:solidFill>
                  <a:srgbClr val="005BBB"/>
                </a:solidFill>
                <a:latin typeface="Geomanist Medium"/>
                <a:cs typeface="Geomanist Medium"/>
              </a:rPr>
              <a:t>. </a:t>
            </a:r>
          </a:p>
          <a:p>
            <a:pPr marL="285750" indent="-285750" algn="just">
              <a:buFont typeface="Wingdings" panose="05000000000000000000" pitchFamily="2" charset="2"/>
              <a:buChar char="Ø"/>
            </a:pPr>
            <a:endParaRPr lang="en-US" dirty="0" smtClean="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Data Protection Officer </a:t>
            </a:r>
            <a:r>
              <a:rPr lang="en-US" dirty="0" smtClean="0">
                <a:solidFill>
                  <a:srgbClr val="005BBB"/>
                </a:solidFill>
                <a:latin typeface="Geomanist Medium"/>
                <a:cs typeface="Geomanist Medium"/>
              </a:rPr>
              <a:t>/ Délégué à la Protection des </a:t>
            </a:r>
            <a:r>
              <a:rPr lang="en-US" dirty="0" err="1" smtClean="0">
                <a:solidFill>
                  <a:srgbClr val="005BBB"/>
                </a:solidFill>
                <a:latin typeface="Geomanist Medium"/>
                <a:cs typeface="Geomanist Medium"/>
              </a:rPr>
              <a:t>Données</a:t>
            </a:r>
            <a:r>
              <a:rPr lang="en-US" dirty="0" smtClean="0">
                <a:solidFill>
                  <a:srgbClr val="005BBB"/>
                </a:solidFill>
                <a:latin typeface="Geomanist Medium"/>
                <a:cs typeface="Geomanist Medium"/>
              </a:rPr>
              <a:t>.</a:t>
            </a:r>
          </a:p>
          <a:p>
            <a:pPr marL="285750" indent="-285750" algn="just">
              <a:buFont typeface="Wingdings" panose="05000000000000000000" pitchFamily="2" charset="2"/>
              <a:buChar char="Ø"/>
            </a:pP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Transparence</a:t>
            </a:r>
            <a:r>
              <a:rPr lang="en-US" dirty="0" smtClean="0">
                <a:solidFill>
                  <a:srgbClr val="005BBB"/>
                </a:solidFill>
                <a:latin typeface="Geomanist Medium"/>
                <a:cs typeface="Geomanist Medium"/>
              </a:rPr>
              <a:t>: </a:t>
            </a: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Consentement</a:t>
            </a:r>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Déclaration</a:t>
            </a:r>
            <a:r>
              <a:rPr lang="en-US" dirty="0" smtClean="0">
                <a:solidFill>
                  <a:srgbClr val="005BBB"/>
                </a:solidFill>
                <a:latin typeface="Geomanist Medium"/>
                <a:cs typeface="Geomanist Medium"/>
              </a:rPr>
              <a:t> des </a:t>
            </a:r>
            <a:r>
              <a:rPr lang="en-US" dirty="0" err="1" smtClean="0">
                <a:solidFill>
                  <a:srgbClr val="005BBB"/>
                </a:solidFill>
                <a:latin typeface="Geomanist Medium"/>
                <a:cs typeface="Geomanist Medium"/>
              </a:rPr>
              <a:t>brèches</a:t>
            </a:r>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Registre</a:t>
            </a:r>
            <a:r>
              <a:rPr lang="en-US" dirty="0" smtClean="0">
                <a:solidFill>
                  <a:srgbClr val="005BBB"/>
                </a:solidFill>
                <a:latin typeface="Geomanist Medium"/>
                <a:cs typeface="Geomanist Medium"/>
              </a:rPr>
              <a:t> des </a:t>
            </a:r>
            <a:r>
              <a:rPr lang="en-US" dirty="0" err="1" smtClean="0">
                <a:solidFill>
                  <a:srgbClr val="005BBB"/>
                </a:solidFill>
                <a:latin typeface="Geomanist Medium"/>
                <a:cs typeface="Geomanist Medium"/>
              </a:rPr>
              <a:t>traitements</a:t>
            </a:r>
            <a:r>
              <a:rPr lang="en-US" dirty="0" smtClean="0">
                <a:solidFill>
                  <a:srgbClr val="005BBB"/>
                </a:solidFill>
                <a:latin typeface="Geomanist Medium"/>
                <a:cs typeface="Geomanist Medium"/>
              </a:rPr>
              <a:t>…</a:t>
            </a:r>
          </a:p>
        </p:txBody>
      </p:sp>
    </p:spTree>
    <p:extLst>
      <p:ext uri="{BB962C8B-B14F-4D97-AF65-F5344CB8AC3E}">
        <p14:creationId xmlns:p14="http://schemas.microsoft.com/office/powerpoint/2010/main" val="43642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5724" y="1224483"/>
            <a:ext cx="7662042" cy="4247317"/>
          </a:xfrm>
          <a:prstGeom prst="rect">
            <a:avLst/>
          </a:prstGeom>
        </p:spPr>
        <p:txBody>
          <a:bodyPr wrap="square">
            <a:spAutoFit/>
          </a:bodyPr>
          <a:lstStyle/>
          <a:p>
            <a:pPr marL="285750" indent="-285750" algn="just">
              <a:buFont typeface="Wingdings" panose="05000000000000000000" pitchFamily="2" charset="2"/>
              <a:buChar char="Ø"/>
            </a:pPr>
            <a:r>
              <a:rPr lang="fr-FR" dirty="0" smtClean="0">
                <a:solidFill>
                  <a:srgbClr val="005BBB"/>
                </a:solidFill>
                <a:effectLst>
                  <a:outerShdw blurRad="38100" dist="38100" dir="2700000" algn="tl">
                    <a:srgbClr val="000000">
                      <a:alpha val="43137"/>
                    </a:srgbClr>
                  </a:outerShdw>
                </a:effectLst>
                <a:latin typeface="Geomanist Medium"/>
                <a:cs typeface="Geomanist Medium"/>
              </a:rPr>
              <a:t>Enjeux </a:t>
            </a:r>
            <a:r>
              <a:rPr lang="fr-FR" dirty="0">
                <a:solidFill>
                  <a:srgbClr val="005BBB"/>
                </a:solidFill>
                <a:effectLst>
                  <a:outerShdw blurRad="38100" dist="38100" dir="2700000" algn="tl">
                    <a:srgbClr val="000000">
                      <a:alpha val="43137"/>
                    </a:srgbClr>
                  </a:outerShdw>
                </a:effectLst>
                <a:latin typeface="Geomanist Medium"/>
                <a:cs typeface="Geomanist Medium"/>
              </a:rPr>
              <a:t>pour les entreprises </a:t>
            </a:r>
            <a:r>
              <a:rPr lang="fr-FR" dirty="0">
                <a:solidFill>
                  <a:srgbClr val="005BBB"/>
                </a:solidFill>
                <a:latin typeface="Geomanist Medium"/>
                <a:cs typeface="Geomanist Medium"/>
              </a:rPr>
              <a:t>: </a:t>
            </a:r>
            <a:endParaRPr lang="fr-FR" dirty="0" smtClean="0">
              <a:solidFill>
                <a:srgbClr val="005BBB"/>
              </a:solidFill>
              <a:latin typeface="Geomanist Medium"/>
              <a:cs typeface="Geomanist Medium"/>
            </a:endParaRPr>
          </a:p>
          <a:p>
            <a:pPr marL="285750"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Savoir </a:t>
            </a:r>
            <a:r>
              <a:rPr lang="fr-FR" dirty="0">
                <a:solidFill>
                  <a:srgbClr val="005BBB"/>
                </a:solidFill>
                <a:latin typeface="Geomanist Medium"/>
                <a:cs typeface="Geomanist Medium"/>
              </a:rPr>
              <a:t>où sont les données,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a:solidFill>
                  <a:srgbClr val="005BBB"/>
                </a:solidFill>
                <a:latin typeface="Geomanist Medium"/>
                <a:cs typeface="Geomanist Medium"/>
              </a:rPr>
              <a:t>L</a:t>
            </a:r>
            <a:r>
              <a:rPr lang="fr-FR" dirty="0" smtClean="0">
                <a:solidFill>
                  <a:srgbClr val="005BBB"/>
                </a:solidFill>
                <a:latin typeface="Geomanist Medium"/>
                <a:cs typeface="Geomanist Medium"/>
              </a:rPr>
              <a:t>’objectif </a:t>
            </a:r>
            <a:r>
              <a:rPr lang="fr-FR" dirty="0">
                <a:solidFill>
                  <a:srgbClr val="005BBB"/>
                </a:solidFill>
                <a:latin typeface="Geomanist Medium"/>
                <a:cs typeface="Geomanist Medium"/>
              </a:rPr>
              <a:t>de leur collecte,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Leur </a:t>
            </a:r>
            <a:r>
              <a:rPr lang="fr-FR" dirty="0">
                <a:solidFill>
                  <a:srgbClr val="005BBB"/>
                </a:solidFill>
                <a:latin typeface="Geomanist Medium"/>
                <a:cs typeface="Geomanist Medium"/>
              </a:rPr>
              <a:t>mode de gestion,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Leur </a:t>
            </a:r>
            <a:r>
              <a:rPr lang="fr-FR" dirty="0">
                <a:solidFill>
                  <a:srgbClr val="005BBB"/>
                </a:solidFill>
                <a:latin typeface="Geomanist Medium"/>
                <a:cs typeface="Geomanist Medium"/>
              </a:rPr>
              <a:t>mode de stockage, </a:t>
            </a: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Les modalités </a:t>
            </a:r>
            <a:r>
              <a:rPr lang="fr-FR" dirty="0">
                <a:solidFill>
                  <a:srgbClr val="005BBB"/>
                </a:solidFill>
                <a:latin typeface="Geomanist Medium"/>
                <a:cs typeface="Geomanist Medium"/>
              </a:rPr>
              <a:t>de transfert et </a:t>
            </a:r>
            <a:r>
              <a:rPr lang="fr-FR" dirty="0" smtClean="0">
                <a:solidFill>
                  <a:srgbClr val="005BBB"/>
                </a:solidFill>
                <a:latin typeface="Geomanist Medium"/>
                <a:cs typeface="Geomanist Medium"/>
              </a:rPr>
              <a:t>d’effacement,</a:t>
            </a: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Pouvoir </a:t>
            </a:r>
            <a:r>
              <a:rPr lang="fr-FR" dirty="0">
                <a:solidFill>
                  <a:srgbClr val="005BBB"/>
                </a:solidFill>
                <a:latin typeface="Geomanist Medium"/>
                <a:cs typeface="Geomanist Medium"/>
              </a:rPr>
              <a:t>les transmettre </a:t>
            </a:r>
            <a:r>
              <a:rPr lang="fr-FR" dirty="0" smtClean="0">
                <a:solidFill>
                  <a:srgbClr val="005BBB"/>
                </a:solidFill>
                <a:latin typeface="Geomanist Medium"/>
                <a:cs typeface="Geomanist Medium"/>
              </a:rPr>
              <a:t>aux personnes </a:t>
            </a:r>
            <a:r>
              <a:rPr lang="fr-FR" dirty="0">
                <a:solidFill>
                  <a:srgbClr val="005BBB"/>
                </a:solidFill>
                <a:latin typeface="Geomanist Medium"/>
                <a:cs typeface="Geomanist Medium"/>
              </a:rPr>
              <a:t>concernées.</a:t>
            </a:r>
            <a:r>
              <a:rPr lang="en-US" dirty="0" smtClean="0">
                <a:solidFill>
                  <a:srgbClr val="005BBB"/>
                </a:solidFill>
                <a:latin typeface="Geomanist Medium"/>
                <a:cs typeface="Geomanist Medium"/>
              </a:rPr>
              <a:t> </a:t>
            </a:r>
          </a:p>
          <a:p>
            <a:pPr marL="285750" indent="-285750" algn="just">
              <a:buFont typeface="Wingdings" panose="05000000000000000000" pitchFamily="2" charset="2"/>
              <a:buChar char="Ø"/>
            </a:pP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endParaRPr lang="en-US" dirty="0">
              <a:solidFill>
                <a:srgbClr val="005BBB"/>
              </a:solidFill>
              <a:latin typeface="Geomanist Medium"/>
              <a:cs typeface="Geomanist Medium"/>
            </a:endParaRPr>
          </a:p>
        </p:txBody>
      </p:sp>
    </p:spTree>
    <p:extLst>
      <p:ext uri="{BB962C8B-B14F-4D97-AF65-F5344CB8AC3E}">
        <p14:creationId xmlns:p14="http://schemas.microsoft.com/office/powerpoint/2010/main" val="124777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276" y="474345"/>
            <a:ext cx="7577958" cy="5909310"/>
          </a:xfrm>
          <a:prstGeom prst="rect">
            <a:avLst/>
          </a:prstGeom>
        </p:spPr>
        <p:txBody>
          <a:bodyPr wrap="square">
            <a:spAutoFit/>
          </a:bodyPr>
          <a:lstStyle/>
          <a:p>
            <a:pPr marL="285750" indent="-285750" algn="just">
              <a:buFont typeface="Wingdings" panose="05000000000000000000" pitchFamily="2" charset="2"/>
              <a:buChar char="Ø"/>
            </a:pPr>
            <a:r>
              <a:rPr lang="en-US" dirty="0">
                <a:solidFill>
                  <a:srgbClr val="005BBB"/>
                </a:solidFill>
                <a:latin typeface="Geomanist Medium"/>
                <a:cs typeface="Geomanist Medium"/>
              </a:rPr>
              <a:t>Comment </a:t>
            </a:r>
            <a:r>
              <a:rPr lang="en-US" dirty="0" smtClean="0">
                <a:solidFill>
                  <a:srgbClr val="005BBB"/>
                </a:solidFill>
                <a:latin typeface="Geomanist Medium"/>
                <a:cs typeface="Geomanist Medium"/>
              </a:rPr>
              <a:t>?</a:t>
            </a:r>
            <a:r>
              <a:rPr lang="fr-FR" dirty="0">
                <a:solidFill>
                  <a:srgbClr val="005BBB"/>
                </a:solidFill>
                <a:latin typeface="Geomanist Medium"/>
                <a:cs typeface="Geomanist Medium"/>
              </a:rPr>
              <a:t> </a:t>
            </a:r>
            <a:r>
              <a:rPr lang="fr-FR" dirty="0" smtClean="0">
                <a:solidFill>
                  <a:srgbClr val="005BBB"/>
                </a:solidFill>
                <a:latin typeface="Geomanist Medium"/>
                <a:cs typeface="Geomanist Medium"/>
              </a:rPr>
              <a:t>Le travail de mise en conformité sera variable d’une entité à l’autre:</a:t>
            </a: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Travail d’organisation et/ou </a:t>
            </a: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Travail de sécurisation des données</a:t>
            </a: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En </a:t>
            </a:r>
            <a:r>
              <a:rPr lang="fr-FR" dirty="0">
                <a:solidFill>
                  <a:srgbClr val="005BBB"/>
                </a:solidFill>
                <a:latin typeface="Geomanist Medium"/>
                <a:cs typeface="Geomanist Medium"/>
              </a:rPr>
              <a:t>fonction de la sensibilité des données, de la volumétrie et de l’impact des données sur le </a:t>
            </a:r>
            <a:r>
              <a:rPr lang="fr-FR" dirty="0" smtClean="0">
                <a:solidFill>
                  <a:srgbClr val="005BBB"/>
                </a:solidFill>
                <a:latin typeface="Geomanist Medium"/>
                <a:cs typeface="Geomanist Medium"/>
              </a:rPr>
              <a:t>business…</a:t>
            </a:r>
          </a:p>
          <a:p>
            <a:pPr lvl="1" algn="just"/>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err="1">
                <a:solidFill>
                  <a:srgbClr val="005BBB"/>
                </a:solidFill>
                <a:latin typeface="Geomanist Medium"/>
                <a:cs typeface="Geomanist Medium"/>
              </a:rPr>
              <a:t>Analyse</a:t>
            </a:r>
            <a:r>
              <a:rPr lang="en-US" dirty="0">
                <a:solidFill>
                  <a:srgbClr val="005BBB"/>
                </a:solidFill>
                <a:latin typeface="Geomanist Medium"/>
                <a:cs typeface="Geomanist Medium"/>
              </a:rPr>
              <a:t> de </a:t>
            </a:r>
            <a:r>
              <a:rPr lang="en-US" dirty="0" err="1">
                <a:solidFill>
                  <a:srgbClr val="005BBB"/>
                </a:solidFill>
                <a:latin typeface="Geomanist Medium"/>
                <a:cs typeface="Geomanist Medium"/>
              </a:rPr>
              <a:t>l’existant</a:t>
            </a:r>
            <a:r>
              <a:rPr lang="en-US" dirty="0">
                <a:solidFill>
                  <a:srgbClr val="005BBB"/>
                </a:solidFill>
                <a:latin typeface="Geomanist Medium"/>
                <a:cs typeface="Geomanist Medium"/>
              </a:rPr>
              <a:t> (</a:t>
            </a:r>
            <a:r>
              <a:rPr lang="en-US" i="1" dirty="0">
                <a:solidFill>
                  <a:srgbClr val="005BBB"/>
                </a:solidFill>
                <a:latin typeface="Geomanist Medium"/>
                <a:cs typeface="Geomanist Medium"/>
              </a:rPr>
              <a:t>e.g.</a:t>
            </a:r>
            <a:r>
              <a:rPr lang="en-US" dirty="0">
                <a:solidFill>
                  <a:srgbClr val="005BBB"/>
                </a:solidFill>
                <a:latin typeface="Geomanist Medium"/>
                <a:cs typeface="Geomanist Medium"/>
              </a:rPr>
              <a:t> : “gap analysis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err="1">
                <a:solidFill>
                  <a:srgbClr val="005BBB"/>
                </a:solidFill>
                <a:latin typeface="Geomanist Medium"/>
                <a:cs typeface="Geomanist Medium"/>
              </a:rPr>
              <a:t>Déterminer</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où</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sont</a:t>
            </a:r>
            <a:r>
              <a:rPr lang="en-US" dirty="0">
                <a:solidFill>
                  <a:srgbClr val="005BBB"/>
                </a:solidFill>
                <a:latin typeface="Geomanist Medium"/>
                <a:cs typeface="Geomanist Medium"/>
              </a:rPr>
              <a:t> les </a:t>
            </a:r>
            <a:r>
              <a:rPr lang="en-US" dirty="0" err="1">
                <a:solidFill>
                  <a:srgbClr val="005BBB"/>
                </a:solidFill>
                <a:latin typeface="Geomanist Medium"/>
                <a:cs typeface="Geomanist Medium"/>
              </a:rPr>
              <a:t>données</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personnelles</a:t>
            </a:r>
            <a:r>
              <a:rPr lang="en-US" dirty="0">
                <a:solidFill>
                  <a:srgbClr val="005BBB"/>
                </a:solidFill>
                <a:latin typeface="Geomanist Medium"/>
                <a:cs typeface="Geomanist Medium"/>
              </a:rPr>
              <a:t>, les </a:t>
            </a:r>
            <a:r>
              <a:rPr lang="en-US" dirty="0" err="1">
                <a:solidFill>
                  <a:srgbClr val="005BBB"/>
                </a:solidFill>
                <a:latin typeface="Geomanist Medium"/>
                <a:cs typeface="Geomanist Medium"/>
              </a:rPr>
              <a:t>cartographier</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déterminer</a:t>
            </a:r>
            <a:r>
              <a:rPr lang="en-US" dirty="0">
                <a:solidFill>
                  <a:srgbClr val="005BBB"/>
                </a:solidFill>
                <a:latin typeface="Geomanist Medium"/>
                <a:cs typeface="Geomanist Medium"/>
              </a:rPr>
              <a:t> comment les </a:t>
            </a:r>
            <a:r>
              <a:rPr lang="en-US" dirty="0" err="1">
                <a:solidFill>
                  <a:srgbClr val="005BBB"/>
                </a:solidFill>
                <a:latin typeface="Geomanist Medium"/>
                <a:cs typeface="Geomanist Medium"/>
              </a:rPr>
              <a:t>protéger</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empêcher</a:t>
            </a:r>
            <a:r>
              <a:rPr lang="en-US" dirty="0">
                <a:solidFill>
                  <a:srgbClr val="005BBB"/>
                </a:solidFill>
                <a:latin typeface="Geomanist Medium"/>
                <a:cs typeface="Geomanist Medium"/>
              </a:rPr>
              <a:t> les intrusions, </a:t>
            </a:r>
            <a:r>
              <a:rPr lang="en-US" dirty="0" err="1">
                <a:solidFill>
                  <a:srgbClr val="005BBB"/>
                </a:solidFill>
                <a:latin typeface="Geomanist Medium"/>
                <a:cs typeface="Geomanist Medium"/>
              </a:rPr>
              <a:t>maîtriser</a:t>
            </a:r>
            <a:r>
              <a:rPr lang="en-US" dirty="0">
                <a:solidFill>
                  <a:srgbClr val="005BBB"/>
                </a:solidFill>
                <a:latin typeface="Geomanist Medium"/>
                <a:cs typeface="Geomanist Medium"/>
              </a:rPr>
              <a:t> les communications, </a:t>
            </a:r>
            <a:r>
              <a:rPr lang="en-US" dirty="0" err="1">
                <a:solidFill>
                  <a:srgbClr val="005BBB"/>
                </a:solidFill>
                <a:latin typeface="Geomanist Medium"/>
                <a:cs typeface="Geomanist Medium"/>
              </a:rPr>
              <a:t>gérer</a:t>
            </a:r>
            <a:r>
              <a:rPr lang="en-US" dirty="0">
                <a:solidFill>
                  <a:srgbClr val="005BBB"/>
                </a:solidFill>
                <a:latin typeface="Geomanist Medium"/>
                <a:cs typeface="Geomanist Medium"/>
              </a:rPr>
              <a:t> les </a:t>
            </a:r>
            <a:r>
              <a:rPr lang="en-US" dirty="0" err="1">
                <a:solidFill>
                  <a:srgbClr val="005BBB"/>
                </a:solidFill>
                <a:latin typeface="Geomanist Medium"/>
                <a:cs typeface="Geomanist Medium"/>
              </a:rPr>
              <a:t>autorisations</a:t>
            </a:r>
            <a:r>
              <a:rPr lang="en-US" dirty="0">
                <a:solidFill>
                  <a:srgbClr val="005BBB"/>
                </a:solidFill>
                <a:latin typeface="Geomanist Medium"/>
                <a:cs typeface="Geomanist Medium"/>
              </a:rPr>
              <a:t>, se </a:t>
            </a:r>
            <a:r>
              <a:rPr lang="en-US" dirty="0" err="1">
                <a:solidFill>
                  <a:srgbClr val="005BBB"/>
                </a:solidFill>
                <a:latin typeface="Geomanist Medium"/>
                <a:cs typeface="Geomanist Medium"/>
              </a:rPr>
              <a:t>protéger</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contre</a:t>
            </a:r>
            <a:r>
              <a:rPr lang="en-US" dirty="0">
                <a:solidFill>
                  <a:srgbClr val="005BBB"/>
                </a:solidFill>
                <a:latin typeface="Geomanist Medium"/>
                <a:cs typeface="Geomanist Medium"/>
              </a:rPr>
              <a:t> les </a:t>
            </a:r>
            <a:r>
              <a:rPr lang="en-US" dirty="0" err="1">
                <a:solidFill>
                  <a:srgbClr val="005BBB"/>
                </a:solidFill>
                <a:latin typeface="Geomanist Medium"/>
                <a:cs typeface="Geomanist Medium"/>
              </a:rPr>
              <a:t>vols</a:t>
            </a:r>
            <a:r>
              <a:rPr lang="en-US" dirty="0">
                <a:solidFill>
                  <a:srgbClr val="005BBB"/>
                </a:solidFill>
                <a:latin typeface="Geomanist Medium"/>
                <a:cs typeface="Geomanist Medium"/>
              </a:rPr>
              <a:t>). </a:t>
            </a:r>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a:solidFill>
                  <a:srgbClr val="005BBB"/>
                </a:solidFill>
                <a:latin typeface="Geomanist Medium"/>
                <a:cs typeface="Geomanist Medium"/>
              </a:rPr>
              <a:t>Les </a:t>
            </a:r>
            <a:r>
              <a:rPr lang="en-US" dirty="0" err="1">
                <a:solidFill>
                  <a:srgbClr val="005BBB"/>
                </a:solidFill>
                <a:latin typeface="Geomanist Medium"/>
                <a:cs typeface="Geomanist Medium"/>
              </a:rPr>
              <a:t>différentes</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personnes</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dans</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l’entreprise</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doivent</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être</a:t>
            </a:r>
            <a:r>
              <a:rPr lang="en-US" dirty="0">
                <a:solidFill>
                  <a:srgbClr val="005BBB"/>
                </a:solidFill>
                <a:latin typeface="Geomanist Medium"/>
                <a:cs typeface="Geomanist Medium"/>
              </a:rPr>
              <a:t> </a:t>
            </a:r>
            <a:r>
              <a:rPr lang="en-US" dirty="0" err="1">
                <a:solidFill>
                  <a:srgbClr val="005BBB"/>
                </a:solidFill>
                <a:latin typeface="Geomanist Medium"/>
                <a:cs typeface="Geomanist Medium"/>
              </a:rPr>
              <a:t>sensibilisées</a:t>
            </a:r>
            <a:r>
              <a:rPr lang="en-US" dirty="0">
                <a:solidFill>
                  <a:srgbClr val="005BBB"/>
                </a:solidFill>
                <a:latin typeface="Geomanist Medium"/>
                <a:cs typeface="Geomanist Medium"/>
              </a:rPr>
              <a:t> et </a:t>
            </a:r>
            <a:r>
              <a:rPr lang="en-US" dirty="0" err="1">
                <a:solidFill>
                  <a:srgbClr val="005BBB"/>
                </a:solidFill>
                <a:latin typeface="Geomanist Medium"/>
                <a:cs typeface="Geomanist Medium"/>
              </a:rPr>
              <a:t>s’approprier</a:t>
            </a:r>
            <a:r>
              <a:rPr lang="en-US" dirty="0">
                <a:solidFill>
                  <a:srgbClr val="005BBB"/>
                </a:solidFill>
                <a:latin typeface="Geomanist Medium"/>
                <a:cs typeface="Geomanist Medium"/>
              </a:rPr>
              <a:t> les </a:t>
            </a:r>
            <a:r>
              <a:rPr lang="en-US" dirty="0" err="1">
                <a:solidFill>
                  <a:srgbClr val="005BBB"/>
                </a:solidFill>
                <a:latin typeface="Geomanist Medium"/>
                <a:cs typeface="Geomanist Medium"/>
              </a:rPr>
              <a:t>enjeux</a:t>
            </a:r>
            <a:r>
              <a:rPr lang="en-US" dirty="0">
                <a:solidFill>
                  <a:srgbClr val="005BBB"/>
                </a:solidFill>
                <a:latin typeface="Geomanist Medium"/>
                <a:cs typeface="Geomanist Medium"/>
              </a:rPr>
              <a:t>. </a:t>
            </a:r>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en-US" dirty="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a:solidFill>
                  <a:srgbClr val="005BBB"/>
                </a:solidFill>
                <a:latin typeface="Geomanist Medium"/>
                <a:cs typeface="Geomanist Medium"/>
              </a:rPr>
              <a:t>Savoir réagir en cas d’incident : mise en place d’une procédure à </a:t>
            </a:r>
            <a:r>
              <a:rPr lang="fr-FR" dirty="0" smtClean="0">
                <a:solidFill>
                  <a:srgbClr val="005BBB"/>
                </a:solidFill>
                <a:latin typeface="Geomanist Medium"/>
                <a:cs typeface="Geomanist Medium"/>
              </a:rPr>
              <a:t>suivre.</a:t>
            </a:r>
          </a:p>
          <a:p>
            <a:pPr lvl="1" algn="just"/>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Conformité </a:t>
            </a:r>
            <a:r>
              <a:rPr lang="fr-FR" dirty="0">
                <a:solidFill>
                  <a:srgbClr val="005BBB"/>
                </a:solidFill>
                <a:latin typeface="Geomanist Medium"/>
                <a:cs typeface="Geomanist Medium"/>
              </a:rPr>
              <a:t>dans le </a:t>
            </a:r>
            <a:r>
              <a:rPr lang="fr-FR" dirty="0" smtClean="0">
                <a:solidFill>
                  <a:srgbClr val="005BBB"/>
                </a:solidFill>
                <a:latin typeface="Geomanist Medium"/>
                <a:cs typeface="Geomanist Medium"/>
              </a:rPr>
              <a:t>temps.</a:t>
            </a:r>
            <a:endParaRPr lang="fr-FR" dirty="0">
              <a:solidFill>
                <a:srgbClr val="005BBB"/>
              </a:solidFill>
              <a:latin typeface="Geomanist Medium"/>
              <a:cs typeface="Geomanist Medium"/>
            </a:endParaRPr>
          </a:p>
        </p:txBody>
      </p:sp>
    </p:spTree>
    <p:extLst>
      <p:ext uri="{BB962C8B-B14F-4D97-AF65-F5344CB8AC3E}">
        <p14:creationId xmlns:p14="http://schemas.microsoft.com/office/powerpoint/2010/main" val="1156421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1848" y="661839"/>
            <a:ext cx="7136524" cy="5909310"/>
          </a:xfrm>
          <a:prstGeom prst="rect">
            <a:avLst/>
          </a:prstGeom>
        </p:spPr>
        <p:txBody>
          <a:bodyPr wrap="square">
            <a:spAutoFit/>
          </a:bodyPr>
          <a:lstStyle/>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Recommandations CNIL:</a:t>
            </a:r>
          </a:p>
          <a:p>
            <a:pPr marL="742950" lvl="1" indent="-285750" algn="just">
              <a:buFont typeface="Wingdings" panose="05000000000000000000" pitchFamily="2" charset="2"/>
              <a:buChar char="Ø"/>
            </a:pPr>
            <a:r>
              <a:rPr lang="fr-FR" dirty="0" smtClean="0">
                <a:solidFill>
                  <a:srgbClr val="005BBB"/>
                </a:solidFill>
                <a:effectLst>
                  <a:outerShdw blurRad="38100" dist="38100" dir="2700000" algn="tl">
                    <a:srgbClr val="000000">
                      <a:alpha val="43137"/>
                    </a:srgbClr>
                  </a:outerShdw>
                </a:effectLst>
                <a:latin typeface="Geomanist Medium"/>
                <a:cs typeface="Geomanist Medium"/>
              </a:rPr>
              <a:t>Court terme</a:t>
            </a:r>
            <a:r>
              <a:rPr lang="fr-FR" dirty="0" smtClean="0">
                <a:solidFill>
                  <a:srgbClr val="005BBB"/>
                </a:solidFill>
                <a:latin typeface="Geomanist Medium"/>
                <a:cs typeface="Geomanist Medium"/>
              </a:rPr>
              <a:t>: </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Adapter les informations sur la finalité des collectes de données.</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Consentement et retrait de consentement.</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Permettre aux personnes d’accéder et droit à l’oubli.</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Sécurisation des fichiers.</a:t>
            </a:r>
            <a:endParaRPr lang="fr-FR" dirty="0">
              <a:solidFill>
                <a:srgbClr val="005BBB"/>
              </a:solidFill>
              <a:latin typeface="Geomanist Medium"/>
              <a:cs typeface="Geomanist Medium"/>
            </a:endParaRPr>
          </a:p>
          <a:p>
            <a:pPr lvl="1" algn="just"/>
            <a:endParaRPr lang="fr-FR" dirty="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effectLst>
                  <a:outerShdw blurRad="38100" dist="38100" dir="2700000" algn="tl">
                    <a:srgbClr val="000000">
                      <a:alpha val="43137"/>
                    </a:srgbClr>
                  </a:outerShdw>
                </a:effectLst>
                <a:latin typeface="Geomanist Medium"/>
                <a:cs typeface="Geomanist Medium"/>
              </a:rPr>
              <a:t>Moyen terme</a:t>
            </a:r>
            <a:r>
              <a:rPr lang="fr-FR" dirty="0" smtClean="0">
                <a:solidFill>
                  <a:srgbClr val="005BBB"/>
                </a:solidFill>
                <a:latin typeface="Geomanist Medium"/>
                <a:cs typeface="Geomanist Medium"/>
              </a:rPr>
              <a:t>:</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Analyse du SI, des fichiers et de tous les documents contenant des données personnelles.</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Registre des traitements.</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Revoir les clauses avec les sous-traitants.</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Notification des brèches à la CNIL.</a:t>
            </a: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Analyse d’impact des traitements en fonction de l’échelle.</a:t>
            </a:r>
          </a:p>
          <a:p>
            <a:pPr marL="1200150" lvl="2"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1200150" lvl="2" indent="-285750" algn="just">
              <a:buFont typeface="Wingdings" panose="05000000000000000000" pitchFamily="2" charset="2"/>
              <a:buChar char="Ø"/>
            </a:pPr>
            <a:r>
              <a:rPr lang="fr-FR" dirty="0" smtClean="0">
                <a:solidFill>
                  <a:srgbClr val="005BBB"/>
                </a:solidFill>
                <a:latin typeface="Geomanist Medium"/>
                <a:cs typeface="Geomanist Medium"/>
              </a:rPr>
              <a:t>PME </a:t>
            </a:r>
            <a:r>
              <a:rPr lang="fr-FR" dirty="0">
                <a:solidFill>
                  <a:srgbClr val="005BBB"/>
                </a:solidFill>
                <a:latin typeface="Geomanist Medium"/>
                <a:cs typeface="Geomanist Medium"/>
              </a:rPr>
              <a:t>: Outil de conformité : </a:t>
            </a:r>
            <a:r>
              <a:rPr lang="fr-FR" dirty="0" err="1">
                <a:solidFill>
                  <a:srgbClr val="005BBB"/>
                </a:solidFill>
                <a:latin typeface="Geomanist Medium"/>
                <a:cs typeface="Geomanist Medium"/>
              </a:rPr>
              <a:t>co-produit</a:t>
            </a:r>
            <a:r>
              <a:rPr lang="fr-FR" dirty="0">
                <a:solidFill>
                  <a:srgbClr val="005BBB"/>
                </a:solidFill>
                <a:latin typeface="Geomanist Medium"/>
                <a:cs typeface="Geomanist Medium"/>
              </a:rPr>
              <a:t> par la </a:t>
            </a:r>
            <a:r>
              <a:rPr lang="fr-FR" dirty="0" smtClean="0">
                <a:solidFill>
                  <a:srgbClr val="005BBB"/>
                </a:solidFill>
                <a:latin typeface="Geomanist Medium"/>
                <a:cs typeface="Geomanist Medium"/>
              </a:rPr>
              <a:t>CNIL </a:t>
            </a:r>
            <a:r>
              <a:rPr lang="fr-FR" dirty="0">
                <a:solidFill>
                  <a:srgbClr val="005BBB"/>
                </a:solidFill>
                <a:latin typeface="Geomanist Medium"/>
                <a:cs typeface="Geomanist Medium"/>
              </a:rPr>
              <a:t>et la BPI : prêt en </a:t>
            </a:r>
            <a:r>
              <a:rPr lang="fr-FR" dirty="0" smtClean="0">
                <a:solidFill>
                  <a:srgbClr val="005BBB"/>
                </a:solidFill>
                <a:latin typeface="Geomanist Medium"/>
                <a:cs typeface="Geomanist Medium"/>
              </a:rPr>
              <a:t>mars 2018 </a:t>
            </a:r>
            <a:r>
              <a:rPr lang="fr-FR" dirty="0">
                <a:solidFill>
                  <a:srgbClr val="005BBB"/>
                </a:solidFill>
                <a:latin typeface="Geomanist Medium"/>
                <a:cs typeface="Geomanist Medium"/>
              </a:rPr>
              <a:t>: clés pour être en conformité. </a:t>
            </a:r>
          </a:p>
          <a:p>
            <a:pPr marL="1200150" lvl="2" indent="-285750" algn="just">
              <a:buFont typeface="Wingdings" panose="05000000000000000000" pitchFamily="2" charset="2"/>
              <a:buChar char="Ø"/>
            </a:pPr>
            <a:endParaRPr lang="fr-FR" dirty="0">
              <a:solidFill>
                <a:srgbClr val="005BBB"/>
              </a:solidFill>
              <a:latin typeface="Geomanist Medium"/>
              <a:cs typeface="Geomanist Medium"/>
            </a:endParaRPr>
          </a:p>
          <a:p>
            <a:pPr marL="1200150" lvl="2" indent="-285750" algn="just">
              <a:buFont typeface="Wingdings" panose="05000000000000000000" pitchFamily="2" charset="2"/>
              <a:buChar char="Ø"/>
            </a:pPr>
            <a:endParaRPr lang="fr-FR" dirty="0" smtClean="0">
              <a:solidFill>
                <a:srgbClr val="005BBB"/>
              </a:solidFill>
              <a:latin typeface="Geomanist Medium"/>
              <a:cs typeface="Geomanist Medium"/>
            </a:endParaRPr>
          </a:p>
        </p:txBody>
      </p:sp>
    </p:spTree>
    <p:extLst>
      <p:ext uri="{BB962C8B-B14F-4D97-AF65-F5344CB8AC3E}">
        <p14:creationId xmlns:p14="http://schemas.microsoft.com/office/powerpoint/2010/main" val="186183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7061" y="1597572"/>
            <a:ext cx="6027683" cy="3693319"/>
          </a:xfrm>
          <a:prstGeom prst="rect">
            <a:avLst/>
          </a:prstGeom>
        </p:spPr>
        <p:txBody>
          <a:bodyPr wrap="square">
            <a:spAutoFit/>
          </a:bodyPr>
          <a:lstStyle/>
          <a:p>
            <a:pPr marL="742950" lvl="1" indent="-285750" algn="just">
              <a:buFont typeface="Wingdings" panose="05000000000000000000" pitchFamily="2" charset="2"/>
              <a:buChar char="Ø"/>
            </a:pPr>
            <a:endParaRPr lang="en-US" dirty="0">
              <a:solidFill>
                <a:srgbClr val="005BBB"/>
              </a:solidFill>
              <a:latin typeface="Geomanist Medium"/>
              <a:cs typeface="Geomanist Medium"/>
            </a:endParaRPr>
          </a:p>
          <a:p>
            <a:pPr algn="ctr"/>
            <a:r>
              <a:rPr lang="en-US" dirty="0" err="1">
                <a:solidFill>
                  <a:srgbClr val="005BBB"/>
                </a:solidFill>
                <a:effectLst>
                  <a:outerShdw blurRad="38100" dist="38100" dir="2700000" algn="tl">
                    <a:srgbClr val="000000">
                      <a:alpha val="43137"/>
                    </a:srgbClr>
                  </a:outerShdw>
                </a:effectLst>
                <a:latin typeface="Geomanist Medium"/>
                <a:cs typeface="Geomanist Medium"/>
              </a:rPr>
              <a:t>Risques</a:t>
            </a:r>
            <a:r>
              <a:rPr lang="en-US" dirty="0">
                <a:solidFill>
                  <a:srgbClr val="005BBB"/>
                </a:solidFill>
                <a:effectLst>
                  <a:outerShdw blurRad="38100" dist="38100" dir="2700000" algn="tl">
                    <a:srgbClr val="000000">
                      <a:alpha val="43137"/>
                    </a:srgbClr>
                  </a:outerShdw>
                </a:effectLst>
                <a:latin typeface="Geomanist Medium"/>
                <a:cs typeface="Geomanist Medium"/>
              </a:rPr>
              <a:t> </a:t>
            </a:r>
            <a:r>
              <a:rPr lang="en-US" dirty="0" err="1">
                <a:solidFill>
                  <a:srgbClr val="005BBB"/>
                </a:solidFill>
                <a:effectLst>
                  <a:outerShdw blurRad="38100" dist="38100" dir="2700000" algn="tl">
                    <a:srgbClr val="000000">
                      <a:alpha val="43137"/>
                    </a:srgbClr>
                  </a:outerShdw>
                </a:effectLst>
                <a:latin typeface="Geomanist Medium"/>
                <a:cs typeface="Geomanist Medium"/>
              </a:rPr>
              <a:t>juridiques</a:t>
            </a:r>
            <a:r>
              <a:rPr lang="en-US" dirty="0">
                <a:solidFill>
                  <a:srgbClr val="005BBB"/>
                </a:solidFill>
                <a:effectLst>
                  <a:outerShdw blurRad="38100" dist="38100" dir="2700000" algn="tl">
                    <a:srgbClr val="000000">
                      <a:alpha val="43137"/>
                    </a:srgbClr>
                  </a:outerShdw>
                </a:effectLst>
                <a:latin typeface="Geomanist Medium"/>
                <a:cs typeface="Geomanist Medium"/>
              </a:rPr>
              <a:t> </a:t>
            </a:r>
            <a:r>
              <a:rPr lang="en-US" dirty="0" smtClean="0">
                <a:solidFill>
                  <a:srgbClr val="005BBB"/>
                </a:solidFill>
                <a:effectLst>
                  <a:outerShdw blurRad="38100" dist="38100" dir="2700000" algn="tl">
                    <a:srgbClr val="000000">
                      <a:alpha val="43137"/>
                    </a:srgbClr>
                  </a:outerShdw>
                </a:effectLst>
                <a:latin typeface="Geomanist Medium"/>
                <a:cs typeface="Geomanist Medium"/>
              </a:rPr>
              <a:t>:</a:t>
            </a:r>
          </a:p>
          <a:p>
            <a:pPr algn="just"/>
            <a:endParaRPr lang="en-US"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Sanctions </a:t>
            </a:r>
            <a:r>
              <a:rPr lang="en-US" dirty="0" err="1" smtClean="0">
                <a:solidFill>
                  <a:srgbClr val="005BBB"/>
                </a:solidFill>
                <a:latin typeface="Geomanist Medium"/>
                <a:cs typeface="Geomanist Medium"/>
              </a:rPr>
              <a:t>administratives</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amendes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Plaintes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Actions </a:t>
            </a:r>
            <a:r>
              <a:rPr lang="en-US" dirty="0" err="1" smtClean="0">
                <a:solidFill>
                  <a:srgbClr val="005BBB"/>
                </a:solidFill>
                <a:latin typeface="Geomanist Medium"/>
                <a:cs typeface="Geomanist Medium"/>
              </a:rPr>
              <a:t>en</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réparation</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endParaRPr lang="en-US" dirty="0">
              <a:solidFill>
                <a:srgbClr val="005BBB"/>
              </a:solidFill>
              <a:latin typeface="Geomanist Medium"/>
              <a:cs typeface="Geomanist Medium"/>
            </a:endParaRPr>
          </a:p>
          <a:p>
            <a:pPr algn="ctr"/>
            <a:r>
              <a:rPr lang="en-US" dirty="0" err="1" smtClean="0">
                <a:solidFill>
                  <a:srgbClr val="005BBB"/>
                </a:solidFill>
                <a:effectLst>
                  <a:outerShdw blurRad="38100" dist="38100" dir="2700000" algn="tl">
                    <a:srgbClr val="000000">
                      <a:alpha val="43137"/>
                    </a:srgbClr>
                  </a:outerShdw>
                </a:effectLst>
                <a:latin typeface="Geomanist Medium"/>
                <a:cs typeface="Geomanist Medium"/>
              </a:rPr>
              <a:t>Risques</a:t>
            </a:r>
            <a:r>
              <a:rPr lang="en-US" dirty="0" smtClean="0">
                <a:solidFill>
                  <a:srgbClr val="005BBB"/>
                </a:solidFill>
                <a:effectLst>
                  <a:outerShdw blurRad="38100" dist="38100" dir="2700000" algn="tl">
                    <a:srgbClr val="000000">
                      <a:alpha val="43137"/>
                    </a:srgbClr>
                  </a:outerShdw>
                </a:effectLst>
                <a:latin typeface="Geomanist Medium"/>
                <a:cs typeface="Geomanist Medium"/>
              </a:rPr>
              <a:t> </a:t>
            </a:r>
            <a:r>
              <a:rPr lang="en-US" dirty="0" err="1">
                <a:solidFill>
                  <a:srgbClr val="005BBB"/>
                </a:solidFill>
                <a:effectLst>
                  <a:outerShdw blurRad="38100" dist="38100" dir="2700000" algn="tl">
                    <a:srgbClr val="000000">
                      <a:alpha val="43137"/>
                    </a:srgbClr>
                  </a:outerShdw>
                </a:effectLst>
                <a:latin typeface="Geomanist Medium"/>
                <a:cs typeface="Geomanist Medium"/>
              </a:rPr>
              <a:t>économiques</a:t>
            </a:r>
            <a:r>
              <a:rPr lang="en-US" dirty="0">
                <a:solidFill>
                  <a:srgbClr val="005BBB"/>
                </a:solidFill>
                <a:effectLst>
                  <a:outerShdw blurRad="38100" dist="38100" dir="2700000" algn="tl">
                    <a:srgbClr val="000000">
                      <a:alpha val="43137"/>
                    </a:srgbClr>
                  </a:outerShdw>
                </a:effectLst>
                <a:latin typeface="Geomanist Medium"/>
                <a:cs typeface="Geomanist Medium"/>
              </a:rPr>
              <a:t> : </a:t>
            </a:r>
            <a:endParaRPr lang="en-US" dirty="0" smtClean="0">
              <a:solidFill>
                <a:srgbClr val="005BBB"/>
              </a:solidFill>
              <a:effectLst>
                <a:outerShdw blurRad="38100" dist="38100" dir="2700000" algn="tl">
                  <a:srgbClr val="000000">
                    <a:alpha val="43137"/>
                  </a:srgbClr>
                </a:outerShdw>
              </a:effectLst>
              <a:latin typeface="Geomanist Medium"/>
              <a:cs typeface="Geomanist Medium"/>
            </a:endParaRPr>
          </a:p>
          <a:p>
            <a:pPr algn="ctr"/>
            <a:endParaRPr lang="en-US" dirty="0" smtClean="0">
              <a:solidFill>
                <a:srgbClr val="005BBB"/>
              </a:solidFill>
              <a:effectLst>
                <a:outerShdw blurRad="38100" dist="38100" dir="2700000" algn="tl">
                  <a:srgbClr val="000000">
                    <a:alpha val="43137"/>
                  </a:srgbClr>
                </a:outerShdw>
              </a:effectLst>
              <a:latin typeface="Geomanist Medium"/>
              <a:cs typeface="Geomanist Medium"/>
            </a:endParaRP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Fuites</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vols</a:t>
            </a:r>
            <a:r>
              <a:rPr lang="en-US" dirty="0" smtClean="0">
                <a:solidFill>
                  <a:srgbClr val="005BBB"/>
                </a:solidFill>
                <a:latin typeface="Geomanist Medium"/>
                <a:cs typeface="Geomanist Medium"/>
              </a:rPr>
              <a:t> de </a:t>
            </a:r>
            <a:r>
              <a:rPr lang="en-US" dirty="0" err="1" smtClean="0">
                <a:solidFill>
                  <a:srgbClr val="005BBB"/>
                </a:solidFill>
                <a:latin typeface="Geomanist Medium"/>
                <a:cs typeface="Geomanist Medium"/>
              </a:rPr>
              <a:t>données</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err="1" smtClean="0">
                <a:solidFill>
                  <a:srgbClr val="005BBB"/>
                </a:solidFill>
                <a:latin typeface="Geomanist Medium"/>
                <a:cs typeface="Geomanist Medium"/>
              </a:rPr>
              <a:t>Réputation</a:t>
            </a:r>
            <a:r>
              <a:rPr lang="en-US" dirty="0" smtClean="0">
                <a:solidFill>
                  <a:srgbClr val="005BBB"/>
                </a:solidFill>
                <a:latin typeface="Geomanist Medium"/>
                <a:cs typeface="Geomanist Medium"/>
              </a:rPr>
              <a:t>.</a:t>
            </a:r>
          </a:p>
          <a:p>
            <a:pPr marL="742950" lvl="1" indent="-285750" algn="just">
              <a:buFont typeface="Wingdings" panose="05000000000000000000" pitchFamily="2" charset="2"/>
              <a:buChar char="Ø"/>
            </a:pPr>
            <a:r>
              <a:rPr lang="en-US" dirty="0" smtClean="0">
                <a:solidFill>
                  <a:srgbClr val="005BBB"/>
                </a:solidFill>
                <a:latin typeface="Geomanist Medium"/>
                <a:cs typeface="Geomanist Medium"/>
              </a:rPr>
              <a:t>…</a:t>
            </a:r>
            <a:endParaRPr lang="en-US" dirty="0">
              <a:solidFill>
                <a:srgbClr val="005BBB"/>
              </a:solidFill>
              <a:latin typeface="Geomanist Medium"/>
              <a:cs typeface="Geomanist Medium"/>
            </a:endParaRPr>
          </a:p>
        </p:txBody>
      </p:sp>
    </p:spTree>
    <p:extLst>
      <p:ext uri="{BB962C8B-B14F-4D97-AF65-F5344CB8AC3E}">
        <p14:creationId xmlns:p14="http://schemas.microsoft.com/office/powerpoint/2010/main" val="3498794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766" y="1749853"/>
            <a:ext cx="6143296" cy="3600986"/>
          </a:xfrm>
          <a:prstGeom prst="rect">
            <a:avLst/>
          </a:prstGeom>
        </p:spPr>
        <p:txBody>
          <a:bodyPr wrap="square">
            <a:spAutoFit/>
          </a:bodyPr>
          <a:lstStyle/>
          <a:p>
            <a:pPr algn="ctr"/>
            <a:r>
              <a:rPr lang="en-US" sz="2400" dirty="0" smtClean="0">
                <a:solidFill>
                  <a:srgbClr val="005BBB"/>
                </a:solidFill>
                <a:latin typeface="Geomanist Medium"/>
                <a:cs typeface="Geomanist Medium"/>
              </a:rPr>
              <a:t>Table-ronde “</a:t>
            </a:r>
            <a:r>
              <a:rPr lang="en-US" sz="2400" dirty="0" err="1" smtClean="0">
                <a:solidFill>
                  <a:srgbClr val="005BBB"/>
                </a:solidFill>
                <a:latin typeface="Geomanist Medium"/>
                <a:cs typeface="Geomanist Medium"/>
              </a:rPr>
              <a:t>Partage</a:t>
            </a:r>
            <a:r>
              <a:rPr lang="en-US" sz="2400" dirty="0" smtClean="0">
                <a:solidFill>
                  <a:srgbClr val="005BBB"/>
                </a:solidFill>
                <a:latin typeface="Geomanist Medium"/>
                <a:cs typeface="Geomanist Medium"/>
              </a:rPr>
              <a:t> </a:t>
            </a:r>
            <a:r>
              <a:rPr lang="en-US" sz="2400" dirty="0" err="1" smtClean="0">
                <a:solidFill>
                  <a:srgbClr val="005BBB"/>
                </a:solidFill>
                <a:latin typeface="Geomanist Medium"/>
                <a:cs typeface="Geomanist Medium"/>
              </a:rPr>
              <a:t>d’expériences</a:t>
            </a:r>
            <a:r>
              <a:rPr lang="en-US" sz="2400" smtClean="0">
                <a:solidFill>
                  <a:srgbClr val="005BBB"/>
                </a:solidFill>
                <a:latin typeface="Geomanist Medium"/>
                <a:cs typeface="Geomanist Medium"/>
              </a:rPr>
              <a:t>”</a:t>
            </a:r>
            <a:endParaRPr lang="en-US" sz="2400" dirty="0" smtClean="0">
              <a:solidFill>
                <a:srgbClr val="005BBB"/>
              </a:solidFill>
              <a:latin typeface="Geomanist Medium"/>
              <a:cs typeface="Geomanist Medium"/>
            </a:endParaRPr>
          </a:p>
          <a:p>
            <a:pPr algn="ctr"/>
            <a:endParaRPr lang="en-US" sz="2400" dirty="0" smtClean="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Catherine FERNANDEZ </a:t>
            </a:r>
            <a:r>
              <a:rPr lang="en-US" dirty="0" smtClean="0">
                <a:solidFill>
                  <a:srgbClr val="005BBB"/>
                </a:solidFill>
                <a:latin typeface="Geomanist Medium"/>
                <a:cs typeface="Geomanist Medium"/>
              </a:rPr>
              <a:t>(Juriste – UCLy)</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Clémence FURIGO </a:t>
            </a:r>
            <a:r>
              <a:rPr lang="en-US" dirty="0" smtClean="0">
                <a:solidFill>
                  <a:srgbClr val="005BBB"/>
                </a:solidFill>
                <a:latin typeface="Geomanist Medium"/>
                <a:cs typeface="Geomanist Medium"/>
              </a:rPr>
              <a:t>(Juriste – MEDEF)</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a:solidFill>
                  <a:srgbClr val="005BBB"/>
                </a:solidFill>
                <a:effectLst>
                  <a:outerShdw blurRad="38100" dist="38100" dir="2700000" algn="tl">
                    <a:srgbClr val="000000">
                      <a:alpha val="43137"/>
                    </a:srgbClr>
                  </a:outerShdw>
                </a:effectLst>
                <a:latin typeface="Geomanist Medium"/>
                <a:cs typeface="Geomanist Medium"/>
              </a:rPr>
              <a:t>Florence </a:t>
            </a:r>
            <a:r>
              <a:rPr lang="en-US" dirty="0" smtClean="0">
                <a:solidFill>
                  <a:srgbClr val="005BBB"/>
                </a:solidFill>
                <a:effectLst>
                  <a:outerShdw blurRad="38100" dist="38100" dir="2700000" algn="tl">
                    <a:srgbClr val="000000">
                      <a:alpha val="43137"/>
                    </a:srgbClr>
                  </a:outerShdw>
                </a:effectLst>
                <a:latin typeface="Geomanist Medium"/>
                <a:cs typeface="Geomanist Medium"/>
              </a:rPr>
              <a:t>VIAL </a:t>
            </a:r>
            <a:r>
              <a:rPr lang="en-US" dirty="0" smtClean="0">
                <a:solidFill>
                  <a:srgbClr val="005BBB"/>
                </a:solidFill>
                <a:latin typeface="Geomanist Medium"/>
                <a:cs typeface="Geomanist Medium"/>
              </a:rPr>
              <a:t>(Juriste – AVIVA)</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Philippe </a:t>
            </a:r>
            <a:r>
              <a:rPr lang="en-US" dirty="0">
                <a:solidFill>
                  <a:srgbClr val="005BBB"/>
                </a:solidFill>
                <a:effectLst>
                  <a:outerShdw blurRad="38100" dist="38100" dir="2700000" algn="tl">
                    <a:srgbClr val="000000">
                      <a:alpha val="43137"/>
                    </a:srgbClr>
                  </a:outerShdw>
                </a:effectLst>
                <a:latin typeface="Geomanist Medium"/>
                <a:cs typeface="Geomanist Medium"/>
              </a:rPr>
              <a:t>EYRIES </a:t>
            </a:r>
            <a:r>
              <a:rPr lang="en-US" dirty="0">
                <a:solidFill>
                  <a:srgbClr val="005BBB"/>
                </a:solidFill>
                <a:latin typeface="Geomanist Medium"/>
                <a:cs typeface="Geomanist Medium"/>
              </a:rPr>
              <a:t>(CEO – DATHENA)</a:t>
            </a:r>
          </a:p>
          <a:p>
            <a:pPr marL="285750" indent="-285750" algn="just">
              <a:buFont typeface="Wingdings" panose="05000000000000000000" pitchFamily="2" charset="2"/>
              <a:buChar char="Ø"/>
            </a:pPr>
            <a:r>
              <a:rPr lang="en-US" dirty="0" err="1" smtClean="0">
                <a:solidFill>
                  <a:srgbClr val="005BBB"/>
                </a:solidFill>
                <a:effectLst>
                  <a:outerShdw blurRad="38100" dist="38100" dir="2700000" algn="tl">
                    <a:srgbClr val="000000">
                      <a:alpha val="43137"/>
                    </a:srgbClr>
                  </a:outerShdw>
                </a:effectLst>
                <a:latin typeface="Geomanist Medium"/>
                <a:cs typeface="Geomanist Medium"/>
              </a:rPr>
              <a:t>Hamdi</a:t>
            </a:r>
            <a:r>
              <a:rPr lang="en-US" dirty="0" smtClean="0">
                <a:solidFill>
                  <a:srgbClr val="005BBB"/>
                </a:solidFill>
                <a:effectLst>
                  <a:outerShdw blurRad="38100" dist="38100" dir="2700000" algn="tl">
                    <a:srgbClr val="000000">
                      <a:alpha val="43137"/>
                    </a:srgbClr>
                  </a:outerShdw>
                </a:effectLst>
                <a:latin typeface="Geomanist Medium"/>
                <a:cs typeface="Geomanist Medium"/>
              </a:rPr>
              <a:t> KAZANCI </a:t>
            </a:r>
            <a:r>
              <a:rPr lang="en-US" dirty="0" smtClean="0">
                <a:solidFill>
                  <a:srgbClr val="005BBB"/>
                </a:solidFill>
                <a:latin typeface="Geomanist Medium"/>
                <a:cs typeface="Geomanist Medium"/>
              </a:rPr>
              <a:t>(Juriste – SVP)</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Me Didier LARESCHE </a:t>
            </a:r>
            <a:r>
              <a:rPr lang="en-US" dirty="0" smtClean="0">
                <a:solidFill>
                  <a:srgbClr val="005BBB"/>
                </a:solidFill>
                <a:latin typeface="Geomanist Medium"/>
                <a:cs typeface="Geomanist Medium"/>
              </a:rPr>
              <a:t>(EY </a:t>
            </a:r>
            <a:r>
              <a:rPr lang="en-US" dirty="0" err="1" smtClean="0">
                <a:solidFill>
                  <a:srgbClr val="005BBB"/>
                </a:solidFill>
                <a:latin typeface="Geomanist Medium"/>
                <a:cs typeface="Geomanist Medium"/>
              </a:rPr>
              <a:t>Société</a:t>
            </a:r>
            <a:r>
              <a:rPr lang="en-US" dirty="0" smtClean="0">
                <a:solidFill>
                  <a:srgbClr val="005BBB"/>
                </a:solidFill>
                <a:latin typeface="Geomanist Medium"/>
                <a:cs typeface="Geomanist Medium"/>
              </a:rPr>
              <a:t> </a:t>
            </a:r>
            <a:r>
              <a:rPr lang="en-US" dirty="0" err="1" smtClean="0">
                <a:solidFill>
                  <a:srgbClr val="005BBB"/>
                </a:solidFill>
                <a:latin typeface="Geomanist Medium"/>
                <a:cs typeface="Geomanist Medium"/>
              </a:rPr>
              <a:t>d’avocats</a:t>
            </a:r>
            <a:r>
              <a:rPr lang="en-US" dirty="0" smtClean="0">
                <a:solidFill>
                  <a:srgbClr val="005BBB"/>
                </a:solidFill>
                <a:latin typeface="Geomanist Medium"/>
                <a:cs typeface="Geomanist Medium"/>
              </a:rPr>
              <a:t>)</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Thierry PARASSIN </a:t>
            </a:r>
            <a:r>
              <a:rPr lang="en-US" dirty="0" smtClean="0">
                <a:solidFill>
                  <a:srgbClr val="005BBB"/>
                </a:solidFill>
                <a:latin typeface="Geomanist Medium"/>
                <a:cs typeface="Geomanist Medium"/>
              </a:rPr>
              <a:t>(DSI – VISIATIV)</a:t>
            </a:r>
            <a:endParaRPr lang="en-US" dirty="0">
              <a:solidFill>
                <a:srgbClr val="005BBB"/>
              </a:solidFill>
              <a:latin typeface="Geomanist Medium"/>
              <a:cs typeface="Geomanist Medium"/>
            </a:endParaRPr>
          </a:p>
          <a:p>
            <a:pPr marL="285750" indent="-285750" algn="just">
              <a:buFont typeface="Wingdings" panose="05000000000000000000" pitchFamily="2" charset="2"/>
              <a:buChar char="Ø"/>
            </a:pPr>
            <a:r>
              <a:rPr lang="en-US" dirty="0" smtClean="0">
                <a:solidFill>
                  <a:srgbClr val="005BBB"/>
                </a:solidFill>
                <a:effectLst>
                  <a:outerShdw blurRad="38100" dist="38100" dir="2700000" algn="tl">
                    <a:srgbClr val="000000">
                      <a:alpha val="43137"/>
                    </a:srgbClr>
                  </a:outerShdw>
                </a:effectLst>
                <a:latin typeface="Geomanist Medium"/>
                <a:cs typeface="Geomanist Medium"/>
              </a:rPr>
              <a:t>Me Raphaël PEUCHOT </a:t>
            </a:r>
            <a:r>
              <a:rPr lang="en-US" dirty="0" smtClean="0">
                <a:solidFill>
                  <a:srgbClr val="005BBB"/>
                </a:solidFill>
                <a:latin typeface="Geomanist Medium"/>
                <a:cs typeface="Geomanist Medium"/>
              </a:rPr>
              <a:t>(CIL </a:t>
            </a:r>
            <a:r>
              <a:rPr lang="fr-FR" dirty="0" smtClean="0">
                <a:solidFill>
                  <a:srgbClr val="005BBB"/>
                </a:solidFill>
                <a:latin typeface="Geomanist Medium"/>
                <a:cs typeface="Geomanist Medium"/>
              </a:rPr>
              <a:t>de </a:t>
            </a:r>
            <a:r>
              <a:rPr lang="fr-FR" dirty="0">
                <a:solidFill>
                  <a:srgbClr val="005BBB"/>
                </a:solidFill>
                <a:latin typeface="Geomanist Medium"/>
                <a:cs typeface="Geomanist Medium"/>
              </a:rPr>
              <a:t>l’Ordre </a:t>
            </a:r>
            <a:r>
              <a:rPr lang="fr-FR" dirty="0" smtClean="0">
                <a:solidFill>
                  <a:srgbClr val="005BBB"/>
                </a:solidFill>
                <a:latin typeface="Geomanist Medium"/>
                <a:cs typeface="Geomanist Medium"/>
              </a:rPr>
              <a:t>des avocats </a:t>
            </a:r>
            <a:r>
              <a:rPr lang="fr-FR" dirty="0">
                <a:solidFill>
                  <a:srgbClr val="005BBB"/>
                </a:solidFill>
                <a:latin typeface="Geomanist Medium"/>
                <a:cs typeface="Geomanist Medium"/>
              </a:rPr>
              <a:t>de Lyon, Animateur de l’AFCDP en </a:t>
            </a:r>
            <a:r>
              <a:rPr lang="fr-FR" dirty="0" smtClean="0">
                <a:solidFill>
                  <a:srgbClr val="005BBB"/>
                </a:solidFill>
                <a:latin typeface="Geomanist Medium"/>
                <a:cs typeface="Geomanist Medium"/>
              </a:rPr>
              <a:t>Région Auvergne Rhône-Alpes)</a:t>
            </a:r>
            <a:endParaRPr lang="en-US" dirty="0">
              <a:solidFill>
                <a:srgbClr val="005BBB"/>
              </a:solidFill>
              <a:latin typeface="Geomanist Medium"/>
              <a:cs typeface="Geomanist Medium"/>
            </a:endParaRPr>
          </a:p>
        </p:txBody>
      </p:sp>
    </p:spTree>
    <p:extLst>
      <p:ext uri="{BB962C8B-B14F-4D97-AF65-F5344CB8AC3E}">
        <p14:creationId xmlns:p14="http://schemas.microsoft.com/office/powerpoint/2010/main" val="81738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501" y="2548897"/>
            <a:ext cx="7399283" cy="2862322"/>
          </a:xfrm>
          <a:prstGeom prst="rect">
            <a:avLst/>
          </a:prstGeom>
        </p:spPr>
        <p:txBody>
          <a:bodyPr wrap="square">
            <a:spAutoFit/>
          </a:bodyPr>
          <a:lstStyle/>
          <a:p>
            <a:pPr algn="ctr"/>
            <a:r>
              <a:rPr lang="fr-FR" dirty="0" smtClean="0">
                <a:solidFill>
                  <a:srgbClr val="005BBB"/>
                </a:solidFill>
                <a:effectLst>
                  <a:outerShdw blurRad="38100" dist="38100" dir="2700000" algn="tl">
                    <a:srgbClr val="000000">
                      <a:alpha val="43137"/>
                    </a:srgbClr>
                  </a:outerShdw>
                </a:effectLst>
                <a:latin typeface="Geomanist Medium"/>
                <a:cs typeface="Geomanist Medium"/>
              </a:rPr>
              <a:t>Donnée personnelle:</a:t>
            </a:r>
          </a:p>
          <a:p>
            <a:pPr algn="ctr"/>
            <a:endParaRPr lang="fr-FR" dirty="0" smtClean="0">
              <a:solidFill>
                <a:srgbClr val="005BBB"/>
              </a:solidFill>
              <a:effectLst>
                <a:outerShdw blurRad="38100" dist="38100" dir="2700000" algn="tl">
                  <a:srgbClr val="000000">
                    <a:alpha val="43137"/>
                  </a:srgbClr>
                </a:outerShdw>
              </a:effectLst>
              <a:latin typeface="Geomanist Medium"/>
              <a:cs typeface="Geomanist Medium"/>
            </a:endParaRPr>
          </a:p>
          <a:p>
            <a:pPr algn="just"/>
            <a:r>
              <a:rPr lang="fr-FR" dirty="0" smtClean="0">
                <a:solidFill>
                  <a:srgbClr val="005BBB"/>
                </a:solidFill>
                <a:latin typeface="Geomanist Medium"/>
                <a:cs typeface="Geomanist Medium"/>
              </a:rPr>
              <a:t>« </a:t>
            </a:r>
            <a:r>
              <a:rPr lang="fr-FR" i="1" dirty="0" smtClean="0">
                <a:solidFill>
                  <a:srgbClr val="005BBB"/>
                </a:solidFill>
                <a:latin typeface="Geomanist Medium"/>
                <a:cs typeface="Geomanist Medium"/>
              </a:rPr>
              <a:t>Toute </a:t>
            </a:r>
            <a:r>
              <a:rPr lang="fr-FR" i="1" dirty="0">
                <a:solidFill>
                  <a:srgbClr val="005BBB"/>
                </a:solidFill>
                <a:effectLst>
                  <a:outerShdw blurRad="38100" dist="38100" dir="2700000" algn="tl">
                    <a:srgbClr val="000000">
                      <a:alpha val="43137"/>
                    </a:srgbClr>
                  </a:outerShdw>
                </a:effectLst>
                <a:latin typeface="Geomanist Medium"/>
                <a:cs typeface="Geomanist Medium"/>
              </a:rPr>
              <a:t>information</a:t>
            </a:r>
            <a:r>
              <a:rPr lang="fr-FR" i="1" dirty="0">
                <a:solidFill>
                  <a:srgbClr val="005BBB"/>
                </a:solidFill>
                <a:latin typeface="Geomanist Medium"/>
                <a:cs typeface="Geomanist Medium"/>
              </a:rPr>
              <a:t> </a:t>
            </a:r>
            <a:r>
              <a:rPr lang="fr-FR" i="1" dirty="0" smtClean="0">
                <a:solidFill>
                  <a:srgbClr val="005BBB"/>
                </a:solidFill>
                <a:latin typeface="Geomanist Medium"/>
                <a:cs typeface="Geomanist Medium"/>
              </a:rPr>
              <a:t>se  rapportant à une personne physique identifiée ou identifiable</a:t>
            </a:r>
            <a:r>
              <a:rPr lang="fr-FR" dirty="0" smtClean="0">
                <a:solidFill>
                  <a:srgbClr val="005BBB"/>
                </a:solidFill>
                <a:latin typeface="Geomanist Medium"/>
                <a:cs typeface="Geomanist Medium"/>
              </a:rPr>
              <a:t> » (art. 4 RGPD)</a:t>
            </a:r>
          </a:p>
          <a:p>
            <a:endParaRPr lang="fr-FR" dirty="0" smtClean="0">
              <a:solidFill>
                <a:srgbClr val="005BBB"/>
              </a:solidFill>
              <a:latin typeface="Geomanist Medium"/>
              <a:cs typeface="Geomanist Medium"/>
            </a:endParaRPr>
          </a:p>
          <a:p>
            <a:pPr marL="285750" indent="-285750" algn="ctr">
              <a:buFont typeface="Wingdings" panose="05000000000000000000" pitchFamily="2" charset="2"/>
              <a:buChar char="Ø"/>
            </a:pPr>
            <a:r>
              <a:rPr lang="fr-FR" dirty="0" smtClean="0">
                <a:solidFill>
                  <a:srgbClr val="005BBB"/>
                </a:solidFill>
                <a:latin typeface="Geomanist Medium"/>
                <a:cs typeface="Geomanist Medium"/>
              </a:rPr>
              <a:t>Par </a:t>
            </a:r>
            <a:r>
              <a:rPr lang="fr-FR" dirty="0">
                <a:solidFill>
                  <a:srgbClr val="005BBB"/>
                </a:solidFill>
                <a:latin typeface="Geomanist Medium"/>
                <a:cs typeface="Geomanist Medium"/>
              </a:rPr>
              <a:t>exemple : un nom, une photo, une empreinte, une adresse postale, une adresse mail, un numéro de téléphone, un numéro de sécurité sociale, un matricule interne, une adresse IP, un identifiant de connexion informatique, un enregistrement vocal, etc. </a:t>
            </a:r>
          </a:p>
          <a:p>
            <a:endParaRPr lang="fr-FR" dirty="0">
              <a:solidFill>
                <a:srgbClr val="005BBB"/>
              </a:solidFill>
              <a:latin typeface="Geomanist Medium"/>
              <a:cs typeface="Geomanist Medium"/>
            </a:endParaRPr>
          </a:p>
        </p:txBody>
      </p:sp>
    </p:spTree>
    <p:extLst>
      <p:ext uri="{BB962C8B-B14F-4D97-AF65-F5344CB8AC3E}">
        <p14:creationId xmlns:p14="http://schemas.microsoft.com/office/powerpoint/2010/main" val="196204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879" y="2376717"/>
            <a:ext cx="7430813" cy="2862322"/>
          </a:xfrm>
          <a:prstGeom prst="rect">
            <a:avLst/>
          </a:prstGeom>
        </p:spPr>
        <p:txBody>
          <a:bodyPr wrap="square">
            <a:spAutoFit/>
          </a:bodyPr>
          <a:lstStyle/>
          <a:p>
            <a:pPr algn="ctr"/>
            <a:r>
              <a:rPr lang="fr-FR" dirty="0" smtClean="0">
                <a:solidFill>
                  <a:srgbClr val="005BBB"/>
                </a:solidFill>
                <a:effectLst>
                  <a:outerShdw blurRad="38100" dist="38100" dir="2700000" algn="tl">
                    <a:srgbClr val="000000">
                      <a:alpha val="43137"/>
                    </a:srgbClr>
                  </a:outerShdw>
                </a:effectLst>
                <a:latin typeface="Geomanist Medium"/>
                <a:cs typeface="Geomanist Medium"/>
              </a:rPr>
              <a:t>Traitement:</a:t>
            </a:r>
          </a:p>
          <a:p>
            <a:pPr algn="ctr"/>
            <a:endParaRPr lang="fr-FR" dirty="0" smtClean="0">
              <a:solidFill>
                <a:srgbClr val="005BBB"/>
              </a:solidFill>
              <a:effectLst>
                <a:outerShdw blurRad="38100" dist="38100" dir="2700000" algn="tl">
                  <a:srgbClr val="000000">
                    <a:alpha val="43137"/>
                  </a:srgbClr>
                </a:outerShdw>
              </a:effectLst>
              <a:latin typeface="Geomanist Medium"/>
              <a:cs typeface="Geomanist Medium"/>
            </a:endParaRPr>
          </a:p>
          <a:p>
            <a:pPr algn="just"/>
            <a:r>
              <a:rPr lang="fr-FR" dirty="0" smtClean="0">
                <a:solidFill>
                  <a:srgbClr val="005BBB"/>
                </a:solidFill>
                <a:latin typeface="Geomanist Medium"/>
                <a:cs typeface="Geomanist Medium"/>
              </a:rPr>
              <a:t>« </a:t>
            </a:r>
            <a:r>
              <a:rPr lang="fr-FR" i="1" dirty="0" smtClean="0">
                <a:solidFill>
                  <a:srgbClr val="005BBB"/>
                </a:solidFill>
                <a:latin typeface="Geomanist Medium"/>
                <a:cs typeface="Geomanist Medium"/>
              </a:rPr>
              <a:t>Toute </a:t>
            </a:r>
            <a:r>
              <a:rPr lang="fr-FR" i="1" dirty="0">
                <a:solidFill>
                  <a:srgbClr val="005BBB"/>
                </a:solidFill>
                <a:effectLst>
                  <a:outerShdw blurRad="38100" dist="38100" dir="2700000" algn="tl">
                    <a:srgbClr val="000000">
                      <a:alpha val="43137"/>
                    </a:srgbClr>
                  </a:outerShdw>
                </a:effectLst>
                <a:latin typeface="Geomanist Medium"/>
                <a:cs typeface="Geomanist Medium"/>
              </a:rPr>
              <a:t>opération</a:t>
            </a:r>
            <a:r>
              <a:rPr lang="fr-FR" i="1" dirty="0">
                <a:solidFill>
                  <a:srgbClr val="005BBB"/>
                </a:solidFill>
                <a:latin typeface="Geomanist Medium"/>
                <a:cs typeface="Geomanist Medium"/>
              </a:rPr>
              <a:t> ou tout ensemble d'opérations effectuées ou non à l'aide de procédés automatisés et appliquées à des données ou des ensembles de données à caractère personnel, telles que la </a:t>
            </a:r>
            <a:r>
              <a:rPr lang="fr-FR" i="1" dirty="0">
                <a:solidFill>
                  <a:srgbClr val="005BBB"/>
                </a:solidFill>
                <a:effectLst>
                  <a:outerShdw blurRad="38100" dist="38100" dir="2700000" algn="tl">
                    <a:srgbClr val="000000">
                      <a:alpha val="43137"/>
                    </a:srgbClr>
                  </a:outerShdw>
                </a:effectLst>
                <a:latin typeface="Geomanist Medium"/>
                <a:cs typeface="Geomanist Medium"/>
              </a:rPr>
              <a:t>collecte</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l'enregistrement</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l'organisation</a:t>
            </a:r>
            <a:r>
              <a:rPr lang="fr-FR" i="1" dirty="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structuration</a:t>
            </a:r>
            <a:r>
              <a:rPr lang="fr-FR" i="1" dirty="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conservation</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l'adaptation</a:t>
            </a:r>
            <a:r>
              <a:rPr lang="fr-FR" i="1" dirty="0">
                <a:solidFill>
                  <a:srgbClr val="005BBB"/>
                </a:solidFill>
                <a:latin typeface="Geomanist Medium"/>
                <a:cs typeface="Geomanist Medium"/>
              </a:rPr>
              <a:t> ou la </a:t>
            </a:r>
            <a:r>
              <a:rPr lang="fr-FR" i="1" dirty="0">
                <a:solidFill>
                  <a:srgbClr val="005BBB"/>
                </a:solidFill>
                <a:effectLst>
                  <a:outerShdw blurRad="38100" dist="38100" dir="2700000" algn="tl">
                    <a:srgbClr val="000000">
                      <a:alpha val="43137"/>
                    </a:srgbClr>
                  </a:outerShdw>
                </a:effectLst>
                <a:latin typeface="Geomanist Medium"/>
                <a:cs typeface="Geomanist Medium"/>
              </a:rPr>
              <a:t>modification</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l'extraction</a:t>
            </a:r>
            <a:r>
              <a:rPr lang="fr-FR" i="1" dirty="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consultation</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l'utilisation</a:t>
            </a:r>
            <a:r>
              <a:rPr lang="fr-FR" i="1" dirty="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communication</a:t>
            </a:r>
            <a:r>
              <a:rPr lang="fr-FR" i="1" dirty="0">
                <a:solidFill>
                  <a:srgbClr val="005BBB"/>
                </a:solidFill>
                <a:latin typeface="Geomanist Medium"/>
                <a:cs typeface="Geomanist Medium"/>
              </a:rPr>
              <a:t> par transmission, la diffusion ou toute autre forme de mise à disposition, le </a:t>
            </a:r>
            <a:r>
              <a:rPr lang="fr-FR" i="1" dirty="0">
                <a:solidFill>
                  <a:srgbClr val="005BBB"/>
                </a:solidFill>
                <a:effectLst>
                  <a:outerShdw blurRad="38100" dist="38100" dir="2700000" algn="tl">
                    <a:srgbClr val="000000">
                      <a:alpha val="43137"/>
                    </a:srgbClr>
                  </a:outerShdw>
                </a:effectLst>
                <a:latin typeface="Geomanist Medium"/>
                <a:cs typeface="Geomanist Medium"/>
              </a:rPr>
              <a:t>rapprochement</a:t>
            </a:r>
            <a:r>
              <a:rPr lang="fr-FR" i="1" dirty="0">
                <a:solidFill>
                  <a:srgbClr val="005BBB"/>
                </a:solidFill>
                <a:latin typeface="Geomanist Medium"/>
                <a:cs typeface="Geomanist Medium"/>
              </a:rPr>
              <a:t> ou </a:t>
            </a:r>
            <a:r>
              <a:rPr lang="fr-FR" i="1" dirty="0">
                <a:solidFill>
                  <a:srgbClr val="005BBB"/>
                </a:solidFill>
                <a:effectLst>
                  <a:outerShdw blurRad="38100" dist="38100" dir="2700000" algn="tl">
                    <a:srgbClr val="000000">
                      <a:alpha val="43137"/>
                    </a:srgbClr>
                  </a:outerShdw>
                </a:effectLst>
                <a:latin typeface="Geomanist Medium"/>
                <a:cs typeface="Geomanist Medium"/>
              </a:rPr>
              <a:t>l'interconnexion</a:t>
            </a:r>
            <a:r>
              <a:rPr lang="fr-FR" i="1" dirty="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limitation</a:t>
            </a:r>
            <a:r>
              <a:rPr lang="fr-FR" i="1" dirty="0">
                <a:solidFill>
                  <a:srgbClr val="005BBB"/>
                </a:solidFill>
                <a:latin typeface="Geomanist Medium"/>
                <a:cs typeface="Geomanist Medium"/>
              </a:rPr>
              <a:t>, </a:t>
            </a:r>
            <a:r>
              <a:rPr lang="fr-FR" i="1" dirty="0">
                <a:solidFill>
                  <a:srgbClr val="005BBB"/>
                </a:solidFill>
                <a:effectLst>
                  <a:outerShdw blurRad="38100" dist="38100" dir="2700000" algn="tl">
                    <a:srgbClr val="000000">
                      <a:alpha val="43137"/>
                    </a:srgbClr>
                  </a:outerShdw>
                </a:effectLst>
                <a:latin typeface="Geomanist Medium"/>
                <a:cs typeface="Geomanist Medium"/>
              </a:rPr>
              <a:t>l'effacement</a:t>
            </a:r>
            <a:r>
              <a:rPr lang="fr-FR" i="1" dirty="0">
                <a:solidFill>
                  <a:srgbClr val="005BBB"/>
                </a:solidFill>
                <a:latin typeface="Geomanist Medium"/>
                <a:cs typeface="Geomanist Medium"/>
              </a:rPr>
              <a:t> ou la </a:t>
            </a:r>
            <a:r>
              <a:rPr lang="fr-FR" i="1" dirty="0" smtClean="0">
                <a:solidFill>
                  <a:srgbClr val="005BBB"/>
                </a:solidFill>
                <a:effectLst>
                  <a:outerShdw blurRad="38100" dist="38100" dir="2700000" algn="tl">
                    <a:srgbClr val="000000">
                      <a:alpha val="43137"/>
                    </a:srgbClr>
                  </a:outerShdw>
                </a:effectLst>
                <a:latin typeface="Geomanist Medium"/>
                <a:cs typeface="Geomanist Medium"/>
              </a:rPr>
              <a:t>destruction</a:t>
            </a:r>
            <a:r>
              <a:rPr lang="fr-FR" i="1" dirty="0" smtClean="0">
                <a:solidFill>
                  <a:srgbClr val="005BBB"/>
                </a:solidFill>
                <a:latin typeface="Geomanist Medium"/>
                <a:cs typeface="Geomanist Medium"/>
              </a:rPr>
              <a:t> </a:t>
            </a:r>
            <a:r>
              <a:rPr lang="fr-FR" dirty="0" smtClean="0">
                <a:solidFill>
                  <a:srgbClr val="005BBB"/>
                </a:solidFill>
                <a:latin typeface="Geomanist Medium"/>
                <a:cs typeface="Geomanist Medium"/>
              </a:rPr>
              <a:t>»</a:t>
            </a:r>
            <a:endParaRPr lang="fr-FR" dirty="0">
              <a:solidFill>
                <a:srgbClr val="005BBB"/>
              </a:solidFill>
              <a:latin typeface="Geomanist Medium"/>
              <a:cs typeface="Geomanist Medium"/>
            </a:endParaRPr>
          </a:p>
        </p:txBody>
      </p:sp>
    </p:spTree>
    <p:extLst>
      <p:ext uri="{BB962C8B-B14F-4D97-AF65-F5344CB8AC3E}">
        <p14:creationId xmlns:p14="http://schemas.microsoft.com/office/powerpoint/2010/main" val="998026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07" y="2623545"/>
            <a:ext cx="6642537" cy="1754326"/>
          </a:xfrm>
          <a:prstGeom prst="rect">
            <a:avLst/>
          </a:prstGeom>
        </p:spPr>
        <p:txBody>
          <a:bodyPr wrap="square">
            <a:spAutoFit/>
          </a:bodyPr>
          <a:lstStyle/>
          <a:p>
            <a:pPr algn="ctr"/>
            <a:r>
              <a:rPr lang="fr-FR" dirty="0" smtClean="0">
                <a:solidFill>
                  <a:srgbClr val="005BBB"/>
                </a:solidFill>
                <a:effectLst>
                  <a:outerShdw blurRad="38100" dist="38100" dir="2700000" algn="tl">
                    <a:srgbClr val="000000">
                      <a:alpha val="43137"/>
                    </a:srgbClr>
                  </a:outerShdw>
                </a:effectLst>
                <a:latin typeface="Geomanist Medium"/>
                <a:cs typeface="Geomanist Medium"/>
              </a:rPr>
              <a:t>Responsable de traitement: </a:t>
            </a:r>
          </a:p>
          <a:p>
            <a:pPr algn="ctr"/>
            <a:endParaRPr lang="fr-FR" dirty="0">
              <a:solidFill>
                <a:srgbClr val="005BBB"/>
              </a:solidFill>
              <a:latin typeface="Geomanist Medium"/>
              <a:cs typeface="Geomanist Medium"/>
            </a:endParaRPr>
          </a:p>
          <a:p>
            <a:pPr algn="just"/>
            <a:r>
              <a:rPr lang="fr-FR" i="1" dirty="0" smtClean="0">
                <a:solidFill>
                  <a:srgbClr val="005BBB"/>
                </a:solidFill>
                <a:latin typeface="Geomanist Medium"/>
                <a:cs typeface="Geomanist Medium"/>
              </a:rPr>
              <a:t>« La </a:t>
            </a:r>
            <a:r>
              <a:rPr lang="fr-FR" i="1" dirty="0">
                <a:solidFill>
                  <a:srgbClr val="005BBB"/>
                </a:solidFill>
                <a:effectLst>
                  <a:outerShdw blurRad="38100" dist="38100" dir="2700000" algn="tl">
                    <a:srgbClr val="000000">
                      <a:alpha val="43137"/>
                    </a:srgbClr>
                  </a:outerShdw>
                </a:effectLst>
                <a:latin typeface="Geomanist Medium"/>
                <a:cs typeface="Geomanist Medium"/>
              </a:rPr>
              <a:t>personne physique ou morale</a:t>
            </a:r>
            <a:r>
              <a:rPr lang="fr-FR" i="1" dirty="0">
                <a:solidFill>
                  <a:srgbClr val="005BBB"/>
                </a:solidFill>
                <a:latin typeface="Geomanist Medium"/>
                <a:cs typeface="Geomanist Medium"/>
              </a:rPr>
              <a:t>, l'autorité publique, le service ou un autre organisme qui, seul ou conjointement avec d'autres, </a:t>
            </a:r>
            <a:r>
              <a:rPr lang="fr-FR" i="1" dirty="0">
                <a:solidFill>
                  <a:srgbClr val="005BBB"/>
                </a:solidFill>
                <a:effectLst>
                  <a:outerShdw blurRad="38100" dist="38100" dir="2700000" algn="tl">
                    <a:srgbClr val="000000">
                      <a:alpha val="43137"/>
                    </a:srgbClr>
                  </a:outerShdw>
                </a:effectLst>
                <a:latin typeface="Geomanist Medium"/>
                <a:cs typeface="Geomanist Medium"/>
              </a:rPr>
              <a:t>détermine les finalités </a:t>
            </a:r>
            <a:r>
              <a:rPr lang="fr-FR" i="1" dirty="0">
                <a:solidFill>
                  <a:srgbClr val="005BBB"/>
                </a:solidFill>
                <a:latin typeface="Geomanist Medium"/>
                <a:cs typeface="Geomanist Medium"/>
              </a:rPr>
              <a:t>et les </a:t>
            </a:r>
            <a:r>
              <a:rPr lang="fr-FR" i="1" dirty="0">
                <a:solidFill>
                  <a:srgbClr val="005BBB"/>
                </a:solidFill>
                <a:effectLst>
                  <a:outerShdw blurRad="38100" dist="38100" dir="2700000" algn="tl">
                    <a:srgbClr val="000000">
                      <a:alpha val="43137"/>
                    </a:srgbClr>
                  </a:outerShdw>
                </a:effectLst>
                <a:latin typeface="Geomanist Medium"/>
                <a:cs typeface="Geomanist Medium"/>
              </a:rPr>
              <a:t>moyens</a:t>
            </a:r>
            <a:r>
              <a:rPr lang="fr-FR" i="1" dirty="0">
                <a:solidFill>
                  <a:srgbClr val="005BBB"/>
                </a:solidFill>
                <a:latin typeface="Geomanist Medium"/>
                <a:cs typeface="Geomanist Medium"/>
              </a:rPr>
              <a:t> du traitement; </a:t>
            </a:r>
            <a:r>
              <a:rPr lang="fr-FR" i="1" dirty="0" smtClean="0">
                <a:solidFill>
                  <a:srgbClr val="005BBB"/>
                </a:solidFill>
                <a:latin typeface="Geomanist Medium"/>
                <a:cs typeface="Geomanist Medium"/>
              </a:rPr>
              <a:t>[…]. »</a:t>
            </a:r>
          </a:p>
        </p:txBody>
      </p:sp>
    </p:spTree>
    <p:extLst>
      <p:ext uri="{BB962C8B-B14F-4D97-AF65-F5344CB8AC3E}">
        <p14:creationId xmlns:p14="http://schemas.microsoft.com/office/powerpoint/2010/main" val="175835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cannarsa\Pictures\one-internet-min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44" y="1"/>
            <a:ext cx="84608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72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764" y="1203462"/>
            <a:ext cx="6127531" cy="4555093"/>
          </a:xfrm>
          <a:prstGeom prst="rect">
            <a:avLst/>
          </a:prstGeom>
        </p:spPr>
        <p:txBody>
          <a:bodyPr wrap="square">
            <a:spAutoFit/>
          </a:bodyPr>
          <a:lstStyle/>
          <a:p>
            <a:pPr algn="ctr"/>
            <a:r>
              <a:rPr lang="fr-FR" b="1" dirty="0" smtClean="0">
                <a:solidFill>
                  <a:srgbClr val="005BBB"/>
                </a:solidFill>
                <a:latin typeface="Geomanist Medium"/>
                <a:cs typeface="Geomanist Medium"/>
              </a:rPr>
              <a:t>CONTEXTE</a:t>
            </a:r>
            <a:endParaRPr lang="fr-FR" b="1" dirty="0">
              <a:solidFill>
                <a:srgbClr val="005BBB"/>
              </a:solidFill>
              <a:latin typeface="Geomanist Medium"/>
              <a:cs typeface="Geomanist Medium"/>
            </a:endParaRPr>
          </a:p>
          <a:p>
            <a:pPr marL="285750" indent="-285750">
              <a:buFont typeface="Wingdings" panose="05000000000000000000" pitchFamily="2" charset="2"/>
              <a:buChar char="Ø"/>
            </a:pPr>
            <a:r>
              <a:rPr lang="fr-FR" sz="1600" dirty="0" smtClean="0">
                <a:solidFill>
                  <a:srgbClr val="005BBB"/>
                </a:solidFill>
                <a:latin typeface="Geomanist Medium"/>
                <a:cs typeface="Geomanist Medium"/>
              </a:rPr>
              <a:t>Data </a:t>
            </a:r>
            <a:r>
              <a:rPr lang="fr-FR" sz="1600" dirty="0" err="1" smtClean="0">
                <a:solidFill>
                  <a:srgbClr val="005BBB"/>
                </a:solidFill>
                <a:latin typeface="Geomanist Medium"/>
                <a:cs typeface="Geomanist Medium"/>
              </a:rPr>
              <a:t>Economy</a:t>
            </a:r>
            <a:r>
              <a:rPr lang="fr-FR" sz="1600" dirty="0" smtClean="0">
                <a:solidFill>
                  <a:srgbClr val="005BBB"/>
                </a:solidFill>
                <a:latin typeface="Geomanist Medium"/>
                <a:cs typeface="Geomanist Medium"/>
              </a:rPr>
              <a:t>*</a:t>
            </a:r>
          </a:p>
          <a:p>
            <a:endParaRPr lang="fr-FR" sz="1600"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sz="1600" i="1" dirty="0" smtClean="0">
                <a:solidFill>
                  <a:srgbClr val="005BBB"/>
                </a:solidFill>
                <a:latin typeface="Geomanist Medium"/>
                <a:cs typeface="Geomanist Medium"/>
              </a:rPr>
              <a:t>1 trillion (10</a:t>
            </a:r>
            <a:r>
              <a:rPr lang="fr-FR" sz="1600" i="1" baseline="30000" dirty="0" smtClean="0">
                <a:solidFill>
                  <a:srgbClr val="005BBB"/>
                </a:solidFill>
                <a:latin typeface="Geomanist Medium"/>
                <a:cs typeface="Geomanist Medium"/>
              </a:rPr>
              <a:t>12</a:t>
            </a:r>
            <a:r>
              <a:rPr lang="fr-FR" sz="1600" i="1" dirty="0" smtClean="0">
                <a:solidFill>
                  <a:srgbClr val="005BBB"/>
                </a:solidFill>
                <a:latin typeface="Geomanist Medium"/>
                <a:cs typeface="Geomanist Medium"/>
              </a:rPr>
              <a:t>) d’objets connectés dans le monde (la technologie se structure en grande partie autour de la donnée).</a:t>
            </a:r>
          </a:p>
          <a:p>
            <a:pPr marL="742950" lvl="1" indent="-285750" algn="just">
              <a:buFont typeface="Wingdings" panose="05000000000000000000" pitchFamily="2" charset="2"/>
              <a:buChar char="Ø"/>
            </a:pPr>
            <a:r>
              <a:rPr lang="fr-FR" sz="1600" i="1" dirty="0" smtClean="0">
                <a:solidFill>
                  <a:srgbClr val="005BBB"/>
                </a:solidFill>
                <a:latin typeface="Geomanist Medium"/>
                <a:cs typeface="Geomanist Medium"/>
              </a:rPr>
              <a:t>90% des données créés ces deux dernières années.</a:t>
            </a:r>
          </a:p>
          <a:p>
            <a:pPr marL="742950" lvl="1" indent="-285750" algn="just">
              <a:buFont typeface="Wingdings" panose="05000000000000000000" pitchFamily="2" charset="2"/>
              <a:buChar char="Ø"/>
            </a:pPr>
            <a:r>
              <a:rPr lang="fr-FR" sz="1600" i="1" dirty="0" smtClean="0">
                <a:solidFill>
                  <a:srgbClr val="005BBB"/>
                </a:solidFill>
                <a:latin typeface="Geomanist Medium"/>
                <a:cs typeface="Geomanist Medium"/>
              </a:rPr>
              <a:t>Seuls </a:t>
            </a:r>
            <a:r>
              <a:rPr lang="fr-FR" sz="1600" i="1" dirty="0">
                <a:solidFill>
                  <a:srgbClr val="005BBB"/>
                </a:solidFill>
                <a:latin typeface="Geomanist Medium"/>
                <a:cs typeface="Geomanist Medium"/>
              </a:rPr>
              <a:t>12% des données sont en moyenne analysées par les </a:t>
            </a:r>
            <a:r>
              <a:rPr lang="fr-FR" sz="1600" i="1" dirty="0" smtClean="0">
                <a:solidFill>
                  <a:srgbClr val="005BBB"/>
                </a:solidFill>
                <a:latin typeface="Geomanist Medium"/>
                <a:cs typeface="Geomanist Medium"/>
              </a:rPr>
              <a:t>entreprises: la plupart des gisements sont à exploiter, et à raffiner.... </a:t>
            </a:r>
          </a:p>
          <a:p>
            <a:pPr marL="742950" lvl="1" indent="-285750" algn="just">
              <a:buFont typeface="Wingdings" panose="05000000000000000000" pitchFamily="2" charset="2"/>
              <a:buChar char="Ø"/>
            </a:pPr>
            <a:r>
              <a:rPr lang="fr-FR" sz="1600" i="1" dirty="0" smtClean="0">
                <a:solidFill>
                  <a:srgbClr val="005BBB"/>
                </a:solidFill>
                <a:latin typeface="Geomanist Medium"/>
                <a:cs typeface="Geomanist Medium"/>
              </a:rPr>
              <a:t>Accessibilité à la donnée pour les décideurs (niveau actuel </a:t>
            </a:r>
            <a:r>
              <a:rPr lang="fr-FR" sz="1600" i="1" dirty="0" err="1" smtClean="0">
                <a:solidFill>
                  <a:srgbClr val="005BBB"/>
                </a:solidFill>
                <a:latin typeface="Geomanist Medium"/>
                <a:cs typeface="Geomanist Medium"/>
              </a:rPr>
              <a:t>sub</a:t>
            </a:r>
            <a:r>
              <a:rPr lang="fr-FR" sz="1600" i="1" dirty="0" smtClean="0">
                <a:solidFill>
                  <a:srgbClr val="005BBB"/>
                </a:solidFill>
                <a:latin typeface="Geomanist Medium"/>
                <a:cs typeface="Geomanist Medium"/>
              </a:rPr>
              <a:t>-optimal). </a:t>
            </a:r>
          </a:p>
          <a:p>
            <a:pPr marL="742950" lvl="1" indent="-285750" algn="just">
              <a:buFont typeface="Wingdings" panose="05000000000000000000" pitchFamily="2" charset="2"/>
              <a:buChar char="Ø"/>
            </a:pPr>
            <a:r>
              <a:rPr lang="fr-FR" sz="1600" i="1" dirty="0">
                <a:solidFill>
                  <a:srgbClr val="005BBB"/>
                </a:solidFill>
                <a:latin typeface="Geomanist Medium"/>
                <a:cs typeface="Geomanist Medium"/>
              </a:rPr>
              <a:t>L</a:t>
            </a:r>
            <a:r>
              <a:rPr lang="fr-FR" sz="1600" i="1" dirty="0" smtClean="0">
                <a:solidFill>
                  <a:srgbClr val="005BBB"/>
                </a:solidFill>
                <a:latin typeface="Geomanist Medium"/>
                <a:cs typeface="Geomanist Medium"/>
              </a:rPr>
              <a:t>es </a:t>
            </a:r>
            <a:r>
              <a:rPr lang="fr-FR" sz="1600" i="1" dirty="0">
                <a:solidFill>
                  <a:srgbClr val="005BBB"/>
                </a:solidFill>
                <a:latin typeface="Geomanist Medium"/>
                <a:cs typeface="Geomanist Medium"/>
              </a:rPr>
              <a:t>répercussions des objets connectés et du </a:t>
            </a:r>
            <a:r>
              <a:rPr lang="fr-FR" sz="1600" i="1" dirty="0" err="1">
                <a:solidFill>
                  <a:srgbClr val="005BBB"/>
                </a:solidFill>
                <a:latin typeface="Geomanist Medium"/>
                <a:cs typeface="Geomanist Medium"/>
              </a:rPr>
              <a:t>Big</a:t>
            </a:r>
            <a:r>
              <a:rPr lang="fr-FR" sz="1600" i="1" dirty="0">
                <a:solidFill>
                  <a:srgbClr val="005BBB"/>
                </a:solidFill>
                <a:latin typeface="Geomanist Medium"/>
                <a:cs typeface="Geomanist Medium"/>
              </a:rPr>
              <a:t> Data sur l’économie française pourraient atteindre les 3,6 % de PIB à échéance 2020 (et environ 7 % en 2025</a:t>
            </a:r>
            <a:r>
              <a:rPr lang="fr-FR" sz="1600" i="1" dirty="0" smtClean="0">
                <a:solidFill>
                  <a:srgbClr val="005BBB"/>
                </a:solidFill>
                <a:latin typeface="Geomanist Medium"/>
                <a:cs typeface="Geomanist Medium"/>
              </a:rPr>
              <a:t>).**</a:t>
            </a:r>
            <a:endParaRPr lang="fr-FR" sz="1600" i="1" dirty="0" smtClean="0">
              <a:solidFill>
                <a:srgbClr val="005BBB"/>
              </a:solidFill>
              <a:latin typeface="Geomanist Medium"/>
              <a:cs typeface="Geomanist Medium"/>
            </a:endParaRPr>
          </a:p>
          <a:p>
            <a:endParaRPr lang="fr-FR" dirty="0" smtClean="0"/>
          </a:p>
          <a:p>
            <a:r>
              <a:rPr lang="fr-FR" sz="1000" dirty="0" smtClean="0">
                <a:latin typeface="Geomanist Regular" pitchFamily="50" charset="0"/>
              </a:rPr>
              <a:t>(*v. notamment LinkedIn, 5 mars 2018, « Les données sont la matière première de notre siècle! </a:t>
            </a:r>
            <a:r>
              <a:rPr lang="fr-FR" sz="1000" dirty="0">
                <a:latin typeface="Geomanist Regular" pitchFamily="50" charset="0"/>
              </a:rPr>
              <a:t>», </a:t>
            </a:r>
            <a:r>
              <a:rPr lang="fr-FR" sz="1000" dirty="0" smtClean="0">
                <a:latin typeface="Geomanist Regular" pitchFamily="50" charset="0"/>
              </a:rPr>
              <a:t>entretien avec </a:t>
            </a:r>
            <a:r>
              <a:rPr lang="fr-FR" sz="1000" dirty="0">
                <a:latin typeface="Geomanist Regular" pitchFamily="50" charset="0"/>
              </a:rPr>
              <a:t>Jean-Paul </a:t>
            </a:r>
            <a:r>
              <a:rPr lang="fr-FR" sz="1000" dirty="0" err="1" smtClean="0">
                <a:latin typeface="Geomanist Regular" pitchFamily="50" charset="0"/>
              </a:rPr>
              <a:t>Chapron</a:t>
            </a:r>
            <a:r>
              <a:rPr lang="fr-FR" sz="1000" dirty="0" smtClean="0">
                <a:latin typeface="Geomanist Regular" pitchFamily="50" charset="0"/>
              </a:rPr>
              <a:t>, entreprise ASI). </a:t>
            </a:r>
          </a:p>
          <a:p>
            <a:r>
              <a:rPr lang="fr-FR" sz="1000" dirty="0" smtClean="0">
                <a:latin typeface="Geomanist Regular" pitchFamily="50" charset="0"/>
              </a:rPr>
              <a:t>(** </a:t>
            </a:r>
            <a:r>
              <a:rPr lang="fr-FR" sz="1000" dirty="0" smtClean="0">
                <a:latin typeface="Geomanist Regular" pitchFamily="50" charset="0"/>
              </a:rPr>
              <a:t>Institut </a:t>
            </a:r>
            <a:r>
              <a:rPr lang="fr-FR" sz="1000" dirty="0">
                <a:latin typeface="Geomanist Regular" pitchFamily="50" charset="0"/>
              </a:rPr>
              <a:t>Montaigne </a:t>
            </a:r>
            <a:r>
              <a:rPr lang="fr-FR" sz="1000" dirty="0" smtClean="0">
                <a:latin typeface="Geomanist Regular" pitchFamily="50" charset="0"/>
              </a:rPr>
              <a:t>:</a:t>
            </a:r>
            <a:r>
              <a:rPr lang="fr-FR" sz="1000" dirty="0" err="1" smtClean="0">
                <a:latin typeface="Geomanist Regular" pitchFamily="50" charset="0"/>
              </a:rPr>
              <a:t>Big</a:t>
            </a:r>
            <a:r>
              <a:rPr lang="fr-FR" sz="1000" dirty="0" smtClean="0">
                <a:latin typeface="Geomanist Regular" pitchFamily="50" charset="0"/>
              </a:rPr>
              <a:t> </a:t>
            </a:r>
            <a:r>
              <a:rPr lang="fr-FR" sz="1000" dirty="0">
                <a:latin typeface="Geomanist Regular" pitchFamily="50" charset="0"/>
              </a:rPr>
              <a:t>data et objets connectés, 2015</a:t>
            </a:r>
            <a:r>
              <a:rPr lang="fr-FR" sz="1000" dirty="0" smtClean="0">
                <a:latin typeface="Geomanist Regular" pitchFamily="50" charset="0"/>
              </a:rPr>
              <a:t>). </a:t>
            </a:r>
            <a:endParaRPr lang="fr-FR" sz="1000" dirty="0">
              <a:latin typeface="Geomanist Regular" pitchFamily="50" charset="0"/>
            </a:endParaRPr>
          </a:p>
        </p:txBody>
      </p:sp>
    </p:spTree>
    <p:extLst>
      <p:ext uri="{BB962C8B-B14F-4D97-AF65-F5344CB8AC3E}">
        <p14:creationId xmlns:p14="http://schemas.microsoft.com/office/powerpoint/2010/main" val="366548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868" y="987660"/>
            <a:ext cx="6905297" cy="4678204"/>
          </a:xfrm>
          <a:prstGeom prst="rect">
            <a:avLst/>
          </a:prstGeom>
        </p:spPr>
        <p:txBody>
          <a:bodyPr wrap="square">
            <a:spAutoFit/>
          </a:bodyPr>
          <a:lstStyle/>
          <a:p>
            <a:pPr marL="285750" indent="-285750">
              <a:buFont typeface="Wingdings" panose="05000000000000000000" pitchFamily="2" charset="2"/>
              <a:buChar char="Ø"/>
            </a:pPr>
            <a:r>
              <a:rPr lang="fr-FR" dirty="0">
                <a:solidFill>
                  <a:srgbClr val="005BBB"/>
                </a:solidFill>
                <a:latin typeface="Geomanist Medium"/>
                <a:cs typeface="Geomanist Medium"/>
              </a:rPr>
              <a:t>Data </a:t>
            </a:r>
            <a:r>
              <a:rPr lang="fr-FR" dirty="0" err="1" smtClean="0">
                <a:solidFill>
                  <a:srgbClr val="005BBB"/>
                </a:solidFill>
                <a:latin typeface="Geomanist Medium"/>
                <a:cs typeface="Geomanist Medium"/>
              </a:rPr>
              <a:t>Economy</a:t>
            </a:r>
            <a:r>
              <a:rPr lang="fr-FR" dirty="0" smtClean="0">
                <a:solidFill>
                  <a:srgbClr val="005BBB"/>
                </a:solidFill>
                <a:latin typeface="Geomanist Medium"/>
                <a:cs typeface="Geomanist Medium"/>
              </a:rPr>
              <a:t> – le « tétraèdre du XXIe siècle »*</a:t>
            </a:r>
          </a:p>
          <a:p>
            <a:pPr marL="285750" indent="-285750">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Information au cœur du système: « </a:t>
            </a:r>
            <a:r>
              <a:rPr lang="fr-FR" i="1" dirty="0" smtClean="0">
                <a:solidFill>
                  <a:srgbClr val="005BBB"/>
                </a:solidFill>
                <a:latin typeface="Geomanist Medium"/>
                <a:cs typeface="Geomanist Medium"/>
              </a:rPr>
              <a:t>c’est son exploitation systématique à l’aide de l’ordinateur qui a modifié en profondeur les façons de faire traditionnelles et permis de réaliser des choses tout à fait nouvelles et insoupçonnables au XXe siècle</a:t>
            </a:r>
            <a:r>
              <a:rPr lang="fr-FR" dirty="0" smtClean="0">
                <a:solidFill>
                  <a:srgbClr val="005BBB"/>
                </a:solidFill>
                <a:latin typeface="Geomanist Medium"/>
                <a:cs typeface="Geomanist Medium"/>
              </a:rPr>
              <a:t> ». *</a:t>
            </a: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lvl="1" algn="just"/>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i="1" dirty="0" smtClean="0">
                <a:solidFill>
                  <a:srgbClr val="005BBB"/>
                </a:solidFill>
                <a:latin typeface="Geomanist Medium"/>
                <a:cs typeface="Geomanist Medium"/>
              </a:rPr>
              <a:t>L’écosystème de la donnée est par définition transfrontalier (la donnée et ses flux sont dématérialisés). </a:t>
            </a:r>
          </a:p>
          <a:p>
            <a:pPr lvl="1" algn="just"/>
            <a:endParaRPr lang="fr-FR" dirty="0" smtClean="0">
              <a:solidFill>
                <a:srgbClr val="005BBB"/>
              </a:solidFill>
              <a:latin typeface="Geomanist Medium"/>
              <a:cs typeface="Geomanist Medium"/>
            </a:endParaRPr>
          </a:p>
          <a:p>
            <a:pPr marL="742950" lvl="1" indent="-285750" algn="ctr">
              <a:buFont typeface="Wingdings" panose="05000000000000000000" pitchFamily="2" charset="2"/>
              <a:buChar char="Ø"/>
            </a:pPr>
            <a:r>
              <a:rPr lang="fr-FR" i="1" dirty="0">
                <a:solidFill>
                  <a:srgbClr val="FF0000"/>
                </a:solidFill>
                <a:latin typeface="Geomanist Medium"/>
                <a:cs typeface="Geomanist Medium"/>
              </a:rPr>
              <a:t>La protection </a:t>
            </a:r>
            <a:r>
              <a:rPr lang="fr-FR" i="1" dirty="0" smtClean="0">
                <a:solidFill>
                  <a:srgbClr val="FF0000"/>
                </a:solidFill>
                <a:latin typeface="Geomanist Medium"/>
                <a:cs typeface="Geomanist Medium"/>
              </a:rPr>
              <a:t>est </a:t>
            </a:r>
            <a:r>
              <a:rPr lang="fr-FR" i="1" dirty="0">
                <a:solidFill>
                  <a:srgbClr val="FF0000"/>
                </a:solidFill>
                <a:latin typeface="Geomanist Medium"/>
                <a:cs typeface="Geomanist Medium"/>
              </a:rPr>
              <a:t>un des aspects majeurs de la chaîne de valeur de l’économie de la donnée. </a:t>
            </a:r>
            <a:endParaRPr lang="fr-FR" i="1" dirty="0" smtClean="0">
              <a:solidFill>
                <a:srgbClr val="FF0000"/>
              </a:solidFill>
              <a:latin typeface="Geomanist Medium"/>
              <a:cs typeface="Geomanist Medium"/>
            </a:endParaRPr>
          </a:p>
          <a:p>
            <a:pPr lvl="1" algn="just"/>
            <a:endParaRPr lang="fr-FR" dirty="0">
              <a:solidFill>
                <a:srgbClr val="005BBB"/>
              </a:solidFill>
              <a:latin typeface="Geomanist Medium"/>
              <a:cs typeface="Geomanist Medium"/>
            </a:endParaRPr>
          </a:p>
          <a:p>
            <a:pPr lvl="1" algn="just"/>
            <a:r>
              <a:rPr lang="fr-FR" sz="1000" dirty="0">
                <a:latin typeface="Geomanist Regular" pitchFamily="50" charset="0"/>
              </a:rPr>
              <a:t>(*v</a:t>
            </a:r>
            <a:r>
              <a:rPr lang="fr-FR" sz="1000" dirty="0" smtClean="0">
                <a:latin typeface="Geomanist Regular" pitchFamily="50" charset="0"/>
              </a:rPr>
              <a:t>. Gérard BERRY, </a:t>
            </a:r>
            <a:r>
              <a:rPr lang="fr-FR" sz="1000" i="1" dirty="0" smtClean="0">
                <a:latin typeface="Geomanist Regular" pitchFamily="50" charset="0"/>
              </a:rPr>
              <a:t>L’hyperpuissance de l’informatique</a:t>
            </a:r>
            <a:r>
              <a:rPr lang="fr-FR" sz="1000" dirty="0" smtClean="0">
                <a:latin typeface="Geomanist Regular" pitchFamily="50" charset="0"/>
              </a:rPr>
              <a:t>, octobre 2017). </a:t>
            </a:r>
            <a:endParaRPr lang="fr-FR" sz="1000" dirty="0">
              <a:latin typeface="Geomanist Regular" pitchFamily="50" charset="0"/>
            </a:endParaRPr>
          </a:p>
          <a:p>
            <a:pPr lvl="1" algn="just"/>
            <a:endParaRPr lang="fr-FR" dirty="0">
              <a:solidFill>
                <a:srgbClr val="005BBB"/>
              </a:solidFill>
              <a:latin typeface="Geomanist Medium"/>
              <a:cs typeface="Geomanist Medium"/>
            </a:endParaRPr>
          </a:p>
        </p:txBody>
      </p:sp>
    </p:spTree>
    <p:extLst>
      <p:ext uri="{BB962C8B-B14F-4D97-AF65-F5344CB8AC3E}">
        <p14:creationId xmlns:p14="http://schemas.microsoft.com/office/powerpoint/2010/main" val="45355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786" y="1093813"/>
            <a:ext cx="7840717" cy="5632311"/>
          </a:xfrm>
          <a:prstGeom prst="rect">
            <a:avLst/>
          </a:prstGeom>
        </p:spPr>
        <p:txBody>
          <a:bodyPr wrap="square">
            <a:spAutoFit/>
          </a:bodyPr>
          <a:lstStyle/>
          <a:p>
            <a:pPr marL="285750" indent="-285750" algn="just">
              <a:buFont typeface="Wingdings" panose="05000000000000000000" pitchFamily="2" charset="2"/>
              <a:buChar char="Ø"/>
            </a:pPr>
            <a:r>
              <a:rPr lang="fr-FR" dirty="0" smtClean="0">
                <a:solidFill>
                  <a:srgbClr val="005BBB"/>
                </a:solidFill>
                <a:latin typeface="Geomanist Medium"/>
                <a:cs typeface="Geomanist Medium"/>
              </a:rPr>
              <a:t>Marché unique numérique</a:t>
            </a:r>
            <a:r>
              <a:rPr lang="fr-FR" dirty="0">
                <a:solidFill>
                  <a:srgbClr val="005BBB"/>
                </a:solidFill>
                <a:latin typeface="Geomanist Medium"/>
                <a:cs typeface="Geomanist Medium"/>
              </a:rPr>
              <a:t>: </a:t>
            </a:r>
            <a:r>
              <a:rPr lang="fr-FR" i="1" dirty="0">
                <a:solidFill>
                  <a:srgbClr val="005BBB"/>
                </a:solidFill>
                <a:latin typeface="Geomanist Medium"/>
                <a:cs typeface="Geomanist Medium"/>
              </a:rPr>
              <a:t>En route vers la 5e liberté du marché unique : la libre circulation des données</a:t>
            </a:r>
            <a:r>
              <a:rPr lang="fr-FR" dirty="0" smtClean="0">
                <a:solidFill>
                  <a:srgbClr val="005BBB"/>
                </a:solidFill>
                <a:latin typeface="Geomanist Medium"/>
                <a:cs typeface="Geomanist Medium"/>
              </a:rPr>
              <a:t>.</a:t>
            </a:r>
          </a:p>
          <a:p>
            <a:pPr marL="285750"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a:solidFill>
                  <a:srgbClr val="005BBB"/>
                </a:solidFill>
                <a:latin typeface="Geomanist Medium"/>
                <a:cs typeface="Geomanist Medium"/>
              </a:rPr>
              <a:t>Stratégie du marché unique </a:t>
            </a:r>
            <a:r>
              <a:rPr lang="fr-FR" dirty="0" smtClean="0">
                <a:solidFill>
                  <a:srgbClr val="005BBB"/>
                </a:solidFill>
                <a:latin typeface="Geomanist Medium"/>
                <a:cs typeface="Geomanist Medium"/>
              </a:rPr>
              <a:t>numérique (2015): « </a:t>
            </a:r>
            <a:r>
              <a:rPr lang="fr-FR" i="1" dirty="0" smtClean="0">
                <a:solidFill>
                  <a:srgbClr val="005BBB"/>
                </a:solidFill>
                <a:effectLst>
                  <a:outerShdw blurRad="38100" dist="38100" dir="2700000" algn="tl">
                    <a:srgbClr val="000000">
                      <a:alpha val="43137"/>
                    </a:srgbClr>
                  </a:outerShdw>
                </a:effectLst>
                <a:latin typeface="Geomanist Medium"/>
                <a:cs typeface="Geomanist Medium"/>
              </a:rPr>
              <a:t>Il </a:t>
            </a:r>
            <a:r>
              <a:rPr lang="fr-FR" i="1" dirty="0">
                <a:solidFill>
                  <a:srgbClr val="005BBB"/>
                </a:solidFill>
                <a:effectLst>
                  <a:outerShdw blurRad="38100" dist="38100" dir="2700000" algn="tl">
                    <a:srgbClr val="000000">
                      <a:alpha val="43137"/>
                    </a:srgbClr>
                  </a:outerShdw>
                </a:effectLst>
                <a:latin typeface="Geomanist Medium"/>
                <a:cs typeface="Geomanist Medium"/>
              </a:rPr>
              <a:t>est temps d'adapter le marché unique de l’UE à l’ère numérique, de faire tomber les barrières réglementaires et de transformer les 28 marchés nationaux en un marché unique. Ce marché pourrait générer 415 milliards d’euros par an pour notre économie et créer des centaines de milliers d’emplois</a:t>
            </a:r>
            <a:r>
              <a:rPr lang="fr-FR" i="1" dirty="0" smtClean="0">
                <a:solidFill>
                  <a:srgbClr val="005BBB"/>
                </a:solidFill>
                <a:effectLst>
                  <a:outerShdw blurRad="38100" dist="38100" dir="2700000" algn="tl">
                    <a:srgbClr val="000000">
                      <a:alpha val="43137"/>
                    </a:srgbClr>
                  </a:outerShdw>
                </a:effectLst>
                <a:latin typeface="Geomanist Medium"/>
                <a:cs typeface="Geomanist Medium"/>
              </a:rPr>
              <a:t>.</a:t>
            </a:r>
            <a:r>
              <a:rPr lang="fr-FR" dirty="0" smtClean="0">
                <a:solidFill>
                  <a:srgbClr val="005BBB"/>
                </a:solidFill>
                <a:latin typeface="Geomanist Medium"/>
                <a:cs typeface="Geomanist Medium"/>
              </a:rPr>
              <a:t> » (Jean-Claude JUNCKER, Président de la Commission européenne). </a:t>
            </a: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r>
              <a:rPr lang="fr-FR" dirty="0" smtClean="0">
                <a:solidFill>
                  <a:srgbClr val="005BBB"/>
                </a:solidFill>
                <a:latin typeface="Geomanist Medium"/>
                <a:cs typeface="Geomanist Medium"/>
              </a:rPr>
              <a:t>Les données doivent circuler librement au sein du marché unique:</a:t>
            </a:r>
          </a:p>
          <a:p>
            <a:pPr marL="1200150" lvl="2" indent="-285750" algn="just">
              <a:buFont typeface="Wingdings" panose="05000000000000000000" pitchFamily="2" charset="2"/>
              <a:buChar char="Ø"/>
            </a:pPr>
            <a:r>
              <a:rPr lang="fr-FR" dirty="0" smtClean="0">
                <a:solidFill>
                  <a:srgbClr val="FF0000"/>
                </a:solidFill>
                <a:latin typeface="Geomanist Medium"/>
                <a:cs typeface="Geomanist Medium"/>
              </a:rPr>
              <a:t>Le Règlement Général sur la Protection des Données (RGPD) est destiné à assurer cette libre circulation en harmonisant la gestion des données. </a:t>
            </a:r>
          </a:p>
          <a:p>
            <a:pPr marL="742950" lvl="1" indent="-285750" algn="just">
              <a:buFont typeface="Wingdings" panose="05000000000000000000" pitchFamily="2" charset="2"/>
              <a:buChar char="Ø"/>
            </a:pPr>
            <a:endParaRPr lang="fr-FR" dirty="0" smtClean="0">
              <a:solidFill>
                <a:srgbClr val="005BBB"/>
              </a:solidFill>
              <a:latin typeface="Geomanist Medium"/>
              <a:cs typeface="Geomanist Medium"/>
            </a:endParaRPr>
          </a:p>
          <a:p>
            <a:pPr marL="742950" lvl="1" indent="-285750" algn="just">
              <a:buFont typeface="Wingdings" panose="05000000000000000000" pitchFamily="2" charset="2"/>
              <a:buChar char="Ø"/>
            </a:pPr>
            <a:endParaRPr lang="fr-FR" dirty="0">
              <a:solidFill>
                <a:srgbClr val="005BBB"/>
              </a:solidFill>
              <a:latin typeface="Geomanist Medium"/>
              <a:cs typeface="Geomanist Medium"/>
            </a:endParaRPr>
          </a:p>
          <a:p>
            <a:pPr marL="285750" indent="-285750" algn="just">
              <a:buFont typeface="Wingdings" panose="05000000000000000000" pitchFamily="2" charset="2"/>
              <a:buChar char="Ø"/>
            </a:pPr>
            <a:endParaRPr lang="fr-FR" dirty="0">
              <a:solidFill>
                <a:srgbClr val="005BBB"/>
              </a:solidFill>
              <a:latin typeface="Geomanist Medium"/>
              <a:cs typeface="Geomanist Medium"/>
            </a:endParaRPr>
          </a:p>
          <a:p>
            <a:pPr marL="285750" indent="-285750" algn="just">
              <a:buFont typeface="Wingdings" panose="05000000000000000000" pitchFamily="2" charset="2"/>
              <a:buChar char="Ø"/>
            </a:pPr>
            <a:endParaRPr lang="fr-FR" dirty="0">
              <a:solidFill>
                <a:srgbClr val="005BBB"/>
              </a:solidFill>
              <a:latin typeface="Geomanist Medium"/>
              <a:cs typeface="Geomanist Medium"/>
            </a:endParaRPr>
          </a:p>
          <a:p>
            <a:pPr marL="285750" indent="-285750">
              <a:buFont typeface="Wingdings" panose="05000000000000000000" pitchFamily="2" charset="2"/>
              <a:buChar char="Ø"/>
            </a:pPr>
            <a:endParaRPr lang="fr-FR" dirty="0" smtClean="0">
              <a:solidFill>
                <a:srgbClr val="005BBB"/>
              </a:solidFill>
              <a:latin typeface="Geomanist Medium"/>
              <a:cs typeface="Geomanist Medium"/>
            </a:endParaRPr>
          </a:p>
        </p:txBody>
      </p:sp>
    </p:spTree>
    <p:extLst>
      <p:ext uri="{BB962C8B-B14F-4D97-AF65-F5344CB8AC3E}">
        <p14:creationId xmlns:p14="http://schemas.microsoft.com/office/powerpoint/2010/main" val="152225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69" y="2828835"/>
            <a:ext cx="695784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lgn="just"/>
            <a:r>
              <a:rPr lang="fr-FR" dirty="0">
                <a:solidFill>
                  <a:srgbClr val="005BBB"/>
                </a:solidFill>
                <a:latin typeface="Geomanist Medium"/>
                <a:cs typeface="Geomanist Medium"/>
              </a:rPr>
              <a:t>Pour résumer le modèle européen : </a:t>
            </a:r>
            <a:endParaRPr lang="fr-FR" dirty="0" smtClean="0">
              <a:solidFill>
                <a:srgbClr val="005BBB"/>
              </a:solidFill>
              <a:latin typeface="Geomanist Medium"/>
              <a:cs typeface="Geomanist Medium"/>
            </a:endParaRPr>
          </a:p>
          <a:p>
            <a:pPr lvl="1" algn="just"/>
            <a:endParaRPr lang="fr-FR" dirty="0">
              <a:solidFill>
                <a:srgbClr val="005BBB"/>
              </a:solidFill>
              <a:latin typeface="Geomanist Medium"/>
              <a:cs typeface="Geomanist Medium"/>
            </a:endParaRPr>
          </a:p>
          <a:p>
            <a:pPr lvl="1" algn="just"/>
            <a:r>
              <a:rPr lang="fr-FR" dirty="0">
                <a:solidFill>
                  <a:srgbClr val="005BBB"/>
                </a:solidFill>
                <a:latin typeface="Geomanist Medium"/>
                <a:cs typeface="Geomanist Medium"/>
              </a:rPr>
              <a:t>L</a:t>
            </a:r>
            <a:r>
              <a:rPr lang="fr-FR" dirty="0" smtClean="0">
                <a:solidFill>
                  <a:srgbClr val="005BBB"/>
                </a:solidFill>
                <a:latin typeface="Geomanist Medium"/>
                <a:cs typeface="Geomanist Medium"/>
              </a:rPr>
              <a:t>’utilisation </a:t>
            </a:r>
            <a:r>
              <a:rPr lang="fr-FR" dirty="0">
                <a:solidFill>
                  <a:srgbClr val="005BBB"/>
                </a:solidFill>
                <a:latin typeface="Geomanist Medium"/>
                <a:cs typeface="Geomanist Medium"/>
              </a:rPr>
              <a:t>de la donnée doit </a:t>
            </a:r>
            <a:r>
              <a:rPr lang="fr-FR" dirty="0" smtClean="0">
                <a:solidFill>
                  <a:srgbClr val="005BBB"/>
                </a:solidFill>
                <a:latin typeface="Geomanist Medium"/>
                <a:cs typeface="Geomanist Medium"/>
              </a:rPr>
              <a:t>aller </a:t>
            </a:r>
            <a:r>
              <a:rPr lang="fr-FR" dirty="0">
                <a:solidFill>
                  <a:srgbClr val="005BBB"/>
                </a:solidFill>
                <a:latin typeface="Geomanist Medium"/>
                <a:cs typeface="Geomanist Medium"/>
              </a:rPr>
              <a:t>de pair avec la protection de la donnée.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738" y="1971586"/>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247" y="4026536"/>
            <a:ext cx="1285875" cy="85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69" y="1971586"/>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68" y="4031793"/>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642" y="1971586"/>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642" y="4029165"/>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221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730</Words>
  <Application>Microsoft Office PowerPoint</Application>
  <PresentationFormat>Affichage à l'écran (4:3)</PresentationFormat>
  <Paragraphs>149</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Jacques Vabre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 Lutherking</dc:creator>
  <cp:lastModifiedBy>mcannarsa</cp:lastModifiedBy>
  <cp:revision>119</cp:revision>
  <dcterms:created xsi:type="dcterms:W3CDTF">2015-08-20T13:58:40Z</dcterms:created>
  <dcterms:modified xsi:type="dcterms:W3CDTF">2018-03-05T16:55:22Z</dcterms:modified>
</cp:coreProperties>
</file>