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4" r:id="rId2"/>
  </p:sldMasterIdLst>
  <p:notesMasterIdLst>
    <p:notesMasterId r:id="rId12"/>
  </p:notesMasterIdLst>
  <p:sldIdLst>
    <p:sldId id="262" r:id="rId3"/>
    <p:sldId id="293" r:id="rId4"/>
    <p:sldId id="294" r:id="rId5"/>
    <p:sldId id="295" r:id="rId6"/>
    <p:sldId id="300" r:id="rId7"/>
    <p:sldId id="299" r:id="rId8"/>
    <p:sldId id="296" r:id="rId9"/>
    <p:sldId id="297" r:id="rId10"/>
    <p:sldId id="298" r:id="rId11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8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40" autoAdjust="0"/>
    <p:restoredTop sz="94660"/>
  </p:normalViewPr>
  <p:slideViewPr>
    <p:cSldViewPr>
      <p:cViewPr varScale="1">
        <p:scale>
          <a:sx n="98" d="100"/>
          <a:sy n="98" d="100"/>
        </p:scale>
        <p:origin x="78" y="150"/>
      </p:cViewPr>
      <p:guideLst>
        <p:guide orient="horz" pos="1298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2C8C2-3E20-4A92-8CBD-D26325FF547F}" type="datetimeFigureOut">
              <a:rPr lang="fr-FR" smtClean="0"/>
              <a:t>22/02/2018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44F33-C656-4A2F-B8B9-1A6EA63071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732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76825B-03E7-4A53-8F7A-F67EED3149F7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1976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4ABCB-4815-4286-9772-8D7AA9630F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148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4ABCB-4815-4286-9772-8D7AA9630F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8113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4ABCB-4815-4286-9772-8D7AA9630F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95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 tex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38449" y="297313"/>
            <a:ext cx="8040688" cy="332399"/>
          </a:xfrm>
        </p:spPr>
        <p:txBody>
          <a:bodyPr>
            <a:spAutoFit/>
          </a:bodyPr>
          <a:lstStyle>
            <a:lvl1pPr>
              <a:defRPr cap="all" baseline="0"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0"/>
          </p:nvPr>
        </p:nvSpPr>
        <p:spPr>
          <a:xfrm>
            <a:off x="709613" y="1611087"/>
            <a:ext cx="7999412" cy="4453164"/>
          </a:xfrm>
        </p:spPr>
        <p:txBody>
          <a:bodyPr/>
          <a:lstStyle>
            <a:lvl1pPr marL="284400" indent="-284400">
              <a:spcBef>
                <a:spcPts val="1000"/>
              </a:spcBef>
              <a:spcAft>
                <a:spcPts val="1000"/>
              </a:spcAft>
              <a:buFont typeface="Wingdings 3" pitchFamily="18" charset="2"/>
              <a:buChar char=""/>
              <a:defRPr sz="2000" b="0">
                <a:latin typeface="+mj-lt"/>
              </a:defRPr>
            </a:lvl1pPr>
            <a:lvl2pPr marL="568800" indent="-284400">
              <a:buFont typeface="Courier New" pitchFamily="49" charset="0"/>
              <a:buChar char="o"/>
              <a:defRPr sz="1800" b="0">
                <a:latin typeface="Arial" pitchFamily="34" charset="0"/>
                <a:cs typeface="Arial" pitchFamily="34" charset="0"/>
              </a:defRPr>
            </a:lvl2pPr>
            <a:lvl3pPr marL="853200" indent="-284400">
              <a:buFont typeface="Arial" pitchFamily="34" charset="0"/>
              <a:buChar char="•"/>
              <a:defRPr sz="1600" b="0">
                <a:latin typeface="Arial" pitchFamily="34" charset="0"/>
                <a:cs typeface="Arial" pitchFamily="34" charset="0"/>
              </a:defRPr>
            </a:lvl3pPr>
            <a:lvl4pPr marL="910800" indent="-154800">
              <a:spcBef>
                <a:spcPts val="720"/>
              </a:spcBef>
              <a:spcAft>
                <a:spcPts val="0"/>
              </a:spcAft>
              <a:buFontTx/>
              <a:buChar char="−"/>
              <a:defRPr sz="1400">
                <a:latin typeface="Arial" pitchFamily="34" charset="0"/>
                <a:cs typeface="Arial" pitchFamily="34" charset="0"/>
              </a:defRPr>
            </a:lvl4pPr>
            <a:lvl5pPr marL="1368000" indent="-154800">
              <a:spcBef>
                <a:spcPts val="600"/>
              </a:spcBef>
              <a:spcAft>
                <a:spcPts val="0"/>
              </a:spcAft>
              <a:buClrTx/>
              <a:buFontTx/>
              <a:buChar char="−"/>
              <a:defRPr sz="12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1" hasCustomPrompt="1"/>
          </p:nvPr>
        </p:nvSpPr>
        <p:spPr>
          <a:xfrm>
            <a:off x="1729605" y="754593"/>
            <a:ext cx="7999412" cy="168275"/>
          </a:xfrm>
        </p:spPr>
        <p:txBody>
          <a:bodyPr/>
          <a:lstStyle>
            <a:lvl1pPr marL="0" indent="0">
              <a:buFontTx/>
              <a:buNone/>
              <a:defRPr cap="all" baseline="0">
                <a:solidFill>
                  <a:srgbClr val="97999B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7" name="Espace réservé du numéro de diapositive 8"/>
          <p:cNvSpPr>
            <a:spLocks noGrp="1"/>
          </p:cNvSpPr>
          <p:nvPr>
            <p:ph type="sldNum" sz="quarter" idx="4"/>
          </p:nvPr>
        </p:nvSpPr>
        <p:spPr>
          <a:xfrm>
            <a:off x="266700" y="6562800"/>
            <a:ext cx="2133600" cy="19685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7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fr-FR" dirty="0"/>
              <a:t>Page </a:t>
            </a:r>
            <a:fld id="{8BE978C9-4FDF-4B0A-86DE-559912220C9D}" type="slidenum">
              <a:rPr lang="fr-FR" smtClean="0"/>
              <a:pPr algn="l"/>
              <a:t>‹N°›</a:t>
            </a:fld>
            <a:endParaRPr lang="fr-FR" dirty="0"/>
          </a:p>
        </p:txBody>
      </p:sp>
      <p:sp>
        <p:nvSpPr>
          <p:cNvPr id="6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3140075" y="6562800"/>
            <a:ext cx="2895600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eaLnBrk="0" hangingPunct="0">
              <a:defRPr lang="fr-FR" sz="700" b="1" kern="1200">
                <a:solidFill>
                  <a:schemeClr val="bg1">
                    <a:lumMod val="50000"/>
                  </a:schemeClr>
                </a:solidFill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 algn="ctr">
              <a:defRPr/>
            </a:pPr>
            <a:r>
              <a:rPr lang="fr-FR"/>
              <a:t>Référents "Numérique" des MT : conférence WebEx du mardi 10 octobre 2017 </a:t>
            </a:r>
            <a:endParaRPr lang="fr-FR" dirty="0"/>
          </a:p>
        </p:txBody>
      </p:sp>
      <p:sp>
        <p:nvSpPr>
          <p:cNvPr id="8" name="Espace réservé du numéro de diapositive 8"/>
          <p:cNvSpPr txBox="1">
            <a:spLocks/>
          </p:cNvSpPr>
          <p:nvPr userDrawn="1"/>
        </p:nvSpPr>
        <p:spPr>
          <a:xfrm>
            <a:off x="6775450" y="6555620"/>
            <a:ext cx="2133600" cy="19685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700" b="1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ヒラギノ角ゴ Pro W3"/>
                <a:cs typeface="ヒラギノ角ゴ Pro W3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/>
                <a:cs typeface="ヒラギノ角ゴ Pro W3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/>
                <a:cs typeface="ヒラギノ角ゴ Pro W3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/>
                <a:cs typeface="ヒラギノ角ゴ Pro W3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/>
                <a:cs typeface="ヒラギノ角ゴ Pro W3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/>
                <a:cs typeface="ヒラギノ角ゴ Pro W3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/>
                <a:cs typeface="ヒラギノ角ゴ Pro W3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/>
                <a:cs typeface="ヒラギノ角ゴ Pro W3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/>
                <a:cs typeface="ヒラギノ角ゴ Pro W3"/>
              </a:defRPr>
            </a:lvl9pPr>
          </a:lstStyle>
          <a:p>
            <a:pPr algn="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1392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6332D-B07D-4A06-AA55-32D1F8BE6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152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6332D-B07D-4A06-AA55-32D1F8BE6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61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6332D-B07D-4A06-AA55-32D1F8BE6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2939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6332D-B07D-4A06-AA55-32D1F8BE6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5596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6332D-B07D-4A06-AA55-32D1F8BE6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700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6332D-B07D-4A06-AA55-32D1F8BE6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6378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6332D-B07D-4A06-AA55-32D1F8BE6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148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4ABCB-4815-4286-9772-8D7AA9630F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09581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6332D-B07D-4A06-AA55-32D1F8BE6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446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6332D-B07D-4A06-AA55-32D1F8BE6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94325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6332D-B07D-4A06-AA55-32D1F8BE6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69021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6332D-B07D-4A06-AA55-32D1F8BE6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378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4ABCB-4815-4286-9772-8D7AA9630F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71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4ABCB-4815-4286-9772-8D7AA9630F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59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4ABCB-4815-4286-9772-8D7AA9630F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926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4ABCB-4815-4286-9772-8D7AA9630F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2182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4ABCB-4815-4286-9772-8D7AA9630F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886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4ABCB-4815-4286-9772-8D7AA9630F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403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4ABCB-4815-4286-9772-8D7AA9630F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02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4ABCB-4815-4286-9772-8D7AA9630F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3835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Référents "Numérique" des MT : conférence WebEx du mardi 10 octobre 2017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6332D-B07D-4A06-AA55-32D1F8BE6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71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1.jp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rgpd.medef.com/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/>
          <p:cNvSpPr txBox="1">
            <a:spLocks/>
          </p:cNvSpPr>
          <p:nvPr/>
        </p:nvSpPr>
        <p:spPr>
          <a:xfrm>
            <a:off x="539552" y="1772816"/>
            <a:ext cx="8202488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800"/>
              </a:spcBef>
              <a:buNone/>
            </a:pPr>
            <a:endParaRPr lang="fr-FR" sz="3600" b="1" dirty="0">
              <a:solidFill>
                <a:srgbClr val="0070C0"/>
              </a:solidFill>
            </a:endParaRPr>
          </a:p>
        </p:txBody>
      </p:sp>
      <p:pic>
        <p:nvPicPr>
          <p:cNvPr id="8" name="Imag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841023"/>
            <a:ext cx="1073696" cy="721777"/>
          </a:xfrm>
          <a:prstGeom prst="rect">
            <a:avLst/>
          </a:prstGeom>
        </p:spPr>
      </p:pic>
      <p:sp>
        <p:nvSpPr>
          <p:cNvPr id="10" name="Sous-titre 2"/>
          <p:cNvSpPr txBox="1">
            <a:spLocks/>
          </p:cNvSpPr>
          <p:nvPr/>
        </p:nvSpPr>
        <p:spPr>
          <a:xfrm>
            <a:off x="3171588" y="2710227"/>
            <a:ext cx="5810000" cy="14401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800"/>
              </a:spcBef>
              <a:buNone/>
            </a:pPr>
            <a:r>
              <a:rPr lang="fr-FR" sz="2800" b="1" dirty="0">
                <a:solidFill>
                  <a:schemeClr val="accent1"/>
                </a:solidFill>
              </a:rPr>
              <a:t>Le Règlement Général sur la Protection des Données personnelles (RGPD)</a:t>
            </a:r>
            <a:endParaRPr lang="fr-FR" sz="28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r>
              <a:rPr lang="fr-FR" dirty="0"/>
              <a:t>Page </a:t>
            </a:r>
            <a:fld id="{8BE978C9-4FDF-4B0A-86DE-559912220C9D}" type="slidenum">
              <a:rPr lang="fr-FR" smtClean="0"/>
              <a:pPr algn="l"/>
              <a:t>1</a:t>
            </a:fld>
            <a:endParaRPr lang="fr-FR" dirty="0"/>
          </a:p>
        </p:txBody>
      </p:sp>
      <p:sp>
        <p:nvSpPr>
          <p:cNvPr id="9" name="Espace réservé du pied de page 3">
            <a:extLst>
              <a:ext uri="{FF2B5EF4-FFF2-40B4-BE49-F238E27FC236}">
                <a16:creationId xmlns:a16="http://schemas.microsoft.com/office/drawing/2014/main" id="{DEC55D95-EAA9-4267-AE0D-889D68BBB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64220" y="6562800"/>
            <a:ext cx="3312368" cy="161821"/>
          </a:xfrm>
        </p:spPr>
        <p:txBody>
          <a:bodyPr/>
          <a:lstStyle/>
          <a:p>
            <a:pPr algn="ctr">
              <a:defRPr/>
            </a:pPr>
            <a:r>
              <a:rPr lang="fr-FR" dirty="0"/>
              <a:t>MEDEF – Direction Droit de l’Entreprise – Février 2018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B57C22F-6FA3-42F2-BC01-8545EF5DD7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615"/>
            <a:ext cx="3059832" cy="685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9746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496" y="133067"/>
            <a:ext cx="9073008" cy="448917"/>
          </a:xfrm>
        </p:spPr>
        <p:txBody>
          <a:bodyPr>
            <a:noAutofit/>
          </a:bodyPr>
          <a:lstStyle/>
          <a:p>
            <a:r>
              <a:rPr lang="fr-FR" sz="2400" b="1" dirty="0">
                <a:solidFill>
                  <a:srgbClr val="0070C0"/>
                </a:solidFill>
              </a:rPr>
              <a:t>Règlement général sur la protection des données personnelles (RGPD)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A46F83-31B0-4BA2-894E-436777B08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5736" y="6356351"/>
            <a:ext cx="4536504" cy="365125"/>
          </a:xfrm>
        </p:spPr>
        <p:txBody>
          <a:bodyPr/>
          <a:lstStyle/>
          <a:p>
            <a:r>
              <a:rPr lang="fr-FR" dirty="0"/>
              <a:t>MEDEF – Direction Droit de l’Entreprise – Février 2018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F9D043-0C6D-40B9-AE90-996B4AE15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1520" y="6356351"/>
            <a:ext cx="401216" cy="365124"/>
          </a:xfrm>
        </p:spPr>
        <p:txBody>
          <a:bodyPr/>
          <a:lstStyle/>
          <a:p>
            <a:fld id="{47A6332D-B07D-4A06-AA55-32D1F8BE64AD}" type="slidenum">
              <a:rPr lang="fr-FR" smtClean="0"/>
              <a:t>2</a:t>
            </a:fld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5BCCE0C-DF10-4913-8937-4BF4CEC55DB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223" y="5930502"/>
            <a:ext cx="1073696" cy="72177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C129D65-60C3-4305-A2A3-4BFB6479E5FA}"/>
              </a:ext>
            </a:extLst>
          </p:cNvPr>
          <p:cNvSpPr/>
          <p:nvPr/>
        </p:nvSpPr>
        <p:spPr>
          <a:xfrm>
            <a:off x="-108520" y="649442"/>
            <a:ext cx="162471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QUOI ?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3093061-29FB-4B7A-B33B-FA8DC5B6C47F}"/>
              </a:ext>
            </a:extLst>
          </p:cNvPr>
          <p:cNvSpPr txBox="1"/>
          <p:nvPr/>
        </p:nvSpPr>
        <p:spPr>
          <a:xfrm>
            <a:off x="240727" y="4320951"/>
            <a:ext cx="8662546" cy="17158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60000" lvl="0" indent="-257175" algn="just" defTabSz="685800">
              <a:lnSpc>
                <a:spcPct val="90000"/>
              </a:lnSpc>
              <a:spcBef>
                <a:spcPts val="750"/>
              </a:spcBef>
              <a:buFontTx/>
              <a:buChar char="-"/>
            </a:pPr>
            <a:r>
              <a:rPr lang="fr-FR" sz="1900" dirty="0">
                <a:solidFill>
                  <a:prstClr val="black"/>
                </a:solidFill>
              </a:rPr>
              <a:t>Il renforce les obligations des entreprises, tout en les incitant à jouer un rôle actif dans le contrôle de la conformité de leurs traitements (= </a:t>
            </a:r>
            <a:r>
              <a:rPr lang="fr-FR" sz="1900" i="1" dirty="0" err="1">
                <a:solidFill>
                  <a:srgbClr val="0070C0"/>
                </a:solidFill>
              </a:rPr>
              <a:t>Accountability</a:t>
            </a:r>
            <a:r>
              <a:rPr lang="fr-FR" sz="1900" dirty="0">
                <a:solidFill>
                  <a:prstClr val="black"/>
                </a:solidFill>
              </a:rPr>
              <a:t>).</a:t>
            </a:r>
          </a:p>
          <a:p>
            <a:pPr marL="360000" lvl="0" indent="-257175" algn="just" defTabSz="685800">
              <a:lnSpc>
                <a:spcPct val="90000"/>
              </a:lnSpc>
              <a:spcBef>
                <a:spcPts val="750"/>
              </a:spcBef>
              <a:buFontTx/>
              <a:buChar char="-"/>
            </a:pPr>
            <a:r>
              <a:rPr lang="fr-FR" sz="1900" dirty="0">
                <a:solidFill>
                  <a:prstClr val="black"/>
                </a:solidFill>
              </a:rPr>
              <a:t>Nouvelles sanctions / risques : </a:t>
            </a:r>
          </a:p>
          <a:p>
            <a:pPr marL="445725" lvl="0" indent="-342900" algn="just" defTabSz="685800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fr-FR" sz="1900" dirty="0">
                <a:solidFill>
                  <a:prstClr val="black"/>
                </a:solidFill>
              </a:rPr>
              <a:t>amende jusqu’à </a:t>
            </a:r>
            <a:r>
              <a:rPr lang="fr-FR" sz="1900" dirty="0">
                <a:solidFill>
                  <a:srgbClr val="0070C0"/>
                </a:solidFill>
              </a:rPr>
              <a:t>20 millions € </a:t>
            </a:r>
            <a:r>
              <a:rPr lang="fr-FR" sz="1900" dirty="0">
                <a:solidFill>
                  <a:prstClr val="black"/>
                </a:solidFill>
              </a:rPr>
              <a:t>ou </a:t>
            </a:r>
            <a:r>
              <a:rPr lang="fr-FR" sz="1900" dirty="0">
                <a:solidFill>
                  <a:srgbClr val="0070C0"/>
                </a:solidFill>
              </a:rPr>
              <a:t>4% du chiffre d’affaire annuel mondial</a:t>
            </a:r>
            <a:endParaRPr lang="fr-FR" sz="1900" dirty="0">
              <a:solidFill>
                <a:prstClr val="black"/>
              </a:solidFill>
            </a:endParaRPr>
          </a:p>
          <a:p>
            <a:pPr marL="445725" lvl="0" indent="-342900" algn="just" defTabSz="685800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fr-FR" sz="1900" dirty="0">
                <a:solidFill>
                  <a:prstClr val="black"/>
                </a:solidFill>
              </a:rPr>
              <a:t>Risque image / réputationnel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777C6F1-A58E-4E4B-A9F0-E4FFC82E3CF3}"/>
              </a:ext>
            </a:extLst>
          </p:cNvPr>
          <p:cNvSpPr txBox="1"/>
          <p:nvPr/>
        </p:nvSpPr>
        <p:spPr>
          <a:xfrm>
            <a:off x="218225" y="1074049"/>
            <a:ext cx="8662546" cy="19790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60000" lvl="0" indent="-257175" algn="just" defTabSz="685800">
              <a:lnSpc>
                <a:spcPct val="90000"/>
              </a:lnSpc>
              <a:spcBef>
                <a:spcPts val="750"/>
              </a:spcBef>
              <a:buFontTx/>
              <a:buChar char="-"/>
            </a:pPr>
            <a:r>
              <a:rPr lang="fr-FR" sz="1900" dirty="0">
                <a:solidFill>
                  <a:prstClr val="black"/>
                </a:solidFill>
              </a:rPr>
              <a:t>adopté le 27 avril 2016 par le Parlement européen et le Conseil de l’UE</a:t>
            </a:r>
            <a:endParaRPr lang="fr-FR" sz="1900" dirty="0">
              <a:solidFill>
                <a:srgbClr val="0070C0"/>
              </a:solidFill>
            </a:endParaRPr>
          </a:p>
          <a:p>
            <a:pPr marL="360000" lvl="0" indent="-257175" algn="just" defTabSz="685800">
              <a:lnSpc>
                <a:spcPct val="90000"/>
              </a:lnSpc>
              <a:spcBef>
                <a:spcPts val="750"/>
              </a:spcBef>
              <a:buFontTx/>
              <a:buChar char="-"/>
            </a:pPr>
            <a:r>
              <a:rPr lang="fr-FR" sz="1900" dirty="0">
                <a:solidFill>
                  <a:srgbClr val="0070C0"/>
                </a:solidFill>
              </a:rPr>
              <a:t>directement applicable en France </a:t>
            </a:r>
            <a:r>
              <a:rPr lang="fr-FR" sz="1900" dirty="0">
                <a:solidFill>
                  <a:prstClr val="black"/>
                </a:solidFill>
              </a:rPr>
              <a:t>(sans loi de transposition) le </a:t>
            </a:r>
            <a:r>
              <a:rPr lang="fr-FR" sz="1900" dirty="0">
                <a:solidFill>
                  <a:srgbClr val="0070C0"/>
                </a:solidFill>
              </a:rPr>
              <a:t>25 mai 2018</a:t>
            </a:r>
            <a:endParaRPr lang="fr-FR" sz="1900" dirty="0">
              <a:solidFill>
                <a:prstClr val="black"/>
              </a:solidFill>
            </a:endParaRPr>
          </a:p>
          <a:p>
            <a:pPr marL="360000" lvl="0" indent="-257175" algn="just" defTabSz="685800">
              <a:lnSpc>
                <a:spcPct val="90000"/>
              </a:lnSpc>
              <a:spcBef>
                <a:spcPts val="750"/>
              </a:spcBef>
              <a:buFontTx/>
              <a:buChar char="-"/>
            </a:pPr>
            <a:r>
              <a:rPr lang="fr-FR" sz="1900" dirty="0">
                <a:solidFill>
                  <a:prstClr val="black"/>
                </a:solidFill>
              </a:rPr>
              <a:t>Il remplacera la directive de 1995 (n°95/46/CE) et prévaudra sur la loi française (y compris la loi de 1978 dite Loi Informatique et Libertés)</a:t>
            </a:r>
          </a:p>
          <a:p>
            <a:pPr marL="360000" lvl="0" indent="-257175" algn="just" defTabSz="685800">
              <a:lnSpc>
                <a:spcPct val="90000"/>
              </a:lnSpc>
              <a:spcBef>
                <a:spcPts val="750"/>
              </a:spcBef>
              <a:buFontTx/>
              <a:buChar char="-"/>
            </a:pPr>
            <a:r>
              <a:rPr lang="fr-FR" sz="1900" dirty="0">
                <a:solidFill>
                  <a:prstClr val="black"/>
                </a:solidFill>
              </a:rPr>
              <a:t>Objectifs : harmoniser le droit européen et renforcer la maîtrise des individus sur leurs données dans un contexte de plus en plus numérique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EC370CF-B883-471B-BAF4-44143B9C8E77}"/>
              </a:ext>
            </a:extLst>
          </p:cNvPr>
          <p:cNvSpPr txBox="1"/>
          <p:nvPr/>
        </p:nvSpPr>
        <p:spPr>
          <a:xfrm>
            <a:off x="240861" y="3377686"/>
            <a:ext cx="8639910" cy="3554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60000" lvl="0" indent="-257175" algn="just" defTabSz="685800">
              <a:lnSpc>
                <a:spcPct val="90000"/>
              </a:lnSpc>
              <a:spcBef>
                <a:spcPts val="750"/>
              </a:spcBef>
              <a:buFontTx/>
              <a:buChar char="-"/>
            </a:pPr>
            <a:r>
              <a:rPr lang="fr-FR" sz="1900" dirty="0">
                <a:solidFill>
                  <a:prstClr val="black"/>
                </a:solidFill>
              </a:rPr>
              <a:t>Il concerne </a:t>
            </a:r>
            <a:r>
              <a:rPr lang="fr-FR" sz="1900" b="1" dirty="0">
                <a:solidFill>
                  <a:srgbClr val="0070C0"/>
                </a:solidFill>
              </a:rPr>
              <a:t>tous les organismes </a:t>
            </a:r>
            <a:r>
              <a:rPr lang="fr-FR" sz="1900" dirty="0">
                <a:solidFill>
                  <a:prstClr val="black"/>
                </a:solidFill>
              </a:rPr>
              <a:t>(grandes entreprises, PME, TPE, associations…).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23CE53-0FF5-40F8-AEA3-DB65AC8BCBF7}"/>
              </a:ext>
            </a:extLst>
          </p:cNvPr>
          <p:cNvSpPr/>
          <p:nvPr/>
        </p:nvSpPr>
        <p:spPr>
          <a:xfrm>
            <a:off x="147630" y="2946697"/>
            <a:ext cx="10102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QUI 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A9BDB8-FE8C-4DB4-AB1F-486C6BE16F22}"/>
              </a:ext>
            </a:extLst>
          </p:cNvPr>
          <p:cNvSpPr/>
          <p:nvPr/>
        </p:nvSpPr>
        <p:spPr>
          <a:xfrm>
            <a:off x="147630" y="3899069"/>
            <a:ext cx="208159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COMMENT ?</a:t>
            </a:r>
          </a:p>
        </p:txBody>
      </p:sp>
    </p:spTree>
    <p:extLst>
      <p:ext uri="{BB962C8B-B14F-4D97-AF65-F5344CB8AC3E}">
        <p14:creationId xmlns:p14="http://schemas.microsoft.com/office/powerpoint/2010/main" val="1933341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47650" y="154068"/>
            <a:ext cx="85058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fr-FR" sz="2000" b="1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Quand le RGPD s’applique-t-il ?</a:t>
            </a:r>
          </a:p>
          <a:p>
            <a:pPr defTabSz="685800"/>
            <a:endParaRPr lang="fr-FR" sz="2000" b="1" dirty="0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47328" y="648652"/>
            <a:ext cx="478449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685800"/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1. Des données personnelles sont-elles traitées ?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879844" y="1116677"/>
            <a:ext cx="317026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 defTabSz="685800"/>
            <a:r>
              <a:rPr lang="fr-FR" sz="1400" b="1" dirty="0">
                <a:solidFill>
                  <a:srgbClr val="0070C0"/>
                </a:solidFill>
                <a:latin typeface="Calibri" panose="020F0502020204030204"/>
              </a:rPr>
              <a:t>Donnée personnelle </a:t>
            </a:r>
            <a:r>
              <a:rPr lang="fr-FR" sz="1400" dirty="0">
                <a:solidFill>
                  <a:prstClr val="black"/>
                </a:solidFill>
                <a:latin typeface="Calibri" panose="020F0502020204030204"/>
              </a:rPr>
              <a:t>: toute information permettant d’identifier </a:t>
            </a:r>
            <a:r>
              <a:rPr lang="fr-FR" sz="1400" b="1" dirty="0">
                <a:solidFill>
                  <a:prstClr val="black"/>
                </a:solidFill>
                <a:latin typeface="Calibri" panose="020F0502020204030204"/>
              </a:rPr>
              <a:t>directement ou indirectement</a:t>
            </a:r>
            <a:r>
              <a:rPr lang="fr-FR" sz="1400" dirty="0">
                <a:solidFill>
                  <a:prstClr val="black"/>
                </a:solidFill>
                <a:latin typeface="Calibri" panose="020F0502020204030204"/>
              </a:rPr>
              <a:t> une personne physique.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879844" y="2177405"/>
            <a:ext cx="317026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 defTabSz="685800"/>
            <a:r>
              <a:rPr lang="fr-FR" sz="1400" b="1" dirty="0">
                <a:solidFill>
                  <a:srgbClr val="0070C0"/>
                </a:solidFill>
                <a:latin typeface="Calibri" panose="020F0502020204030204"/>
              </a:rPr>
              <a:t>Traitement</a:t>
            </a:r>
            <a:r>
              <a:rPr lang="fr-FR" sz="1400" dirty="0">
                <a:solidFill>
                  <a:prstClr val="black"/>
                </a:solidFill>
                <a:latin typeface="Calibri" panose="020F0502020204030204"/>
              </a:rPr>
              <a:t> : toute opération sur des données personnelles (collecte, stockage, conservation, utilisation…).</a:t>
            </a:r>
          </a:p>
        </p:txBody>
      </p:sp>
      <p:cxnSp>
        <p:nvCxnSpPr>
          <p:cNvPr id="9" name="Connecteur : en angle 8"/>
          <p:cNvCxnSpPr>
            <a:cxnSpLocks/>
            <a:endCxn id="6" idx="1"/>
          </p:cNvCxnSpPr>
          <p:nvPr/>
        </p:nvCxnSpPr>
        <p:spPr>
          <a:xfrm rot="16200000" flipH="1">
            <a:off x="549074" y="1155239"/>
            <a:ext cx="461514" cy="20002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 : en angle 10"/>
          <p:cNvCxnSpPr>
            <a:cxnSpLocks/>
            <a:endCxn id="7" idx="1"/>
          </p:cNvCxnSpPr>
          <p:nvPr/>
        </p:nvCxnSpPr>
        <p:spPr>
          <a:xfrm rot="16200000" flipH="1">
            <a:off x="245925" y="1912818"/>
            <a:ext cx="1067812" cy="20002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 rot="5400000">
            <a:off x="7300316" y="2312574"/>
            <a:ext cx="265802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685800"/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Le RGPD ne s’applique pas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34628" y="487813"/>
            <a:ext cx="1216070" cy="3000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 defTabSz="685800"/>
            <a:r>
              <a:rPr lang="fr-FR" sz="15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latin typeface="Calibri" panose="020F0502020204030204"/>
              </a:rPr>
              <a:t>NON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48009" y="4154744"/>
            <a:ext cx="471781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685800"/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2. Quand appliquer le règlement ?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874880" y="4870740"/>
            <a:ext cx="3908180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14313" indent="-214313" defTabSz="685800">
              <a:buFontTx/>
              <a:buChar char="-"/>
            </a:pPr>
            <a:r>
              <a:rPr lang="fr-FR" sz="1400" dirty="0">
                <a:solidFill>
                  <a:prstClr val="black"/>
                </a:solidFill>
                <a:latin typeface="Calibri" panose="020F0502020204030204"/>
              </a:rPr>
              <a:t>Le traitement a lieu sur le territoire de l’UE, </a:t>
            </a:r>
            <a:r>
              <a:rPr lang="fr-FR" sz="1400" b="1" dirty="0">
                <a:solidFill>
                  <a:prstClr val="black"/>
                </a:solidFill>
                <a:latin typeface="Calibri" panose="020F0502020204030204"/>
              </a:rPr>
              <a:t>ou</a:t>
            </a:r>
          </a:p>
          <a:p>
            <a:pPr marL="214313" indent="-214313" defTabSz="685800">
              <a:buFontTx/>
              <a:buChar char="-"/>
            </a:pPr>
            <a:r>
              <a:rPr lang="fr-FR" sz="1400" dirty="0">
                <a:solidFill>
                  <a:prstClr val="black"/>
                </a:solidFill>
                <a:latin typeface="Calibri" panose="020F0502020204030204"/>
              </a:rPr>
              <a:t>Le responsable du traitement ou le sous-traitant sont établis sur le territoire de l’UE, </a:t>
            </a:r>
            <a:r>
              <a:rPr lang="fr-FR" sz="1400" b="1" dirty="0">
                <a:solidFill>
                  <a:prstClr val="black"/>
                </a:solidFill>
                <a:latin typeface="Calibri" panose="020F0502020204030204"/>
              </a:rPr>
              <a:t>ou</a:t>
            </a:r>
          </a:p>
          <a:p>
            <a:pPr marL="214313" indent="-214313" defTabSz="685800">
              <a:buFontTx/>
              <a:buChar char="-"/>
            </a:pPr>
            <a:r>
              <a:rPr lang="fr-FR" sz="1400" dirty="0">
                <a:solidFill>
                  <a:prstClr val="black"/>
                </a:solidFill>
                <a:latin typeface="Calibri" panose="020F0502020204030204"/>
              </a:rPr>
              <a:t>Les personnes concernées par le traitement sont des ressortissants européens.</a:t>
            </a:r>
          </a:p>
        </p:txBody>
      </p:sp>
      <p:cxnSp>
        <p:nvCxnSpPr>
          <p:cNvPr id="23" name="Connecteur : en angle 22"/>
          <p:cNvCxnSpPr>
            <a:cxnSpLocks/>
            <a:endCxn id="21" idx="1"/>
          </p:cNvCxnSpPr>
          <p:nvPr/>
        </p:nvCxnSpPr>
        <p:spPr>
          <a:xfrm rot="16200000" flipH="1">
            <a:off x="249228" y="4829864"/>
            <a:ext cx="913286" cy="33801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92" y="2441749"/>
            <a:ext cx="444674" cy="30008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 defTabSz="685800"/>
            <a:r>
              <a:rPr lang="fr-FR" sz="1500" b="1" dirty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70AD47">
                    <a:lumMod val="20000"/>
                    <a:lumOff val="80000"/>
                  </a:srgbClr>
                </a:solidFill>
                <a:latin typeface="Calibri" panose="020F0502020204030204"/>
              </a:rPr>
              <a:t>OUI</a:t>
            </a: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1850" y="4689897"/>
            <a:ext cx="1216258" cy="301778"/>
          </a:xfrm>
          <a:prstGeom prst="rect">
            <a:avLst/>
          </a:prstGeom>
        </p:spPr>
      </p:pic>
      <p:sp>
        <p:nvSpPr>
          <p:cNvPr id="35" name="ZoneTexte 34"/>
          <p:cNvSpPr txBox="1"/>
          <p:nvPr/>
        </p:nvSpPr>
        <p:spPr>
          <a:xfrm rot="5400000">
            <a:off x="7625429" y="4726190"/>
            <a:ext cx="19812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685800"/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Le RGPD s’applique</a:t>
            </a:r>
          </a:p>
        </p:txBody>
      </p:sp>
      <p:pic>
        <p:nvPicPr>
          <p:cNvPr id="45" name="Image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0479" y="5446702"/>
            <a:ext cx="443522" cy="297206"/>
          </a:xfrm>
          <a:prstGeom prst="rect">
            <a:avLst/>
          </a:prstGeom>
        </p:spPr>
      </p:pic>
      <p:cxnSp>
        <p:nvCxnSpPr>
          <p:cNvPr id="49" name="Connecteur droit avec flèche 48"/>
          <p:cNvCxnSpPr>
            <a:cxnSpLocks/>
          </p:cNvCxnSpPr>
          <p:nvPr/>
        </p:nvCxnSpPr>
        <p:spPr>
          <a:xfrm>
            <a:off x="536862" y="1017984"/>
            <a:ext cx="0" cy="3136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space réservé du pied de page 4">
            <a:extLst>
              <a:ext uri="{FF2B5EF4-FFF2-40B4-BE49-F238E27FC236}">
                <a16:creationId xmlns:a16="http://schemas.microsoft.com/office/drawing/2014/main" id="{835E4D33-7B5A-4A37-9B63-6D52BCA89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5736" y="6356351"/>
            <a:ext cx="4536504" cy="365125"/>
          </a:xfrm>
        </p:spPr>
        <p:txBody>
          <a:bodyPr/>
          <a:lstStyle/>
          <a:p>
            <a:r>
              <a:rPr lang="fr-FR" dirty="0"/>
              <a:t>MEDEF – Direction Droit de l’Entreprise – Février 2018</a:t>
            </a:r>
          </a:p>
        </p:txBody>
      </p:sp>
      <p:sp>
        <p:nvSpPr>
          <p:cNvPr id="27" name="Espace réservé du numéro de diapositive 5">
            <a:extLst>
              <a:ext uri="{FF2B5EF4-FFF2-40B4-BE49-F238E27FC236}">
                <a16:creationId xmlns:a16="http://schemas.microsoft.com/office/drawing/2014/main" id="{19235DF1-F318-47A0-8C87-11AFFCB94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1520" y="6356351"/>
            <a:ext cx="401216" cy="365124"/>
          </a:xfrm>
        </p:spPr>
        <p:txBody>
          <a:bodyPr/>
          <a:lstStyle/>
          <a:p>
            <a:fld id="{47A6332D-B07D-4A06-AA55-32D1F8BE64AD}" type="slidenum">
              <a:rPr lang="fr-FR" smtClean="0"/>
              <a:t>3</a:t>
            </a:fld>
            <a:endParaRPr lang="fr-FR" dirty="0"/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0BA26F9C-0014-406D-8BCF-4AF75CE3730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779" y="5995462"/>
            <a:ext cx="1073696" cy="721777"/>
          </a:xfrm>
          <a:prstGeom prst="rect">
            <a:avLst/>
          </a:prstGeom>
        </p:spPr>
      </p:pic>
      <p:pic>
        <p:nvPicPr>
          <p:cNvPr id="75" name="Image 74">
            <a:extLst>
              <a:ext uri="{FF2B5EF4-FFF2-40B4-BE49-F238E27FC236}">
                <a16:creationId xmlns:a16="http://schemas.microsoft.com/office/drawing/2014/main" id="{AF29898C-F318-4868-810E-CAFE032F494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844" y="2965996"/>
            <a:ext cx="918476" cy="735541"/>
          </a:xfrm>
          <a:prstGeom prst="rect">
            <a:avLst/>
          </a:prstGeom>
        </p:spPr>
      </p:pic>
      <p:sp>
        <p:nvSpPr>
          <p:cNvPr id="85" name="ZoneTexte 84">
            <a:extLst>
              <a:ext uri="{FF2B5EF4-FFF2-40B4-BE49-F238E27FC236}">
                <a16:creationId xmlns:a16="http://schemas.microsoft.com/office/drawing/2014/main" id="{FFF6470C-4376-406B-9A02-CDF6733FE180}"/>
              </a:ext>
            </a:extLst>
          </p:cNvPr>
          <p:cNvSpPr txBox="1"/>
          <p:nvPr/>
        </p:nvSpPr>
        <p:spPr>
          <a:xfrm rot="16200000">
            <a:off x="4131732" y="1533263"/>
            <a:ext cx="102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NOM</a:t>
            </a: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E32CB58B-940F-4E13-A9F8-807D9A0F7CAD}"/>
              </a:ext>
            </a:extLst>
          </p:cNvPr>
          <p:cNvSpPr txBox="1"/>
          <p:nvPr/>
        </p:nvSpPr>
        <p:spPr>
          <a:xfrm rot="16200000">
            <a:off x="4841893" y="1040849"/>
            <a:ext cx="722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PHOTO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C8DD301C-9349-49F4-8830-196CEE36EAE9}"/>
              </a:ext>
            </a:extLst>
          </p:cNvPr>
          <p:cNvSpPr txBox="1"/>
          <p:nvPr/>
        </p:nvSpPr>
        <p:spPr>
          <a:xfrm>
            <a:off x="4098615" y="1389378"/>
            <a:ext cx="2316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N° SECURITE SOCIALE</a:t>
            </a:r>
          </a:p>
        </p:txBody>
      </p:sp>
      <p:sp>
        <p:nvSpPr>
          <p:cNvPr id="88" name="ZoneTexte 87">
            <a:extLst>
              <a:ext uri="{FF2B5EF4-FFF2-40B4-BE49-F238E27FC236}">
                <a16:creationId xmlns:a16="http://schemas.microsoft.com/office/drawing/2014/main" id="{0DCBEFE6-BC11-4BBD-B36F-7C70C3563246}"/>
              </a:ext>
            </a:extLst>
          </p:cNvPr>
          <p:cNvSpPr txBox="1"/>
          <p:nvPr/>
        </p:nvSpPr>
        <p:spPr>
          <a:xfrm>
            <a:off x="4707246" y="1625332"/>
            <a:ext cx="260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ADRESSE ELECTRONIQUE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19E9B653-3C38-401F-88D7-083836C1D145}"/>
              </a:ext>
            </a:extLst>
          </p:cNvPr>
          <p:cNvSpPr txBox="1"/>
          <p:nvPr/>
        </p:nvSpPr>
        <p:spPr>
          <a:xfrm>
            <a:off x="4907379" y="2086272"/>
            <a:ext cx="2876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DONNEES DE CONNEXION</a:t>
            </a: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F8BD1827-0B47-4865-BE29-1FBA04F8D227}"/>
              </a:ext>
            </a:extLst>
          </p:cNvPr>
          <p:cNvSpPr txBox="1"/>
          <p:nvPr/>
        </p:nvSpPr>
        <p:spPr>
          <a:xfrm>
            <a:off x="5211166" y="1139099"/>
            <a:ext cx="3089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IDENTIFIANT PROFESSIONNEL</a:t>
            </a:r>
          </a:p>
        </p:txBody>
      </p:sp>
      <p:sp>
        <p:nvSpPr>
          <p:cNvPr id="91" name="ZoneTexte 90">
            <a:extLst>
              <a:ext uri="{FF2B5EF4-FFF2-40B4-BE49-F238E27FC236}">
                <a16:creationId xmlns:a16="http://schemas.microsoft.com/office/drawing/2014/main" id="{4FF9E536-0A7D-4B76-B01F-116752C45DCE}"/>
              </a:ext>
            </a:extLst>
          </p:cNvPr>
          <p:cNvSpPr txBox="1"/>
          <p:nvPr/>
        </p:nvSpPr>
        <p:spPr>
          <a:xfrm>
            <a:off x="5381567" y="2291600"/>
            <a:ext cx="35883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0070C0"/>
                </a:solidFill>
              </a:rPr>
              <a:t>DONNEES DE CONSOMMATION</a:t>
            </a:r>
          </a:p>
        </p:txBody>
      </p:sp>
      <p:sp>
        <p:nvSpPr>
          <p:cNvPr id="92" name="ZoneTexte 91">
            <a:extLst>
              <a:ext uri="{FF2B5EF4-FFF2-40B4-BE49-F238E27FC236}">
                <a16:creationId xmlns:a16="http://schemas.microsoft.com/office/drawing/2014/main" id="{22083143-48A4-41F2-BFC9-6EB47419932D}"/>
              </a:ext>
            </a:extLst>
          </p:cNvPr>
          <p:cNvSpPr txBox="1"/>
          <p:nvPr/>
        </p:nvSpPr>
        <p:spPr>
          <a:xfrm>
            <a:off x="5364437" y="1863324"/>
            <a:ext cx="3286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DONNEES DE LOCALISATION</a:t>
            </a:r>
          </a:p>
        </p:txBody>
      </p:sp>
      <p:cxnSp>
        <p:nvCxnSpPr>
          <p:cNvPr id="96" name="Connecteur : en angle 95">
            <a:extLst>
              <a:ext uri="{FF2B5EF4-FFF2-40B4-BE49-F238E27FC236}">
                <a16:creationId xmlns:a16="http://schemas.microsoft.com/office/drawing/2014/main" id="{200B0CE8-EEB6-4387-851D-8CA875DDEAD1}"/>
              </a:ext>
            </a:extLst>
          </p:cNvPr>
          <p:cNvCxnSpPr>
            <a:stCxn id="5" idx="3"/>
            <a:endCxn id="13" idx="1"/>
          </p:cNvCxnSpPr>
          <p:nvPr/>
        </p:nvCxnSpPr>
        <p:spPr>
          <a:xfrm>
            <a:off x="5031821" y="833318"/>
            <a:ext cx="3597506" cy="334911"/>
          </a:xfrm>
          <a:prstGeom prst="bentConnector2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0" name="Image 99">
            <a:extLst>
              <a:ext uri="{FF2B5EF4-FFF2-40B4-BE49-F238E27FC236}">
                <a16:creationId xmlns:a16="http://schemas.microsoft.com/office/drawing/2014/main" id="{020FB5B7-DAE7-4EBC-BF33-8F65C475986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659" y="2955661"/>
            <a:ext cx="915602" cy="754775"/>
          </a:xfrm>
          <a:prstGeom prst="rect">
            <a:avLst/>
          </a:prstGeom>
        </p:spPr>
      </p:pic>
      <p:cxnSp>
        <p:nvCxnSpPr>
          <p:cNvPr id="105" name="Connecteur : en angle 104">
            <a:extLst>
              <a:ext uri="{FF2B5EF4-FFF2-40B4-BE49-F238E27FC236}">
                <a16:creationId xmlns:a16="http://schemas.microsoft.com/office/drawing/2014/main" id="{E4FFDCF7-C296-4D59-9313-CCAA0E93DA0D}"/>
              </a:ext>
            </a:extLst>
          </p:cNvPr>
          <p:cNvCxnSpPr>
            <a:cxnSpLocks/>
          </p:cNvCxnSpPr>
          <p:nvPr/>
        </p:nvCxnSpPr>
        <p:spPr>
          <a:xfrm flipV="1">
            <a:off x="4783060" y="3776144"/>
            <a:ext cx="3648303" cy="1212527"/>
          </a:xfrm>
          <a:prstGeom prst="bentConnector3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avec flèche 108">
            <a:extLst>
              <a:ext uri="{FF2B5EF4-FFF2-40B4-BE49-F238E27FC236}">
                <a16:creationId xmlns:a16="http://schemas.microsoft.com/office/drawing/2014/main" id="{BA00A572-8F29-405B-99B6-FCD32131E44D}"/>
              </a:ext>
            </a:extLst>
          </p:cNvPr>
          <p:cNvCxnSpPr>
            <a:cxnSpLocks/>
          </p:cNvCxnSpPr>
          <p:nvPr/>
        </p:nvCxnSpPr>
        <p:spPr>
          <a:xfrm flipV="1">
            <a:off x="4754731" y="5437828"/>
            <a:ext cx="3648303" cy="1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 1">
            <a:extLst>
              <a:ext uri="{FF2B5EF4-FFF2-40B4-BE49-F238E27FC236}">
                <a16:creationId xmlns:a16="http://schemas.microsoft.com/office/drawing/2014/main" id="{C9B62CD0-743B-4FFC-A719-644547B2C0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73829" y="2958842"/>
            <a:ext cx="896190" cy="747018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BB75997-1177-4A23-88E7-660BDE65AC08}"/>
              </a:ext>
            </a:extLst>
          </p:cNvPr>
          <p:cNvSpPr txBox="1"/>
          <p:nvPr/>
        </p:nvSpPr>
        <p:spPr>
          <a:xfrm>
            <a:off x="1742158" y="3397852"/>
            <a:ext cx="541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RH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D55275D-9731-459D-A8AB-DFEE9AC71BF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70019" y="2958842"/>
            <a:ext cx="902286" cy="751594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F937DFEB-4D9F-4485-A427-CBED0E40FC3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73890" y="2958843"/>
            <a:ext cx="926672" cy="74396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BC9E225F-4BC0-43E4-883E-A1BB68F5A0D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89143" y="2958665"/>
            <a:ext cx="938865" cy="756338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9B8F48FF-D561-47B9-9C5A-4595C7DEF0F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343686" y="2952657"/>
            <a:ext cx="926672" cy="747874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B136F728-1541-4FBE-B36A-BD01523ABB0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62894" y="2949653"/>
            <a:ext cx="944962" cy="74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602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7504" y="332656"/>
            <a:ext cx="8928992" cy="498268"/>
          </a:xfrm>
        </p:spPr>
        <p:txBody>
          <a:bodyPr>
            <a:noAutofit/>
          </a:bodyPr>
          <a:lstStyle/>
          <a:p>
            <a:pPr algn="just"/>
            <a:r>
              <a:rPr lang="fr-FR" sz="2200" b="1" dirty="0">
                <a:solidFill>
                  <a:schemeClr val="bg1">
                    <a:lumMod val="65000"/>
                  </a:schemeClr>
                </a:solidFill>
              </a:rPr>
              <a:t>Les principes de la protection des données personnelles                        (1/2)</a:t>
            </a:r>
            <a:endParaRPr lang="fr-FR" sz="2200" dirty="0"/>
          </a:p>
          <a:p>
            <a:pPr algn="just"/>
            <a:endParaRPr lang="fr-FR" sz="2200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EA94A15B-3E13-47F5-87B9-6399A2988A0B}"/>
              </a:ext>
            </a:extLst>
          </p:cNvPr>
          <p:cNvSpPr txBox="1">
            <a:spLocks/>
          </p:cNvSpPr>
          <p:nvPr/>
        </p:nvSpPr>
        <p:spPr>
          <a:xfrm>
            <a:off x="251520" y="6356351"/>
            <a:ext cx="401216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7A6332D-B07D-4A06-AA55-32D1F8BE64AD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D60E3C3D-B526-4CEB-A856-3E0A9AB5F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5736" y="6356351"/>
            <a:ext cx="4536504" cy="365125"/>
          </a:xfrm>
        </p:spPr>
        <p:txBody>
          <a:bodyPr/>
          <a:lstStyle/>
          <a:p>
            <a:r>
              <a:rPr lang="fr-FR" dirty="0"/>
              <a:t>MEDEF – Direction Droit de l’Entreprise – Février 2018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8640E038-C69F-4CB7-BBD3-AEEB272ECB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841023"/>
            <a:ext cx="1073696" cy="721777"/>
          </a:xfrm>
          <a:prstGeom prst="rect">
            <a:avLst/>
          </a:prstGeom>
        </p:spPr>
      </p:pic>
      <p:grpSp>
        <p:nvGrpSpPr>
          <p:cNvPr id="20" name="Groupe 19">
            <a:extLst>
              <a:ext uri="{FF2B5EF4-FFF2-40B4-BE49-F238E27FC236}">
                <a16:creationId xmlns:a16="http://schemas.microsoft.com/office/drawing/2014/main" id="{8C6B1502-EA0C-4FB6-B360-F7B3263914E6}"/>
              </a:ext>
            </a:extLst>
          </p:cNvPr>
          <p:cNvGrpSpPr/>
          <p:nvPr/>
        </p:nvGrpSpPr>
        <p:grpSpPr>
          <a:xfrm>
            <a:off x="256081" y="923951"/>
            <a:ext cx="2630835" cy="1033574"/>
            <a:chOff x="0" y="0"/>
            <a:chExt cx="2630835" cy="1033574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0AA53CDC-36DA-4891-94C3-21775BDD26FD}"/>
                </a:ext>
              </a:extLst>
            </p:cNvPr>
            <p:cNvSpPr/>
            <p:nvPr/>
          </p:nvSpPr>
          <p:spPr>
            <a:xfrm>
              <a:off x="0" y="0"/>
              <a:ext cx="2630835" cy="1033574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5E92572A-ECB0-4E87-BB58-225231CD1DE9}"/>
                </a:ext>
              </a:extLst>
            </p:cNvPr>
            <p:cNvSpPr txBox="1"/>
            <p:nvPr/>
          </p:nvSpPr>
          <p:spPr>
            <a:xfrm>
              <a:off x="0" y="0"/>
              <a:ext cx="2630835" cy="10335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0688" tIns="97536" rIns="170688" bIns="97536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fr-FR" sz="2400" b="1" i="1" kern="1200" dirty="0"/>
                <a:t>Licéité </a:t>
              </a:r>
            </a:p>
            <a:p>
              <a:pPr marL="0" lvl="0" indent="0" algn="ctr" defTabSz="10668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fr-FR" sz="2400" i="1" kern="1200" dirty="0"/>
                <a:t>(Fondement du traitement)</a:t>
              </a:r>
              <a:endParaRPr lang="fr-FR" sz="1400" i="1" kern="1200" dirty="0"/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B5C76D2C-4EEC-4D46-9FDD-90FFA630CF39}"/>
              </a:ext>
            </a:extLst>
          </p:cNvPr>
          <p:cNvGrpSpPr/>
          <p:nvPr/>
        </p:nvGrpSpPr>
        <p:grpSpPr>
          <a:xfrm>
            <a:off x="256081" y="1993861"/>
            <a:ext cx="2630835" cy="3359880"/>
            <a:chOff x="0" y="1285000"/>
            <a:chExt cx="2630835" cy="372509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B14113E-5E89-4825-B726-04199B5746FC}"/>
                </a:ext>
              </a:extLst>
            </p:cNvPr>
            <p:cNvSpPr/>
            <p:nvPr/>
          </p:nvSpPr>
          <p:spPr>
            <a:xfrm>
              <a:off x="0" y="1285000"/>
              <a:ext cx="2630835" cy="3725098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A0ACE80B-DF57-4835-B7EC-EDD64953B2EE}"/>
                </a:ext>
              </a:extLst>
            </p:cNvPr>
            <p:cNvSpPr txBox="1"/>
            <p:nvPr/>
          </p:nvSpPr>
          <p:spPr>
            <a:xfrm>
              <a:off x="0" y="1285000"/>
              <a:ext cx="2630835" cy="37250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0678" tIns="90678" rIns="120904" bIns="136017" numCol="1" spcCol="1270" anchor="t" anchorCtr="0">
              <a:noAutofit/>
            </a:bodyPr>
            <a:lstStyle/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1700" kern="1200" dirty="0"/>
                <a:t>Consentement de la personne</a:t>
              </a:r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1700" kern="1200" dirty="0"/>
                <a:t>Exécution d’un contrat</a:t>
              </a:r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1700" kern="1200" dirty="0"/>
                <a:t>Exécution d’une obligation légale</a:t>
              </a:r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1700" kern="1200" dirty="0"/>
                <a:t>Exécution d’une mission d’intérêt public</a:t>
              </a:r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1700" kern="1200" dirty="0"/>
                <a:t>Poursuite de l’intérêt légitime de l’entreprise</a:t>
              </a:r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1700" kern="1200" dirty="0"/>
                <a:t>Sauvegarde des intérêts vitaux de la personne concernée</a:t>
              </a: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08B3A864-5338-4540-8F14-99ABEBD78112}"/>
              </a:ext>
            </a:extLst>
          </p:cNvPr>
          <p:cNvGrpSpPr/>
          <p:nvPr/>
        </p:nvGrpSpPr>
        <p:grpSpPr>
          <a:xfrm>
            <a:off x="3256582" y="922791"/>
            <a:ext cx="2630835" cy="1034733"/>
            <a:chOff x="3001850" y="580309"/>
            <a:chExt cx="2630835" cy="48960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07669B6-E33F-4A0F-B2E7-CA387373C989}"/>
                </a:ext>
              </a:extLst>
            </p:cNvPr>
            <p:cNvSpPr/>
            <p:nvPr/>
          </p:nvSpPr>
          <p:spPr>
            <a:xfrm>
              <a:off x="3001850" y="580309"/>
              <a:ext cx="2630835" cy="4896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A386D7A1-505F-400E-B7D5-B1F557C69422}"/>
                </a:ext>
              </a:extLst>
            </p:cNvPr>
            <p:cNvSpPr txBox="1"/>
            <p:nvPr/>
          </p:nvSpPr>
          <p:spPr>
            <a:xfrm>
              <a:off x="3001850" y="580309"/>
              <a:ext cx="2630835" cy="489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0904" tIns="69088" rIns="120904" bIns="69088" numCol="1" spcCol="1270" anchor="ctr" anchorCtr="0">
              <a:noAutofit/>
            </a:bodyPr>
            <a:lstStyle/>
            <a:p>
              <a:pPr marL="0" lvl="0" indent="0" algn="ctr" defTabSz="755650">
                <a:spcBef>
                  <a:spcPct val="0"/>
                </a:spcBef>
                <a:buNone/>
              </a:pPr>
              <a:r>
                <a:rPr lang="fr-FR" sz="2200" b="1" i="1" kern="1200" dirty="0"/>
                <a:t>Loyauté et transparence</a:t>
              </a:r>
            </a:p>
            <a:p>
              <a:pPr marL="0" lvl="0" indent="0" algn="ctr" defTabSz="755650">
                <a:spcBef>
                  <a:spcPct val="0"/>
                </a:spcBef>
                <a:buNone/>
              </a:pPr>
              <a:r>
                <a:rPr lang="fr-FR" sz="2200" i="1" dirty="0"/>
                <a:t>du traitement</a:t>
              </a:r>
              <a:endParaRPr lang="fr-FR" sz="2200" i="1" kern="1200" dirty="0"/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44111F84-A72F-4E8D-AD57-3D9A3161D30F}"/>
              </a:ext>
            </a:extLst>
          </p:cNvPr>
          <p:cNvGrpSpPr/>
          <p:nvPr/>
        </p:nvGrpSpPr>
        <p:grpSpPr>
          <a:xfrm>
            <a:off x="3257931" y="1993860"/>
            <a:ext cx="2630835" cy="3359880"/>
            <a:chOff x="3001850" y="1069909"/>
            <a:chExt cx="2630835" cy="335988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9F50F4F-CFFF-49A0-9807-051AB3553A51}"/>
                </a:ext>
              </a:extLst>
            </p:cNvPr>
            <p:cNvSpPr/>
            <p:nvPr/>
          </p:nvSpPr>
          <p:spPr>
            <a:xfrm>
              <a:off x="3001850" y="1069909"/>
              <a:ext cx="2630835" cy="3359880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3BC4E314-3C29-4821-BD65-E112D14DECAE}"/>
                </a:ext>
              </a:extLst>
            </p:cNvPr>
            <p:cNvSpPr txBox="1"/>
            <p:nvPr/>
          </p:nvSpPr>
          <p:spPr>
            <a:xfrm>
              <a:off x="3001850" y="1069909"/>
              <a:ext cx="2630835" cy="33598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0678" tIns="90678" rIns="120904" bIns="136017" numCol="1" spcCol="1270" anchor="t" anchorCtr="0">
              <a:noAutofit/>
            </a:bodyPr>
            <a:lstStyle/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fr-FR" sz="1700" kern="1200" dirty="0"/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1700" dirty="0"/>
                <a:t>Informer les personnes concernées que leurs données sont collectées</a:t>
              </a:r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1700" kern="1200" dirty="0"/>
                <a:t>Les informer des finalités pour lesquelles les données sont utilisées</a:t>
              </a:r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1700" dirty="0"/>
                <a:t>Ne pas tromper les personnes sur la destination et la vraie finalité des données</a:t>
              </a:r>
              <a:endParaRPr lang="fr-FR" sz="1700" kern="1200" dirty="0"/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EFBC10A8-A404-41B1-8041-1FC0BBBF1911}"/>
              </a:ext>
            </a:extLst>
          </p:cNvPr>
          <p:cNvGrpSpPr/>
          <p:nvPr/>
        </p:nvGrpSpPr>
        <p:grpSpPr>
          <a:xfrm>
            <a:off x="6257083" y="922790"/>
            <a:ext cx="2630835" cy="1034733"/>
            <a:chOff x="6001002" y="580309"/>
            <a:chExt cx="2630835" cy="48960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039471B-4907-46AC-A380-1CA08168F176}"/>
                </a:ext>
              </a:extLst>
            </p:cNvPr>
            <p:cNvSpPr/>
            <p:nvPr/>
          </p:nvSpPr>
          <p:spPr>
            <a:xfrm>
              <a:off x="6001002" y="580309"/>
              <a:ext cx="2630835" cy="4896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CE2A1690-E421-44CD-A627-437938259964}"/>
                </a:ext>
              </a:extLst>
            </p:cNvPr>
            <p:cNvSpPr txBox="1"/>
            <p:nvPr/>
          </p:nvSpPr>
          <p:spPr>
            <a:xfrm>
              <a:off x="6001002" y="580309"/>
              <a:ext cx="2630835" cy="489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0904" tIns="69088" rIns="120904" bIns="69088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200" b="1" i="1" kern="1200" dirty="0"/>
                <a:t>Limitation des finalités </a:t>
              </a:r>
              <a:r>
                <a:rPr lang="fr-FR" sz="2200" i="1" kern="1200" dirty="0"/>
                <a:t>du traitement</a:t>
              </a: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AB2F9596-C6B6-4186-AA7B-EE3F811B995C}"/>
              </a:ext>
            </a:extLst>
          </p:cNvPr>
          <p:cNvGrpSpPr/>
          <p:nvPr/>
        </p:nvGrpSpPr>
        <p:grpSpPr>
          <a:xfrm>
            <a:off x="6257083" y="1993860"/>
            <a:ext cx="2630835" cy="3359880"/>
            <a:chOff x="6001002" y="1069909"/>
            <a:chExt cx="2630835" cy="3359880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46DE58D-6ACB-4FFC-9AD7-BCC5A7E61056}"/>
                </a:ext>
              </a:extLst>
            </p:cNvPr>
            <p:cNvSpPr/>
            <p:nvPr/>
          </p:nvSpPr>
          <p:spPr>
            <a:xfrm>
              <a:off x="6001002" y="1069909"/>
              <a:ext cx="2630835" cy="3359880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3BB255FB-4615-436E-97EB-9B97E864E29A}"/>
                </a:ext>
              </a:extLst>
            </p:cNvPr>
            <p:cNvSpPr txBox="1"/>
            <p:nvPr/>
          </p:nvSpPr>
          <p:spPr>
            <a:xfrm>
              <a:off x="6001002" y="1069909"/>
              <a:ext cx="2630835" cy="33598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0678" tIns="90678" rIns="120904" bIns="136017" numCol="1" spcCol="1270" anchor="t" anchorCtr="0">
              <a:noAutofit/>
            </a:bodyPr>
            <a:lstStyle/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fr-FR" sz="1700" kern="1200" dirty="0"/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1700" kern="1200" dirty="0"/>
                <a:t>Les données doivent être collectées pour des finalités déterminées, explicites et légitimes</a:t>
              </a:r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1700" dirty="0"/>
                <a:t>Les données ne peuvent pas être utilisées d’une manière incompatible avec les finalités</a:t>
              </a:r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fr-FR" sz="1700" kern="1200" dirty="0"/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1700" dirty="0"/>
                <a:t>Exemples : contrôle d’accès ou vidéosurveillance</a:t>
              </a:r>
              <a:endParaRPr lang="fr-FR" sz="17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22817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7504" y="332656"/>
            <a:ext cx="8928992" cy="498268"/>
          </a:xfrm>
        </p:spPr>
        <p:txBody>
          <a:bodyPr>
            <a:noAutofit/>
          </a:bodyPr>
          <a:lstStyle/>
          <a:p>
            <a:pPr algn="just"/>
            <a:r>
              <a:rPr lang="fr-FR" sz="2200" b="1" dirty="0">
                <a:solidFill>
                  <a:schemeClr val="bg1">
                    <a:lumMod val="65000"/>
                  </a:schemeClr>
                </a:solidFill>
              </a:rPr>
              <a:t>Les principes de la protection des données personnelles                        (2/2)</a:t>
            </a:r>
            <a:endParaRPr lang="fr-FR" sz="2200" dirty="0"/>
          </a:p>
          <a:p>
            <a:pPr algn="just"/>
            <a:endParaRPr lang="fr-FR" sz="2200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EA94A15B-3E13-47F5-87B9-6399A2988A0B}"/>
              </a:ext>
            </a:extLst>
          </p:cNvPr>
          <p:cNvSpPr txBox="1">
            <a:spLocks/>
          </p:cNvSpPr>
          <p:nvPr/>
        </p:nvSpPr>
        <p:spPr>
          <a:xfrm>
            <a:off x="251520" y="6356351"/>
            <a:ext cx="401216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7A6332D-B07D-4A06-AA55-32D1F8BE64AD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D60E3C3D-B526-4CEB-A856-3E0A9AB5F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5736" y="6356351"/>
            <a:ext cx="4536504" cy="365125"/>
          </a:xfrm>
        </p:spPr>
        <p:txBody>
          <a:bodyPr/>
          <a:lstStyle/>
          <a:p>
            <a:r>
              <a:rPr lang="fr-FR" dirty="0"/>
              <a:t>MEDEF – Direction Droit de l’Entreprise – Février 2018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8640E038-C69F-4CB7-BBD3-AEEB272ECB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841023"/>
            <a:ext cx="1073696" cy="721777"/>
          </a:xfrm>
          <a:prstGeom prst="rect">
            <a:avLst/>
          </a:prstGeom>
        </p:spPr>
      </p:pic>
      <p:grpSp>
        <p:nvGrpSpPr>
          <p:cNvPr id="20" name="Groupe 19">
            <a:extLst>
              <a:ext uri="{FF2B5EF4-FFF2-40B4-BE49-F238E27FC236}">
                <a16:creationId xmlns:a16="http://schemas.microsoft.com/office/drawing/2014/main" id="{8C6B1502-EA0C-4FB6-B360-F7B3263914E6}"/>
              </a:ext>
            </a:extLst>
          </p:cNvPr>
          <p:cNvGrpSpPr/>
          <p:nvPr/>
        </p:nvGrpSpPr>
        <p:grpSpPr>
          <a:xfrm>
            <a:off x="256081" y="923951"/>
            <a:ext cx="2630835" cy="1033574"/>
            <a:chOff x="0" y="0"/>
            <a:chExt cx="2630835" cy="1033574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0AA53CDC-36DA-4891-94C3-21775BDD26FD}"/>
                </a:ext>
              </a:extLst>
            </p:cNvPr>
            <p:cNvSpPr/>
            <p:nvPr/>
          </p:nvSpPr>
          <p:spPr>
            <a:xfrm>
              <a:off x="0" y="0"/>
              <a:ext cx="2630835" cy="1033574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5E92572A-ECB0-4E87-BB58-225231CD1DE9}"/>
                </a:ext>
              </a:extLst>
            </p:cNvPr>
            <p:cNvSpPr txBox="1"/>
            <p:nvPr/>
          </p:nvSpPr>
          <p:spPr>
            <a:xfrm>
              <a:off x="0" y="0"/>
              <a:ext cx="2630835" cy="10335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0688" tIns="97536" rIns="170688" bIns="97536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fr-FR" sz="2400" b="1" i="1" kern="1200" dirty="0"/>
                <a:t>Minimisation des données</a:t>
              </a:r>
              <a:endParaRPr lang="fr-FR" sz="1400" i="1" kern="1200" dirty="0"/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B5C76D2C-4EEC-4D46-9FDD-90FFA630CF39}"/>
              </a:ext>
            </a:extLst>
          </p:cNvPr>
          <p:cNvGrpSpPr/>
          <p:nvPr/>
        </p:nvGrpSpPr>
        <p:grpSpPr>
          <a:xfrm>
            <a:off x="256081" y="1993860"/>
            <a:ext cx="2630835" cy="3523371"/>
            <a:chOff x="0" y="1285000"/>
            <a:chExt cx="2630835" cy="372509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B14113E-5E89-4825-B726-04199B5746FC}"/>
                </a:ext>
              </a:extLst>
            </p:cNvPr>
            <p:cNvSpPr/>
            <p:nvPr/>
          </p:nvSpPr>
          <p:spPr>
            <a:xfrm>
              <a:off x="0" y="1285000"/>
              <a:ext cx="2630835" cy="3725098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A0ACE80B-DF57-4835-B7EC-EDD64953B2EE}"/>
                </a:ext>
              </a:extLst>
            </p:cNvPr>
            <p:cNvSpPr txBox="1"/>
            <p:nvPr/>
          </p:nvSpPr>
          <p:spPr>
            <a:xfrm>
              <a:off x="0" y="1285000"/>
              <a:ext cx="2630835" cy="37250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0678" tIns="90678" rIns="120904" bIns="136017" numCol="1" spcCol="1270" anchor="t" anchorCtr="0">
              <a:noAutofit/>
            </a:bodyPr>
            <a:lstStyle/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1700" kern="1200" dirty="0"/>
                <a:t>Les données collectées doivent être adéquates, pertinentes et limitées à ce qui est nécessaire au regard des finalités du traitement</a:t>
              </a:r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fr-FR" sz="1700" dirty="0"/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1700" kern="1200" dirty="0"/>
                <a:t>Exemples : Coordonnées pour la livraison d’un bien acheté sur un site internet &gt; Pas besoin du lieu de naissance ou du numéro de sécurité sociale</a:t>
              </a: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08B3A864-5338-4540-8F14-99ABEBD78112}"/>
              </a:ext>
            </a:extLst>
          </p:cNvPr>
          <p:cNvGrpSpPr/>
          <p:nvPr/>
        </p:nvGrpSpPr>
        <p:grpSpPr>
          <a:xfrm>
            <a:off x="3256582" y="922791"/>
            <a:ext cx="2630835" cy="1034733"/>
            <a:chOff x="3001850" y="580309"/>
            <a:chExt cx="2630835" cy="48960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07669B6-E33F-4A0F-B2E7-CA387373C989}"/>
                </a:ext>
              </a:extLst>
            </p:cNvPr>
            <p:cNvSpPr/>
            <p:nvPr/>
          </p:nvSpPr>
          <p:spPr>
            <a:xfrm>
              <a:off x="3001850" y="580309"/>
              <a:ext cx="2630835" cy="4896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A386D7A1-505F-400E-B7D5-B1F557C69422}"/>
                </a:ext>
              </a:extLst>
            </p:cNvPr>
            <p:cNvSpPr txBox="1"/>
            <p:nvPr/>
          </p:nvSpPr>
          <p:spPr>
            <a:xfrm>
              <a:off x="3001850" y="580309"/>
              <a:ext cx="2630835" cy="489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0904" tIns="69088" rIns="120904" bIns="69088" numCol="1" spcCol="1270" anchor="ctr" anchorCtr="0">
              <a:noAutofit/>
            </a:bodyPr>
            <a:lstStyle/>
            <a:p>
              <a:pPr marL="0" lvl="0" indent="0" algn="ctr" defTabSz="755650">
                <a:spcBef>
                  <a:spcPct val="0"/>
                </a:spcBef>
                <a:buNone/>
              </a:pPr>
              <a:r>
                <a:rPr lang="fr-FR" sz="2200" b="1" i="1" kern="1200" dirty="0"/>
                <a:t>Exactitude des données</a:t>
              </a:r>
              <a:endParaRPr lang="fr-FR" sz="2200" i="1" kern="1200" dirty="0"/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44111F84-A72F-4E8D-AD57-3D9A3161D30F}"/>
              </a:ext>
            </a:extLst>
          </p:cNvPr>
          <p:cNvGrpSpPr/>
          <p:nvPr/>
        </p:nvGrpSpPr>
        <p:grpSpPr>
          <a:xfrm>
            <a:off x="3257931" y="1993859"/>
            <a:ext cx="2630835" cy="3523371"/>
            <a:chOff x="3001850" y="1069909"/>
            <a:chExt cx="2630835" cy="335988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9F50F4F-CFFF-49A0-9807-051AB3553A51}"/>
                </a:ext>
              </a:extLst>
            </p:cNvPr>
            <p:cNvSpPr/>
            <p:nvPr/>
          </p:nvSpPr>
          <p:spPr>
            <a:xfrm>
              <a:off x="3001850" y="1069909"/>
              <a:ext cx="2630835" cy="3359880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3BC4E314-3C29-4821-BD65-E112D14DECAE}"/>
                </a:ext>
              </a:extLst>
            </p:cNvPr>
            <p:cNvSpPr txBox="1"/>
            <p:nvPr/>
          </p:nvSpPr>
          <p:spPr>
            <a:xfrm>
              <a:off x="3001850" y="1069909"/>
              <a:ext cx="2630835" cy="33598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0678" tIns="90678" rIns="120904" bIns="136017" numCol="1" spcCol="1270" anchor="t" anchorCtr="0">
              <a:noAutofit/>
            </a:bodyPr>
            <a:lstStyle/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fr-FR" sz="1700" kern="1200" dirty="0"/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1700" dirty="0"/>
                <a:t>Les données utilisées doivent être exactes et tenues à jour</a:t>
              </a:r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1700" kern="1200" dirty="0"/>
                <a:t>Les données inexactes doivent être effacées ou rectifiées rapidement</a:t>
              </a:r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fr-FR" sz="1700" dirty="0"/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1700" kern="1200" dirty="0"/>
                <a:t>Exemples : fichiers client pour la prospection ou pour les gestion clientèle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EFBC10A8-A404-41B1-8041-1FC0BBBF1911}"/>
              </a:ext>
            </a:extLst>
          </p:cNvPr>
          <p:cNvGrpSpPr/>
          <p:nvPr/>
        </p:nvGrpSpPr>
        <p:grpSpPr>
          <a:xfrm>
            <a:off x="6257083" y="922790"/>
            <a:ext cx="2630835" cy="1034733"/>
            <a:chOff x="6001002" y="580309"/>
            <a:chExt cx="2630835" cy="48960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039471B-4907-46AC-A380-1CA08168F176}"/>
                </a:ext>
              </a:extLst>
            </p:cNvPr>
            <p:cNvSpPr/>
            <p:nvPr/>
          </p:nvSpPr>
          <p:spPr>
            <a:xfrm>
              <a:off x="6001002" y="580309"/>
              <a:ext cx="2630835" cy="4896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CE2A1690-E421-44CD-A627-437938259964}"/>
                </a:ext>
              </a:extLst>
            </p:cNvPr>
            <p:cNvSpPr txBox="1"/>
            <p:nvPr/>
          </p:nvSpPr>
          <p:spPr>
            <a:xfrm>
              <a:off x="6001002" y="580309"/>
              <a:ext cx="2630835" cy="489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0904" tIns="69088" rIns="120904" bIns="69088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200" b="1" i="1" kern="1200" dirty="0"/>
                <a:t>Limitation de la conservation des données</a:t>
              </a:r>
              <a:endParaRPr lang="fr-FR" sz="2200" i="1" kern="1200" dirty="0"/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AB2F9596-C6B6-4186-AA7B-EE3F811B995C}"/>
              </a:ext>
            </a:extLst>
          </p:cNvPr>
          <p:cNvGrpSpPr/>
          <p:nvPr/>
        </p:nvGrpSpPr>
        <p:grpSpPr>
          <a:xfrm>
            <a:off x="6257083" y="1993860"/>
            <a:ext cx="2630835" cy="3523370"/>
            <a:chOff x="6001002" y="1069909"/>
            <a:chExt cx="2630835" cy="3359880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46DE58D-6ACB-4FFC-9AD7-BCC5A7E61056}"/>
                </a:ext>
              </a:extLst>
            </p:cNvPr>
            <p:cNvSpPr/>
            <p:nvPr/>
          </p:nvSpPr>
          <p:spPr>
            <a:xfrm>
              <a:off x="6001002" y="1069909"/>
              <a:ext cx="2630835" cy="3359880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3BB255FB-4615-436E-97EB-9B97E864E29A}"/>
                </a:ext>
              </a:extLst>
            </p:cNvPr>
            <p:cNvSpPr txBox="1"/>
            <p:nvPr/>
          </p:nvSpPr>
          <p:spPr>
            <a:xfrm>
              <a:off x="6001002" y="1069909"/>
              <a:ext cx="2630835" cy="33598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0678" tIns="90678" rIns="120904" bIns="136017" numCol="1" spcCol="1270" anchor="t" anchorCtr="0">
              <a:noAutofit/>
            </a:bodyPr>
            <a:lstStyle/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1700" kern="1200" dirty="0"/>
                <a:t>Les données doivent être conservées pendant une durée limitée strictement nécessaire au traitement</a:t>
              </a:r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1700" dirty="0"/>
                <a:t>Les données ne peuvent être conservées longtemps qu’à des fins de recherche scientifique, historique ou statistique</a:t>
              </a:r>
            </a:p>
            <a:p>
              <a:pPr marL="0" lvl="1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fr-FR" sz="1700" kern="1200" dirty="0"/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fr-FR" sz="1700" kern="1200" dirty="0">
                  <a:solidFill>
                    <a:srgbClr val="FF0000"/>
                  </a:solidFill>
                </a:rPr>
                <a:t>Attention aux durées légales minimales </a:t>
              </a:r>
              <a:r>
                <a:rPr lang="fr-FR" sz="1700" dirty="0">
                  <a:solidFill>
                    <a:srgbClr val="FF0000"/>
                  </a:solidFill>
                </a:rPr>
                <a:t>ou maximales</a:t>
              </a:r>
              <a:endParaRPr lang="fr-FR" sz="1700" kern="12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1308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6250" y="122420"/>
            <a:ext cx="8610600" cy="5859815"/>
          </a:xfrm>
        </p:spPr>
        <p:txBody>
          <a:bodyPr>
            <a:normAutofit/>
          </a:bodyPr>
          <a:lstStyle/>
          <a:p>
            <a:pPr algn="just"/>
            <a:r>
              <a:rPr lang="fr-FR" b="1" dirty="0">
                <a:solidFill>
                  <a:schemeClr val="bg1">
                    <a:lumMod val="65000"/>
                  </a:schemeClr>
                </a:solidFill>
              </a:rPr>
              <a:t>Ce qui va changer pour les entreprises</a:t>
            </a:r>
          </a:p>
          <a:p>
            <a:pPr marL="342900" indent="-342900" algn="just">
              <a:buAutoNum type="alphaUcPeriod"/>
            </a:pPr>
            <a:r>
              <a:rPr lang="fr-FR" sz="1600" b="1" i="1" dirty="0">
                <a:solidFill>
                  <a:schemeClr val="bg1">
                    <a:lumMod val="65000"/>
                  </a:schemeClr>
                </a:solidFill>
              </a:rPr>
              <a:t>Nouvelle approche pour la conformité : </a:t>
            </a:r>
            <a:r>
              <a:rPr lang="fr-FR" sz="1600" b="1" i="1" dirty="0" err="1">
                <a:solidFill>
                  <a:schemeClr val="bg1">
                    <a:lumMod val="65000"/>
                  </a:schemeClr>
                </a:solidFill>
              </a:rPr>
              <a:t>Accountability</a:t>
            </a:r>
            <a:endParaRPr lang="fr-FR" sz="1600" b="1" i="1" dirty="0">
              <a:solidFill>
                <a:schemeClr val="bg1">
                  <a:lumMod val="65000"/>
                </a:schemeClr>
              </a:solidFill>
            </a:endParaRPr>
          </a:p>
          <a:p>
            <a:pPr algn="just"/>
            <a:r>
              <a:rPr lang="fr-FR" sz="1600" b="1" dirty="0"/>
              <a:t>	Les formalités de déclaration à la CNIL sont supprimées</a:t>
            </a:r>
          </a:p>
          <a:p>
            <a:pPr algn="just"/>
            <a:r>
              <a:rPr lang="fr-FR" sz="1600" b="1" dirty="0"/>
              <a:t>	L’entreprise doit mettre en place </a:t>
            </a:r>
            <a:r>
              <a:rPr lang="fr-FR" sz="1600" dirty="0"/>
              <a:t>: </a:t>
            </a:r>
          </a:p>
          <a:p>
            <a:pPr marL="942975" lvl="2" indent="-257175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1450" dirty="0"/>
              <a:t>une </a:t>
            </a:r>
            <a:r>
              <a:rPr lang="fr-FR" sz="1450" dirty="0">
                <a:solidFill>
                  <a:srgbClr val="0070C0"/>
                </a:solidFill>
              </a:rPr>
              <a:t>politique interne </a:t>
            </a:r>
            <a:r>
              <a:rPr lang="fr-FR" sz="1450" dirty="0"/>
              <a:t>en matière de protection des données personnelles, </a:t>
            </a:r>
          </a:p>
          <a:p>
            <a:pPr marL="942975" lvl="2" indent="-257175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1450" dirty="0"/>
              <a:t>des </a:t>
            </a:r>
            <a:r>
              <a:rPr lang="fr-FR" sz="1450" dirty="0">
                <a:solidFill>
                  <a:srgbClr val="0070C0"/>
                </a:solidFill>
              </a:rPr>
              <a:t>mesures de traçabilité </a:t>
            </a:r>
            <a:r>
              <a:rPr lang="fr-FR" sz="1450" dirty="0"/>
              <a:t>pour prouver la conformité des traitements,</a:t>
            </a:r>
          </a:p>
          <a:p>
            <a:pPr marL="942975" lvl="2" indent="-257175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1450" dirty="0"/>
              <a:t>des mesures appropriées pour assurer, dès sa conception, la conformité d’un traitement (</a:t>
            </a:r>
            <a:r>
              <a:rPr lang="fr-FR" sz="1450" i="1" dirty="0">
                <a:solidFill>
                  <a:srgbClr val="0070C0"/>
                </a:solidFill>
              </a:rPr>
              <a:t>Privacy by design</a:t>
            </a:r>
            <a:r>
              <a:rPr lang="fr-FR" sz="1450" dirty="0"/>
              <a:t>) et des paramètres par défaut protecteurs des données personnelles (</a:t>
            </a:r>
            <a:r>
              <a:rPr lang="fr-FR" sz="1450" i="1" dirty="0">
                <a:solidFill>
                  <a:srgbClr val="0070C0"/>
                </a:solidFill>
              </a:rPr>
              <a:t>Privacy by default</a:t>
            </a:r>
            <a:r>
              <a:rPr lang="fr-FR" sz="1450" dirty="0"/>
              <a:t>).</a:t>
            </a:r>
          </a:p>
          <a:p>
            <a:pPr lvl="2" algn="just">
              <a:spcBef>
                <a:spcPts val="0"/>
              </a:spcBef>
            </a:pPr>
            <a:endParaRPr lang="fr-FR" sz="1450" dirty="0"/>
          </a:p>
          <a:p>
            <a:pPr algn="just"/>
            <a:r>
              <a:rPr lang="fr-FR" sz="1600" b="1" dirty="0"/>
              <a:t>	L’entreprise doit assurer un niveau de sécurité approprié pour les traitements et données</a:t>
            </a:r>
          </a:p>
          <a:p>
            <a:pPr algn="just"/>
            <a:r>
              <a:rPr lang="fr-FR" sz="1600" b="1" dirty="0"/>
              <a:t>	L’entreprise doit effectuer des analyses d’impact </a:t>
            </a:r>
            <a:r>
              <a:rPr lang="fr-FR" sz="1600" b="1" u="sng" dirty="0"/>
              <a:t>avant la mise en place </a:t>
            </a:r>
            <a:r>
              <a:rPr lang="fr-FR" sz="1600" b="1" dirty="0"/>
              <a:t>d’un traitement </a:t>
            </a:r>
            <a:r>
              <a:rPr lang="fr-FR" sz="1600" dirty="0"/>
              <a:t>(si l’analyse révèle un risque élevé pour les données personnelles, l’entreprise devra consulter la CNIL).</a:t>
            </a:r>
          </a:p>
          <a:p>
            <a:pPr algn="just"/>
            <a:r>
              <a:rPr lang="fr-FR" sz="1600" b="1" dirty="0"/>
              <a:t>	L’entreprise doit notifier les failles de sécurité </a:t>
            </a:r>
            <a:r>
              <a:rPr lang="fr-FR" sz="1600" dirty="0"/>
              <a:t>(intentionnelles ou accidentelles) touchant aux données personnelles </a:t>
            </a:r>
            <a:r>
              <a:rPr lang="fr-FR" sz="1600" b="1" dirty="0"/>
              <a:t>à la CNIL </a:t>
            </a:r>
            <a:r>
              <a:rPr lang="fr-FR" sz="1600" dirty="0"/>
              <a:t>(</a:t>
            </a:r>
            <a:r>
              <a:rPr lang="fr-FR" sz="1600" dirty="0">
                <a:solidFill>
                  <a:srgbClr val="0070C0"/>
                </a:solidFill>
              </a:rPr>
              <a:t>dans un délai de 72h de la découverte de la faille</a:t>
            </a:r>
            <a:r>
              <a:rPr lang="fr-FR" sz="1600" dirty="0"/>
              <a:t>) </a:t>
            </a:r>
            <a:r>
              <a:rPr lang="fr-FR" sz="1600" b="1" dirty="0"/>
              <a:t>et</a:t>
            </a:r>
            <a:r>
              <a:rPr lang="fr-FR" sz="1600" dirty="0"/>
              <a:t> </a:t>
            </a:r>
            <a:r>
              <a:rPr lang="fr-FR" sz="1600" b="1" dirty="0"/>
              <a:t>avertir</a:t>
            </a:r>
            <a:r>
              <a:rPr lang="fr-FR" sz="1600" dirty="0"/>
              <a:t> </a:t>
            </a:r>
            <a:r>
              <a:rPr lang="fr-FR" sz="1600" b="1" dirty="0"/>
              <a:t>les personnes concernées </a:t>
            </a:r>
            <a:r>
              <a:rPr lang="fr-FR" sz="1600" dirty="0"/>
              <a:t>dans certaines conditions.</a:t>
            </a:r>
          </a:p>
          <a:p>
            <a:pPr algn="just"/>
            <a:endParaRPr lang="fr-FR" sz="1600" dirty="0"/>
          </a:p>
          <a:p>
            <a:pPr algn="just"/>
            <a:r>
              <a:rPr lang="fr-FR" sz="1600" b="1" dirty="0"/>
              <a:t>	L’entreprise </a:t>
            </a:r>
            <a:r>
              <a:rPr lang="fr-FR" sz="1600" dirty="0"/>
              <a:t>(y compris le sous-traitant) </a:t>
            </a:r>
            <a:r>
              <a:rPr lang="fr-FR" sz="1600" b="1" u="sng" dirty="0"/>
              <a:t>de plus de 250 salariés </a:t>
            </a:r>
            <a:r>
              <a:rPr lang="fr-FR" sz="1600" b="1" dirty="0"/>
              <a:t>doit tenir à jour un registre de ses traitements</a:t>
            </a:r>
            <a:r>
              <a:rPr lang="fr-FR" sz="1600" dirty="0"/>
              <a:t> (identité et coordonnées du responsable du traitement, coordonnées du DPO, finalités du traitement, données collectées, destinataires des données, durée de conservation…). </a:t>
            </a:r>
          </a:p>
          <a:p>
            <a:pPr algn="just"/>
            <a:r>
              <a:rPr lang="fr-FR" sz="1600" b="1" dirty="0"/>
              <a:t>	L’entreprise doit vérifier que le traitement est légitime </a:t>
            </a:r>
            <a:r>
              <a:rPr lang="fr-FR" sz="1600" dirty="0"/>
              <a:t>(qu’il repose sur une </a:t>
            </a:r>
            <a:r>
              <a:rPr lang="fr-FR" sz="1600" dirty="0">
                <a:solidFill>
                  <a:srgbClr val="0070C0"/>
                </a:solidFill>
              </a:rPr>
              <a:t>obligation légale</a:t>
            </a:r>
            <a:r>
              <a:rPr lang="fr-FR" sz="1600" dirty="0"/>
              <a:t>, un </a:t>
            </a:r>
            <a:r>
              <a:rPr lang="fr-FR" sz="1600" dirty="0">
                <a:solidFill>
                  <a:srgbClr val="0070C0"/>
                </a:solidFill>
              </a:rPr>
              <a:t>contrat</a:t>
            </a:r>
            <a:r>
              <a:rPr lang="fr-FR" sz="1600" dirty="0"/>
              <a:t> ou le </a:t>
            </a:r>
            <a:r>
              <a:rPr lang="fr-FR" sz="1600" dirty="0">
                <a:solidFill>
                  <a:srgbClr val="0070C0"/>
                </a:solidFill>
              </a:rPr>
              <a:t>consentement</a:t>
            </a:r>
            <a:r>
              <a:rPr lang="fr-FR" sz="1600" dirty="0"/>
              <a:t>) </a:t>
            </a:r>
            <a:r>
              <a:rPr lang="fr-FR" sz="1600" b="1" dirty="0"/>
              <a:t>et que les données collectées sont strictement nécessaires au traitement</a:t>
            </a:r>
            <a:r>
              <a:rPr lang="fr-FR" sz="1600" dirty="0"/>
              <a:t>.</a:t>
            </a:r>
          </a:p>
          <a:p>
            <a:pPr marL="257175" indent="-257175" algn="just">
              <a:buFontTx/>
              <a:buChar char="-"/>
            </a:pPr>
            <a:endParaRPr lang="fr-FR" sz="1350" dirty="0"/>
          </a:p>
          <a:p>
            <a:pPr algn="just"/>
            <a:endParaRPr lang="fr-FR" sz="1500" dirty="0"/>
          </a:p>
          <a:p>
            <a:pPr marL="257175" indent="-257175" algn="just">
              <a:buFontTx/>
              <a:buChar char="-"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 rot="16200000">
            <a:off x="-290654" y="1248316"/>
            <a:ext cx="967470" cy="34624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lIns="68580" tIns="34290" rIns="68580" bIns="34290">
            <a:spAutoFit/>
          </a:bodyPr>
          <a:lstStyle/>
          <a:p>
            <a:pPr algn="ctr" defTabSz="685800"/>
            <a:r>
              <a:rPr lang="fr-FR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latin typeface="Calibri" panose="020F0502020204030204"/>
              </a:rPr>
              <a:t>Interne</a:t>
            </a:r>
          </a:p>
        </p:txBody>
      </p:sp>
      <p:sp>
        <p:nvSpPr>
          <p:cNvPr id="5" name="Rectangle 4"/>
          <p:cNvSpPr/>
          <p:nvPr/>
        </p:nvSpPr>
        <p:spPr>
          <a:xfrm rot="16200000">
            <a:off x="-406881" y="3069406"/>
            <a:ext cx="1160014" cy="34624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lIns="68580" tIns="34290" rIns="68580" bIns="34290">
            <a:spAutoFit/>
          </a:bodyPr>
          <a:lstStyle/>
          <a:p>
            <a:pPr algn="ctr" defTabSz="685800"/>
            <a:r>
              <a:rPr lang="fr-FR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latin typeface="Calibri" panose="020F0502020204030204"/>
              </a:rPr>
              <a:t>Sécurité</a:t>
            </a:r>
          </a:p>
        </p:txBody>
      </p:sp>
      <p:sp>
        <p:nvSpPr>
          <p:cNvPr id="6" name="Rectangle 5"/>
          <p:cNvSpPr/>
          <p:nvPr/>
        </p:nvSpPr>
        <p:spPr>
          <a:xfrm rot="16200000">
            <a:off x="-573010" y="4952823"/>
            <a:ext cx="1492271" cy="34624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lIns="68580" tIns="34290" rIns="68580" bIns="34290">
            <a:spAutoFit/>
          </a:bodyPr>
          <a:lstStyle/>
          <a:p>
            <a:pPr algn="ctr" defTabSz="685800"/>
            <a:r>
              <a:rPr lang="fr-FR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latin typeface="Calibri" panose="020F0502020204030204"/>
              </a:rPr>
              <a:t>Transparence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EA94A15B-3E13-47F5-87B9-6399A2988A0B}"/>
              </a:ext>
            </a:extLst>
          </p:cNvPr>
          <p:cNvSpPr txBox="1">
            <a:spLocks/>
          </p:cNvSpPr>
          <p:nvPr/>
        </p:nvSpPr>
        <p:spPr>
          <a:xfrm>
            <a:off x="251520" y="6356351"/>
            <a:ext cx="401216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7A6332D-B07D-4A06-AA55-32D1F8BE64AD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D60E3C3D-B526-4CEB-A856-3E0A9AB5F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5736" y="6356351"/>
            <a:ext cx="4536504" cy="365125"/>
          </a:xfrm>
        </p:spPr>
        <p:txBody>
          <a:bodyPr/>
          <a:lstStyle/>
          <a:p>
            <a:r>
              <a:rPr lang="fr-FR" dirty="0"/>
              <a:t>MEDEF – Direction Droit de l’Entreprise – Février 2018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8640E038-C69F-4CB7-BBD3-AEEB272ECB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841023"/>
            <a:ext cx="1073696" cy="721777"/>
          </a:xfrm>
          <a:prstGeom prst="rect">
            <a:avLst/>
          </a:prstGeom>
        </p:spPr>
      </p:pic>
      <p:sp>
        <p:nvSpPr>
          <p:cNvPr id="12" name="Flèche : droite 11">
            <a:extLst>
              <a:ext uri="{FF2B5EF4-FFF2-40B4-BE49-F238E27FC236}">
                <a16:creationId xmlns:a16="http://schemas.microsoft.com/office/drawing/2014/main" id="{D0F23E49-BD10-41D0-B16B-4A9E68402546}"/>
              </a:ext>
            </a:extLst>
          </p:cNvPr>
          <p:cNvSpPr/>
          <p:nvPr/>
        </p:nvSpPr>
        <p:spPr>
          <a:xfrm>
            <a:off x="673174" y="836712"/>
            <a:ext cx="35526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82E5A69A-B807-45AF-82A1-D630A5795C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174" y="1165386"/>
            <a:ext cx="377985" cy="256054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DA7D8FF4-6F34-4957-9292-32AC516968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174" y="2428055"/>
            <a:ext cx="377985" cy="256054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A366B47F-1CB9-4E4C-9E32-9478C255E0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174" y="2790703"/>
            <a:ext cx="377985" cy="256054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45B1A37A-FD69-4F82-9118-8ECD9536634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0455" y="3333464"/>
            <a:ext cx="377985" cy="256054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2AB1E82B-4040-48A1-ACFB-3B5714D4A84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0456" y="4379812"/>
            <a:ext cx="377985" cy="256054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808FF051-68EE-4056-90E5-942F3DE71D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0457" y="5120135"/>
            <a:ext cx="377985" cy="25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313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1450" y="548680"/>
            <a:ext cx="4333875" cy="520442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lphaUcPeriod" startAt="2"/>
            </a:pPr>
            <a:r>
              <a:rPr lang="fr-FR" sz="1500" b="1" i="1" dirty="0">
                <a:solidFill>
                  <a:schemeClr val="bg1">
                    <a:lumMod val="65000"/>
                  </a:schemeClr>
                </a:solidFill>
              </a:rPr>
              <a:t>Désignation d’un Data Protection </a:t>
            </a:r>
            <a:r>
              <a:rPr lang="fr-FR" sz="1500" b="1" i="1" dirty="0" err="1">
                <a:solidFill>
                  <a:schemeClr val="bg1">
                    <a:lumMod val="65000"/>
                  </a:schemeClr>
                </a:solidFill>
              </a:rPr>
              <a:t>Officer</a:t>
            </a:r>
            <a:r>
              <a:rPr lang="fr-FR" sz="1500" b="1" i="1" dirty="0">
                <a:solidFill>
                  <a:schemeClr val="bg1">
                    <a:lumMod val="65000"/>
                  </a:schemeClr>
                </a:solidFill>
              </a:rPr>
              <a:t> (DPO)</a:t>
            </a:r>
          </a:p>
          <a:p>
            <a:pPr algn="just"/>
            <a:r>
              <a:rPr lang="fr-FR" sz="1400" dirty="0"/>
              <a:t>Les entreprises doivent </a:t>
            </a:r>
            <a:r>
              <a:rPr lang="fr-FR" sz="1400" dirty="0">
                <a:solidFill>
                  <a:srgbClr val="0070C0"/>
                </a:solidFill>
              </a:rPr>
              <a:t>obligatoirement</a:t>
            </a:r>
            <a:r>
              <a:rPr lang="fr-FR" sz="1400" dirty="0"/>
              <a:t> désigner un DPO si leurs activités de base consistent :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fr-FR" sz="1400" dirty="0"/>
              <a:t>en un </a:t>
            </a:r>
            <a:r>
              <a:rPr lang="fr-FR" sz="1400" dirty="0">
                <a:solidFill>
                  <a:srgbClr val="0070C0"/>
                </a:solidFill>
              </a:rPr>
              <a:t>suivi régulier à grande échelle</a:t>
            </a:r>
            <a:r>
              <a:rPr lang="fr-FR" sz="1400" dirty="0"/>
              <a:t> de données personnelles ; </a:t>
            </a:r>
            <a:r>
              <a:rPr lang="fr-FR" sz="1400" b="1" dirty="0"/>
              <a:t>ou</a:t>
            </a:r>
            <a:r>
              <a:rPr lang="fr-FR" sz="1400" dirty="0"/>
              <a:t> </a:t>
            </a:r>
          </a:p>
          <a:p>
            <a:pPr marL="214313" indent="-214313" algn="just">
              <a:buFont typeface="Wingdings" panose="05000000000000000000" pitchFamily="2" charset="2"/>
              <a:buChar char="§"/>
            </a:pPr>
            <a:r>
              <a:rPr lang="fr-FR" sz="1400" dirty="0"/>
              <a:t>en un </a:t>
            </a:r>
            <a:r>
              <a:rPr lang="fr-FR" sz="1400" dirty="0">
                <a:solidFill>
                  <a:srgbClr val="0070C0"/>
                </a:solidFill>
              </a:rPr>
              <a:t>traitement à grande échelle de certaines données </a:t>
            </a:r>
            <a:r>
              <a:rPr lang="fr-FR" sz="1400" dirty="0"/>
              <a:t>(origine raciale ou ethnique, opinions politiques, syndicales ou religieuses, données génétiques et biométriques, données de santé). </a:t>
            </a:r>
          </a:p>
          <a:p>
            <a:pPr algn="just">
              <a:spcBef>
                <a:spcPts val="0"/>
              </a:spcBef>
            </a:pP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01235" y="2902283"/>
            <a:ext cx="3886200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 defTabSz="685800"/>
            <a:r>
              <a:rPr lang="fr-FR" sz="1200" dirty="0">
                <a:solidFill>
                  <a:prstClr val="black"/>
                </a:solidFill>
                <a:latin typeface="Calibri" panose="020F0502020204030204"/>
              </a:rPr>
              <a:t>Un </a:t>
            </a:r>
            <a:r>
              <a:rPr lang="fr-FR" sz="1200" b="1" dirty="0">
                <a:solidFill>
                  <a:prstClr val="black"/>
                </a:solidFill>
                <a:latin typeface="Calibri" panose="020F0502020204030204"/>
              </a:rPr>
              <a:t>même DPO </a:t>
            </a:r>
            <a:r>
              <a:rPr lang="fr-FR" sz="1200" dirty="0">
                <a:solidFill>
                  <a:prstClr val="black"/>
                </a:solidFill>
                <a:latin typeface="Calibri" panose="020F0502020204030204"/>
              </a:rPr>
              <a:t>peut être désigné pour plusieurs entreprises.</a:t>
            </a:r>
          </a:p>
        </p:txBody>
      </p:sp>
      <p:sp>
        <p:nvSpPr>
          <p:cNvPr id="7" name="Rectangle 6"/>
          <p:cNvSpPr/>
          <p:nvPr/>
        </p:nvSpPr>
        <p:spPr>
          <a:xfrm>
            <a:off x="607444" y="3392467"/>
            <a:ext cx="3886200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 defTabSz="685800"/>
            <a:r>
              <a:rPr lang="fr-FR" sz="1200" dirty="0">
                <a:solidFill>
                  <a:prstClr val="black"/>
                </a:solidFill>
                <a:latin typeface="Calibri" panose="020F0502020204030204"/>
              </a:rPr>
              <a:t>Il peut être </a:t>
            </a:r>
            <a:r>
              <a:rPr lang="fr-FR" sz="1200" dirty="0">
                <a:solidFill>
                  <a:srgbClr val="0070C0"/>
                </a:solidFill>
                <a:latin typeface="Calibri" panose="020F0502020204030204"/>
              </a:rPr>
              <a:t>salarié ou externe à l’entreprise </a:t>
            </a:r>
            <a:r>
              <a:rPr lang="fr-FR" sz="1200" dirty="0">
                <a:solidFill>
                  <a:prstClr val="black"/>
                </a:solidFill>
                <a:latin typeface="Calibri" panose="020F0502020204030204"/>
              </a:rPr>
              <a:t>(avocat, consultant…), mais il doit exercer ses fonctions en toute </a:t>
            </a:r>
            <a:r>
              <a:rPr lang="fr-FR" sz="1200" b="1" dirty="0">
                <a:solidFill>
                  <a:prstClr val="black"/>
                </a:solidFill>
                <a:latin typeface="Calibri" panose="020F0502020204030204"/>
              </a:rPr>
              <a:t>indépendance</a:t>
            </a:r>
            <a:r>
              <a:rPr lang="fr-FR" sz="1200" dirty="0">
                <a:solidFill>
                  <a:prstClr val="black"/>
                </a:solidFill>
                <a:latin typeface="Calibri" panose="020F0502020204030204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601235" y="4077616"/>
            <a:ext cx="3892409" cy="10156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 defTabSz="685800"/>
            <a:r>
              <a:rPr lang="fr-FR" sz="1200" dirty="0">
                <a:solidFill>
                  <a:prstClr val="black"/>
                </a:solidFill>
                <a:latin typeface="Calibri" panose="020F0502020204030204"/>
              </a:rPr>
              <a:t>Le DPO doit avoir :</a:t>
            </a:r>
          </a:p>
          <a:p>
            <a:pPr marL="214313" indent="-214313" algn="just" defTabSz="685800">
              <a:buFontTx/>
              <a:buChar char="-"/>
            </a:pPr>
            <a:r>
              <a:rPr lang="fr-FR" sz="1200" dirty="0">
                <a:solidFill>
                  <a:prstClr val="black"/>
                </a:solidFill>
                <a:latin typeface="Calibri" panose="020F0502020204030204"/>
              </a:rPr>
              <a:t>une expertise sur la règlementation et les pratiques en matière de données personnelles, </a:t>
            </a:r>
          </a:p>
          <a:p>
            <a:pPr marL="214313" indent="-214313" algn="just" defTabSz="685800">
              <a:buFontTx/>
              <a:buChar char="-"/>
            </a:pPr>
            <a:r>
              <a:rPr lang="fr-FR" sz="1200" dirty="0">
                <a:solidFill>
                  <a:prstClr val="black"/>
                </a:solidFill>
                <a:latin typeface="Calibri" panose="020F0502020204030204"/>
              </a:rPr>
              <a:t>une compréhension du secteur d’activité, des technologies et de la sécurité des données.</a:t>
            </a:r>
          </a:p>
        </p:txBody>
      </p:sp>
      <p:sp>
        <p:nvSpPr>
          <p:cNvPr id="9" name="Rectangle 8"/>
          <p:cNvSpPr/>
          <p:nvPr/>
        </p:nvSpPr>
        <p:spPr>
          <a:xfrm>
            <a:off x="612916" y="5124139"/>
            <a:ext cx="3892409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 defTabSz="685800"/>
            <a:r>
              <a:rPr lang="fr-FR" sz="1200" dirty="0">
                <a:solidFill>
                  <a:prstClr val="black"/>
                </a:solidFill>
                <a:latin typeface="Calibri" panose="020F0502020204030204"/>
              </a:rPr>
              <a:t>Il a pour </a:t>
            </a:r>
            <a:r>
              <a:rPr lang="fr-FR" sz="1200" b="1" dirty="0">
                <a:solidFill>
                  <a:prstClr val="black"/>
                </a:solidFill>
                <a:latin typeface="Calibri" panose="020F0502020204030204"/>
              </a:rPr>
              <a:t>mission</a:t>
            </a:r>
            <a:r>
              <a:rPr lang="fr-FR" sz="1200" dirty="0">
                <a:solidFill>
                  <a:prstClr val="black"/>
                </a:solidFill>
                <a:latin typeface="Calibri" panose="020F0502020204030204"/>
              </a:rPr>
              <a:t> d’informer et de conseiller l’entreprise et de veiller à la conformité de la réglementation en matière de données personnelles, mais </a:t>
            </a:r>
            <a:r>
              <a:rPr lang="fr-FR" sz="1200" b="1" u="sng" dirty="0">
                <a:solidFill>
                  <a:srgbClr val="0070C0"/>
                </a:solidFill>
                <a:latin typeface="Calibri" panose="020F0502020204030204"/>
              </a:rPr>
              <a:t>il n’est pas responsable</a:t>
            </a:r>
            <a:r>
              <a:rPr lang="fr-FR" sz="1200" dirty="0">
                <a:solidFill>
                  <a:prstClr val="black"/>
                </a:solidFill>
                <a:latin typeface="Calibri" panose="020F0502020204030204"/>
              </a:rPr>
              <a:t>.</a:t>
            </a:r>
          </a:p>
        </p:txBody>
      </p:sp>
      <p:sp>
        <p:nvSpPr>
          <p:cNvPr id="10" name="Flèche : droite 9"/>
          <p:cNvSpPr/>
          <p:nvPr/>
        </p:nvSpPr>
        <p:spPr>
          <a:xfrm>
            <a:off x="171450" y="2980537"/>
            <a:ext cx="376238" cy="253916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fr-FR" sz="135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" y="3488361"/>
            <a:ext cx="388654" cy="283489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50" y="4394817"/>
            <a:ext cx="388654" cy="283489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50" y="5294017"/>
            <a:ext cx="388654" cy="283489"/>
          </a:xfrm>
          <a:prstGeom prst="rect">
            <a:avLst/>
          </a:prstGeom>
        </p:spPr>
      </p:pic>
      <p:sp>
        <p:nvSpPr>
          <p:cNvPr id="16" name="Sous-titre 2"/>
          <p:cNvSpPr txBox="1">
            <a:spLocks/>
          </p:cNvSpPr>
          <p:nvPr/>
        </p:nvSpPr>
        <p:spPr>
          <a:xfrm>
            <a:off x="4705350" y="764704"/>
            <a:ext cx="4257675" cy="410445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defTabSz="685800">
              <a:lnSpc>
                <a:spcPct val="110000"/>
              </a:lnSpc>
              <a:spcBef>
                <a:spcPts val="750"/>
              </a:spcBef>
              <a:buFont typeface="+mj-lt"/>
              <a:buAutoNum type="alphaUcPeriod" startAt="3"/>
            </a:pPr>
            <a:r>
              <a:rPr lang="fr-FR" sz="1500" b="1" i="1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Choix des sous-traitants</a:t>
            </a:r>
          </a:p>
          <a:p>
            <a:pPr marL="257175" indent="-257175" algn="just" defTabSz="685800">
              <a:spcBef>
                <a:spcPts val="750"/>
              </a:spcBef>
              <a:buFontTx/>
              <a:buChar char="-"/>
            </a:pPr>
            <a:r>
              <a:rPr lang="fr-FR" sz="1400" dirty="0">
                <a:solidFill>
                  <a:prstClr val="black"/>
                </a:solidFill>
                <a:latin typeface="Calibri" panose="020F0502020204030204"/>
              </a:rPr>
              <a:t>L’entreprise doit choisir un sous-traitant (partenaire ou prestataire) qui assure des garanties de protection suffisantes dans le traitement des données personnelles. </a:t>
            </a:r>
          </a:p>
          <a:p>
            <a:pPr marL="257175" indent="-257175" algn="just" defTabSz="685800">
              <a:spcBef>
                <a:spcPts val="750"/>
              </a:spcBef>
              <a:buFontTx/>
              <a:buChar char="-"/>
            </a:pPr>
            <a:r>
              <a:rPr lang="fr-FR" sz="1400" dirty="0">
                <a:solidFill>
                  <a:prstClr val="black"/>
                </a:solidFill>
                <a:latin typeface="Calibri" panose="020F0502020204030204"/>
              </a:rPr>
              <a:t>La relation entre l’entreprise et son sous-traitant doit être </a:t>
            </a:r>
            <a:r>
              <a:rPr lang="fr-FR" sz="1400" dirty="0">
                <a:solidFill>
                  <a:srgbClr val="0070C0"/>
                </a:solidFill>
                <a:latin typeface="Calibri" panose="020F0502020204030204"/>
              </a:rPr>
              <a:t>obligatoirement régie par un </a:t>
            </a:r>
            <a:r>
              <a:rPr lang="fr-FR" sz="1400" b="1" dirty="0">
                <a:solidFill>
                  <a:srgbClr val="0070C0"/>
                </a:solidFill>
                <a:latin typeface="Calibri" panose="020F0502020204030204"/>
              </a:rPr>
              <a:t>contrat</a:t>
            </a:r>
            <a:r>
              <a:rPr lang="fr-FR" sz="1400" dirty="0">
                <a:solidFill>
                  <a:prstClr val="black"/>
                </a:solidFill>
                <a:latin typeface="Calibri" panose="020F0502020204030204"/>
              </a:rPr>
              <a:t>.</a:t>
            </a:r>
          </a:p>
          <a:p>
            <a:pPr marL="257175" indent="-257175" algn="just" defTabSz="685800">
              <a:spcBef>
                <a:spcPts val="750"/>
              </a:spcBef>
              <a:buFontTx/>
              <a:buChar char="-"/>
            </a:pPr>
            <a:r>
              <a:rPr lang="fr-FR" sz="1400" dirty="0">
                <a:solidFill>
                  <a:prstClr val="black"/>
                </a:solidFill>
                <a:latin typeface="Calibri" panose="020F0502020204030204"/>
              </a:rPr>
              <a:t>Le sous-traitant doit, </a:t>
            </a:r>
            <a:r>
              <a:rPr lang="fr-FR" sz="1400" b="1" dirty="0">
                <a:solidFill>
                  <a:srgbClr val="0070C0"/>
                </a:solidFill>
                <a:latin typeface="Calibri" panose="020F0502020204030204"/>
              </a:rPr>
              <a:t>sous peine d’engager sa responsabilité </a:t>
            </a:r>
            <a:r>
              <a:rPr lang="fr-FR" sz="1400" dirty="0">
                <a:solidFill>
                  <a:prstClr val="black"/>
                </a:solidFill>
                <a:latin typeface="Calibri" panose="020F0502020204030204"/>
              </a:rPr>
              <a:t>à l’égard du responsable de traitement : </a:t>
            </a:r>
          </a:p>
          <a:p>
            <a:pPr marL="600075" lvl="1" indent="-257175" algn="just" defTabSz="685800">
              <a:spcBef>
                <a:spcPts val="375"/>
              </a:spcBef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prstClr val="black"/>
                </a:solidFill>
                <a:latin typeface="Calibri" panose="020F0502020204030204"/>
              </a:rPr>
              <a:t>traiter les données personnelles </a:t>
            </a:r>
            <a:r>
              <a:rPr lang="fr-FR" sz="1400" dirty="0">
                <a:solidFill>
                  <a:srgbClr val="0070C0"/>
                </a:solidFill>
                <a:latin typeface="Calibri" panose="020F0502020204030204"/>
              </a:rPr>
              <a:t>selon les seules instructions du responsable de traitement </a:t>
            </a:r>
          </a:p>
          <a:p>
            <a:pPr marL="600075" lvl="1" indent="-257175" algn="just" defTabSz="685800">
              <a:spcBef>
                <a:spcPts val="375"/>
              </a:spcBef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srgbClr val="0070C0"/>
                </a:solidFill>
                <a:latin typeface="Calibri" panose="020F0502020204030204"/>
              </a:rPr>
              <a:t>permettre au responsable du traitement d’effectuer des contrôles </a:t>
            </a:r>
            <a:r>
              <a:rPr lang="fr-FR" sz="1400" dirty="0">
                <a:solidFill>
                  <a:prstClr val="black"/>
                </a:solidFill>
                <a:latin typeface="Calibri" panose="020F0502020204030204"/>
              </a:rPr>
              <a:t>de conformité</a:t>
            </a:r>
          </a:p>
          <a:p>
            <a:pPr marL="600075" lvl="1" indent="-257175" algn="just" defTabSz="685800">
              <a:spcBef>
                <a:spcPts val="375"/>
              </a:spcBef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prstClr val="black"/>
                </a:solidFill>
                <a:latin typeface="Calibri" panose="020F0502020204030204"/>
              </a:rPr>
              <a:t>prendre les </a:t>
            </a:r>
            <a:r>
              <a:rPr lang="fr-FR" sz="1400" dirty="0">
                <a:solidFill>
                  <a:srgbClr val="0070C0"/>
                </a:solidFill>
                <a:latin typeface="Calibri" panose="020F0502020204030204"/>
              </a:rPr>
              <a:t>mesures de sécurité appropriées</a:t>
            </a:r>
          </a:p>
          <a:p>
            <a:pPr marL="600075" lvl="1" indent="-257175" algn="just" defTabSz="685800">
              <a:spcBef>
                <a:spcPts val="375"/>
              </a:spcBef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srgbClr val="0070C0"/>
                </a:solidFill>
                <a:latin typeface="Calibri" panose="020F0502020204030204"/>
              </a:rPr>
              <a:t>ne pas </a:t>
            </a:r>
            <a:r>
              <a:rPr lang="fr-FR" sz="1400" dirty="0">
                <a:solidFill>
                  <a:prstClr val="black"/>
                </a:solidFill>
                <a:latin typeface="Calibri" panose="020F0502020204030204"/>
              </a:rPr>
              <a:t>lui-même </a:t>
            </a:r>
            <a:r>
              <a:rPr lang="fr-FR" sz="1400" dirty="0">
                <a:solidFill>
                  <a:srgbClr val="0070C0"/>
                </a:solidFill>
                <a:latin typeface="Calibri" panose="020F0502020204030204"/>
              </a:rPr>
              <a:t>sous-traiter sans le consentement préalable écrit</a:t>
            </a:r>
            <a:r>
              <a:rPr lang="fr-FR" sz="1400" dirty="0">
                <a:solidFill>
                  <a:prstClr val="black"/>
                </a:solidFill>
                <a:latin typeface="Calibri" panose="020F0502020204030204"/>
              </a:rPr>
              <a:t> du responsable du traitement</a:t>
            </a:r>
          </a:p>
          <a:p>
            <a:pPr marL="600075" lvl="1" indent="-257175" algn="just" defTabSz="685800">
              <a:spcBef>
                <a:spcPts val="375"/>
              </a:spcBef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prstClr val="black"/>
                </a:solidFill>
                <a:latin typeface="Calibri" panose="020F0502020204030204"/>
              </a:rPr>
              <a:t>avertir le responsable du traitement le plus tôt possible de toute violation de données. </a:t>
            </a:r>
          </a:p>
        </p:txBody>
      </p:sp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2D3BB7B2-0406-4B8D-8288-DDF210284565}"/>
              </a:ext>
            </a:extLst>
          </p:cNvPr>
          <p:cNvSpPr txBox="1">
            <a:spLocks/>
          </p:cNvSpPr>
          <p:nvPr/>
        </p:nvSpPr>
        <p:spPr>
          <a:xfrm>
            <a:off x="251520" y="6356351"/>
            <a:ext cx="401216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7A6332D-B07D-4A06-AA55-32D1F8BE64AD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17" name="Espace réservé du pied de page 4">
            <a:extLst>
              <a:ext uri="{FF2B5EF4-FFF2-40B4-BE49-F238E27FC236}">
                <a16:creationId xmlns:a16="http://schemas.microsoft.com/office/drawing/2014/main" id="{655DF6CC-37B8-4A11-8A0B-F9CA3A152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5736" y="6356351"/>
            <a:ext cx="4536504" cy="365125"/>
          </a:xfrm>
        </p:spPr>
        <p:txBody>
          <a:bodyPr/>
          <a:lstStyle/>
          <a:p>
            <a:r>
              <a:rPr lang="fr-FR" dirty="0"/>
              <a:t>MEDEF – Direction Droit de l’Entreprise – Février 2018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9985D619-16E0-4690-B715-490C6A42AC4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841023"/>
            <a:ext cx="1073696" cy="721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211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25763" y="332656"/>
            <a:ext cx="8448675" cy="5508367"/>
          </a:xfrm>
        </p:spPr>
        <p:txBody>
          <a:bodyPr>
            <a:normAutofit/>
          </a:bodyPr>
          <a:lstStyle/>
          <a:p>
            <a:pPr algn="just"/>
            <a:r>
              <a:rPr lang="fr-FR" b="1" dirty="0">
                <a:solidFill>
                  <a:schemeClr val="bg1">
                    <a:lumMod val="65000"/>
                  </a:schemeClr>
                </a:solidFill>
              </a:rPr>
              <a:t>Quels sont les droits des personnes concernées par un traitement ?</a:t>
            </a:r>
          </a:p>
          <a:p>
            <a:pPr algn="just"/>
            <a:r>
              <a:rPr lang="fr-FR" b="1" dirty="0">
                <a:solidFill>
                  <a:schemeClr val="bg1">
                    <a:lumMod val="65000"/>
                  </a:schemeClr>
                </a:solidFill>
              </a:rPr>
              <a:t>La personne concernée a le droit de :</a:t>
            </a:r>
          </a:p>
          <a:p>
            <a:pPr marL="257175" indent="-257175" algn="just">
              <a:buFont typeface="Wingdings" panose="05000000000000000000" pitchFamily="2" charset="2"/>
              <a:buChar char="§"/>
            </a:pPr>
            <a:r>
              <a:rPr lang="fr-FR" sz="1500" b="1" dirty="0"/>
              <a:t>Être informée </a:t>
            </a:r>
            <a:r>
              <a:rPr lang="fr-FR" sz="1500" dirty="0"/>
              <a:t>de l’existence d’un traitement de données personnelles au moment de la collecte de leurs données par le responsable du traitement. </a:t>
            </a:r>
          </a:p>
          <a:p>
            <a:pPr marL="257175" indent="-257175" algn="just">
              <a:buFont typeface="Wingdings" panose="05000000000000000000" pitchFamily="2" charset="2"/>
              <a:buChar char="§"/>
            </a:pPr>
            <a:r>
              <a:rPr lang="fr-FR" sz="1500" b="1" dirty="0"/>
              <a:t>Accéder à ses données : </a:t>
            </a:r>
            <a:r>
              <a:rPr lang="fr-FR" sz="1500" dirty="0"/>
              <a:t>la personne a le droit d’obtenir la </a:t>
            </a:r>
            <a:r>
              <a:rPr lang="fr-FR" sz="1500" dirty="0">
                <a:solidFill>
                  <a:srgbClr val="0070C0"/>
                </a:solidFill>
              </a:rPr>
              <a:t>confirmation du traitement </a:t>
            </a:r>
            <a:r>
              <a:rPr lang="fr-FR" sz="1500" dirty="0"/>
              <a:t>de ses données et de </a:t>
            </a:r>
            <a:r>
              <a:rPr lang="fr-FR" sz="1500" dirty="0">
                <a:solidFill>
                  <a:srgbClr val="0070C0"/>
                </a:solidFill>
              </a:rPr>
              <a:t>recevoir copie de toutes les informations </a:t>
            </a:r>
            <a:r>
              <a:rPr lang="fr-FR" sz="1500" dirty="0"/>
              <a:t>la concernant.</a:t>
            </a:r>
            <a:endParaRPr lang="fr-FR" sz="1500" b="1" dirty="0"/>
          </a:p>
          <a:p>
            <a:pPr marL="257175" indent="-257175" algn="just">
              <a:buFont typeface="Wingdings" panose="05000000000000000000" pitchFamily="2" charset="2"/>
              <a:buChar char="§"/>
            </a:pPr>
            <a:r>
              <a:rPr lang="fr-FR" sz="1500" b="1" dirty="0"/>
              <a:t>Faire rectifier ses données : </a:t>
            </a:r>
            <a:r>
              <a:rPr lang="fr-FR" sz="1500" dirty="0"/>
              <a:t>la personne a le droit de demander la rectification de ses données.</a:t>
            </a:r>
            <a:endParaRPr lang="fr-FR" sz="1500" b="1" dirty="0"/>
          </a:p>
          <a:p>
            <a:pPr marL="257175" indent="-257175" algn="just">
              <a:buFont typeface="Wingdings" panose="05000000000000000000" pitchFamily="2" charset="2"/>
              <a:buChar char="§"/>
            </a:pPr>
            <a:r>
              <a:rPr lang="fr-FR" sz="1500" b="1" dirty="0"/>
              <a:t>Demander la portabilité de ses données : </a:t>
            </a:r>
            <a:r>
              <a:rPr lang="fr-FR" sz="1500" dirty="0"/>
              <a:t>la personne a le </a:t>
            </a:r>
            <a:r>
              <a:rPr lang="fr-FR" sz="1500" dirty="0">
                <a:solidFill>
                  <a:srgbClr val="0070C0"/>
                </a:solidFill>
              </a:rPr>
              <a:t>droit de récupérer les données personnelles </a:t>
            </a:r>
            <a:r>
              <a:rPr lang="fr-FR" sz="1500" dirty="0"/>
              <a:t>la concernant qu’elle a elle-même fournies au responsable du traitement, dans un format ouvert et lisible, ou de </a:t>
            </a:r>
            <a:r>
              <a:rPr lang="fr-FR" sz="1500" dirty="0">
                <a:solidFill>
                  <a:srgbClr val="0070C0"/>
                </a:solidFill>
              </a:rPr>
              <a:t>demander qu’elles soient transmises directement ces données à une autre entreprise</a:t>
            </a:r>
            <a:r>
              <a:rPr lang="fr-FR" sz="1500" dirty="0"/>
              <a:t>.</a:t>
            </a:r>
            <a:endParaRPr lang="fr-FR" sz="1500" b="1" dirty="0"/>
          </a:p>
          <a:p>
            <a:pPr marL="257175" indent="-257175" algn="just">
              <a:buFont typeface="Wingdings" panose="05000000000000000000" pitchFamily="2" charset="2"/>
              <a:buChar char="§"/>
            </a:pPr>
            <a:r>
              <a:rPr lang="fr-FR" sz="1500" b="1" dirty="0"/>
              <a:t>S’opposer au traitement de ses données, </a:t>
            </a:r>
            <a:r>
              <a:rPr lang="fr-FR" sz="1500" dirty="0"/>
              <a:t>y compris la prospection commerciale, à tout moment.</a:t>
            </a:r>
            <a:endParaRPr lang="fr-FR" sz="1500" b="1" dirty="0"/>
          </a:p>
          <a:p>
            <a:pPr marL="257175" indent="-257175" algn="just">
              <a:buFont typeface="Wingdings" panose="05000000000000000000" pitchFamily="2" charset="2"/>
              <a:buChar char="§"/>
            </a:pPr>
            <a:r>
              <a:rPr lang="fr-FR" sz="1500" b="1" dirty="0"/>
              <a:t>Faire supprimer ses données </a:t>
            </a:r>
            <a:r>
              <a:rPr lang="fr-FR" sz="1500" dirty="0"/>
              <a:t>(droit à l’oubli) : la personne a le droit d’obtenir la suppression de ses données personnelles. Le RGPD ne s’applique pas aux données des </a:t>
            </a:r>
            <a:r>
              <a:rPr lang="fr-FR" sz="1500" dirty="0">
                <a:solidFill>
                  <a:srgbClr val="0070C0"/>
                </a:solidFill>
              </a:rPr>
              <a:t>personnes décédées</a:t>
            </a:r>
            <a:r>
              <a:rPr lang="fr-FR" sz="1500" dirty="0"/>
              <a:t>.</a:t>
            </a:r>
          </a:p>
          <a:p>
            <a:pPr algn="just"/>
            <a:r>
              <a:rPr lang="fr-FR" sz="1500" dirty="0"/>
              <a:t>L’entreprise doit permettre aux personnes d’exercer </a:t>
            </a:r>
            <a:r>
              <a:rPr lang="fr-FR" sz="1500" b="1" u="sng" dirty="0"/>
              <a:t>gratuitement</a:t>
            </a:r>
            <a:r>
              <a:rPr lang="fr-FR" sz="1500" dirty="0"/>
              <a:t> l’ensemble de ces droits et elle doit répondre dans un </a:t>
            </a:r>
            <a:r>
              <a:rPr lang="fr-FR" sz="1500" b="1" u="sng" dirty="0"/>
              <a:t>délai d’un mois maximum</a:t>
            </a:r>
            <a:r>
              <a:rPr lang="fr-FR" sz="1500" dirty="0"/>
              <a:t>. </a:t>
            </a:r>
          </a:p>
          <a:p>
            <a:pPr algn="just"/>
            <a:endParaRPr lang="fr-FR" sz="1500" dirty="0"/>
          </a:p>
          <a:p>
            <a:pPr algn="just"/>
            <a:r>
              <a:rPr lang="fr-FR" sz="1500" dirty="0"/>
              <a:t>La personne peut introduire une réclamation directement auprès de l’entreprise, mais elle peut également déposer une plainte auprès de la CNIL ou des tribunaux (civils et pénaux).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3EB2EC-433A-4C3C-9BF1-DFB4D9475CB8}"/>
              </a:ext>
            </a:extLst>
          </p:cNvPr>
          <p:cNvSpPr txBox="1">
            <a:spLocks/>
          </p:cNvSpPr>
          <p:nvPr/>
        </p:nvSpPr>
        <p:spPr>
          <a:xfrm>
            <a:off x="251520" y="6356351"/>
            <a:ext cx="401216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7A6332D-B07D-4A06-AA55-32D1F8BE64AD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40CDF109-BC39-476E-8D08-8321E1C26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5736" y="6356351"/>
            <a:ext cx="4536504" cy="365125"/>
          </a:xfrm>
        </p:spPr>
        <p:txBody>
          <a:bodyPr/>
          <a:lstStyle/>
          <a:p>
            <a:r>
              <a:rPr lang="fr-FR" dirty="0"/>
              <a:t>MEDEF – Direction Droit de l’Entreprise – Février 2018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8B511B3-4044-498C-A785-C7AE91351B2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841023"/>
            <a:ext cx="1073696" cy="721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909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23850" y="620688"/>
            <a:ext cx="8448675" cy="5103837"/>
          </a:xfrm>
        </p:spPr>
        <p:txBody>
          <a:bodyPr>
            <a:normAutofit/>
          </a:bodyPr>
          <a:lstStyle/>
          <a:p>
            <a:pPr algn="just"/>
            <a:r>
              <a:rPr lang="fr-FR" b="1" dirty="0">
                <a:solidFill>
                  <a:srgbClr val="0070C0"/>
                </a:solidFill>
              </a:rPr>
              <a:t>Eléments encore manquants aujourd’hui 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dirty="0"/>
              <a:t>Révision de la loi Informatique et Libertés de 1978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dirty="0"/>
              <a:t>Certaines lignes directrices du G29 (Groupe des 28 CNIL européennes)</a:t>
            </a:r>
          </a:p>
          <a:p>
            <a:pPr algn="just"/>
            <a:endParaRPr lang="fr-FR" b="1" dirty="0">
              <a:solidFill>
                <a:schemeClr val="bg1">
                  <a:lumMod val="65000"/>
                </a:schemeClr>
              </a:solidFill>
            </a:endParaRPr>
          </a:p>
          <a:p>
            <a:pPr algn="just"/>
            <a:r>
              <a:rPr lang="fr-FR" b="1" dirty="0">
                <a:solidFill>
                  <a:srgbClr val="0070C0"/>
                </a:solidFill>
              </a:rPr>
              <a:t>Actions du MEDEF : </a:t>
            </a:r>
          </a:p>
          <a:p>
            <a:pPr algn="just"/>
            <a:r>
              <a:rPr lang="fr-FR" b="1" dirty="0">
                <a:solidFill>
                  <a:schemeClr val="bg1">
                    <a:lumMod val="65000"/>
                  </a:schemeClr>
                </a:solidFill>
              </a:rPr>
              <a:t>      Outils d’accompagnement à destination des entreprises 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dirty="0"/>
              <a:t>Outil d’auto-évaluation (DIAG RGPD) =&gt; </a:t>
            </a:r>
            <a:r>
              <a:rPr lang="fr-FR" dirty="0">
                <a:solidFill>
                  <a:srgbClr val="00B050"/>
                </a:solidFill>
              </a:rPr>
              <a:t>Disponible</a:t>
            </a:r>
            <a:r>
              <a:rPr lang="fr-FR" dirty="0"/>
              <a:t> : </a:t>
            </a:r>
            <a:r>
              <a:rPr lang="fr-FR" dirty="0">
                <a:hlinkClick r:id="rId2"/>
              </a:rPr>
              <a:t>http://rgpd.medef.com</a:t>
            </a:r>
            <a:r>
              <a:rPr lang="fr-FR" dirty="0"/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dirty="0"/>
              <a:t>Développement d’un MOOC (Mon Campus Numérique) =&gt; </a:t>
            </a:r>
            <a:r>
              <a:rPr lang="fr-FR" dirty="0">
                <a:solidFill>
                  <a:srgbClr val="00B050"/>
                </a:solidFill>
              </a:rPr>
              <a:t>Fin février / Début mars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dirty="0"/>
              <a:t>Elaboration d’un guide pratique =&gt; Premières fiches disponibles sur le site internet du MEDEF</a:t>
            </a:r>
          </a:p>
          <a:p>
            <a:pPr algn="just"/>
            <a:endParaRPr lang="fr-FR" b="1" dirty="0">
              <a:solidFill>
                <a:schemeClr val="bg1">
                  <a:lumMod val="65000"/>
                </a:schemeClr>
              </a:solidFill>
            </a:endParaRPr>
          </a:p>
          <a:p>
            <a:pPr algn="just"/>
            <a:r>
              <a:rPr lang="fr-FR" b="1" dirty="0">
                <a:solidFill>
                  <a:schemeClr val="bg1">
                    <a:lumMod val="65000"/>
                  </a:schemeClr>
                </a:solidFill>
              </a:rPr>
              <a:t>      Sensibilisation : </a:t>
            </a:r>
            <a:r>
              <a:rPr lang="fr-FR" b="1" dirty="0"/>
              <a:t>colloque sur le RGPD le jeudi 5 avril 2018 à 16h.</a:t>
            </a:r>
          </a:p>
          <a:p>
            <a:pPr algn="just"/>
            <a:endParaRPr lang="fr-FR" b="1" dirty="0">
              <a:solidFill>
                <a:schemeClr val="bg1">
                  <a:lumMod val="65000"/>
                </a:schemeClr>
              </a:solidFill>
            </a:endParaRPr>
          </a:p>
          <a:p>
            <a:pPr algn="just"/>
            <a:r>
              <a:rPr lang="fr-FR" b="1" dirty="0">
                <a:solidFill>
                  <a:schemeClr val="bg1">
                    <a:lumMod val="65000"/>
                  </a:schemeClr>
                </a:solidFill>
              </a:rPr>
              <a:t>  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3EB2EC-433A-4C3C-9BF1-DFB4D9475CB8}"/>
              </a:ext>
            </a:extLst>
          </p:cNvPr>
          <p:cNvSpPr txBox="1">
            <a:spLocks/>
          </p:cNvSpPr>
          <p:nvPr/>
        </p:nvSpPr>
        <p:spPr>
          <a:xfrm>
            <a:off x="251520" y="6356351"/>
            <a:ext cx="401216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7A6332D-B07D-4A06-AA55-32D1F8BE64AD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40CDF109-BC39-476E-8D08-8321E1C26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5736" y="6356351"/>
            <a:ext cx="4536504" cy="365125"/>
          </a:xfrm>
        </p:spPr>
        <p:txBody>
          <a:bodyPr/>
          <a:lstStyle/>
          <a:p>
            <a:r>
              <a:rPr lang="fr-FR" dirty="0"/>
              <a:t>MEDEF – Direction Droit de l’Entreprise – Février 2018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8B511B3-4044-498C-A785-C7AE91351B2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841023"/>
            <a:ext cx="1073696" cy="721777"/>
          </a:xfrm>
          <a:prstGeom prst="rect">
            <a:avLst/>
          </a:prstGeom>
        </p:spPr>
      </p:pic>
      <p:sp>
        <p:nvSpPr>
          <p:cNvPr id="2" name="Flèche : droite 1">
            <a:extLst>
              <a:ext uri="{FF2B5EF4-FFF2-40B4-BE49-F238E27FC236}">
                <a16:creationId xmlns:a16="http://schemas.microsoft.com/office/drawing/2014/main" id="{D87D3D90-195D-4C6F-8B30-4A0009DE223D}"/>
              </a:ext>
            </a:extLst>
          </p:cNvPr>
          <p:cNvSpPr/>
          <p:nvPr/>
        </p:nvSpPr>
        <p:spPr>
          <a:xfrm>
            <a:off x="343922" y="2420888"/>
            <a:ext cx="32920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197FD91-B130-4CAB-8D24-A9C5BABCB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194" y="4437112"/>
            <a:ext cx="347502" cy="25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563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3771</TotalTime>
  <Words>1280</Words>
  <Application>Microsoft Office PowerPoint</Application>
  <PresentationFormat>Affichage à l'écran (4:3)</PresentationFormat>
  <Paragraphs>152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Wingdings</vt:lpstr>
      <vt:lpstr>Wingdings 3</vt:lpstr>
      <vt:lpstr>ヒラギノ角ゴ Pro W3</vt:lpstr>
      <vt:lpstr>Thème Office</vt:lpstr>
      <vt:lpstr>2_Thème Office</vt:lpstr>
      <vt:lpstr>Présentation PowerPoint</vt:lpstr>
      <vt:lpstr>Règlement général sur la protection des données personnelles (RGPD)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MEDEF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Axes de travail de la Commission</dc:title>
  <dc:creator>FAGES Anne Florence</dc:creator>
  <cp:lastModifiedBy>FURIGO Clementine</cp:lastModifiedBy>
  <cp:revision>126</cp:revision>
  <cp:lastPrinted>2017-10-23T15:48:38Z</cp:lastPrinted>
  <dcterms:created xsi:type="dcterms:W3CDTF">2016-06-27T09:29:28Z</dcterms:created>
  <dcterms:modified xsi:type="dcterms:W3CDTF">2018-02-22T10:27:01Z</dcterms:modified>
</cp:coreProperties>
</file>