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2"/>
  </p:handoutMasterIdLst>
  <p:sldIdLst>
    <p:sldId id="256" r:id="rId2"/>
    <p:sldId id="269" r:id="rId3"/>
    <p:sldId id="259" r:id="rId4"/>
    <p:sldId id="263" r:id="rId5"/>
    <p:sldId id="257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5EA"/>
    <a:srgbClr val="3B16F6"/>
    <a:srgbClr val="2A0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3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DAA29A6-45FD-4C98-925D-DFC380F7A4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A3C9F4-F3A3-49E9-B1CA-ABBE02E9B8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EED4E-0D44-4372-A8CD-7CB2C0F8374B}" type="datetimeFigureOut">
              <a:rPr lang="fr-FR" smtClean="0"/>
              <a:t>11/09/2020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F13CD9A-B170-45BA-A111-927105F79A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A647FB-E9A6-4665-AECE-95A6926801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89578-E327-43F3-8602-EC8D909561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648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OND COUV PPT_RVB-0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7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65602" y="1912559"/>
            <a:ext cx="4631529" cy="14192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15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80000"/>
              </a:lnSpc>
            </a:pPr>
            <a:r>
              <a:rPr lang="fr-FR" sz="9600" b="1" dirty="0">
                <a:solidFill>
                  <a:schemeClr val="bg1"/>
                </a:solidFill>
                <a:latin typeface="DIN" panose="00000400000000000000" pitchFamily="2" charset="0"/>
              </a:rPr>
              <a:t>04</a:t>
            </a:r>
            <a:endParaRPr lang="fr-FR" sz="9600" dirty="0">
              <a:solidFill>
                <a:schemeClr val="bg1"/>
              </a:solidFill>
              <a:latin typeface="DIN BoldAlternate"/>
              <a:cs typeface="DIN BoldAlternate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65602" y="3162471"/>
            <a:ext cx="5983337" cy="7386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00" b="0" spc="-15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NOM DU CHAPITRE</a:t>
            </a:r>
          </a:p>
        </p:txBody>
      </p:sp>
      <p:pic>
        <p:nvPicPr>
          <p:cNvPr id="10" name="Image 9" descr="Tiret ROS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62" y="3671208"/>
            <a:ext cx="622300" cy="101600"/>
          </a:xfrm>
          <a:prstGeom prst="rect">
            <a:avLst/>
          </a:prstGeom>
        </p:spPr>
      </p:pic>
      <p:pic>
        <p:nvPicPr>
          <p:cNvPr id="11" name="Image 10" descr="Tiret ORANGE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6135" y="1643219"/>
            <a:ext cx="622300" cy="101600"/>
          </a:xfrm>
          <a:prstGeom prst="rect">
            <a:avLst/>
          </a:prstGeom>
        </p:spPr>
      </p:pic>
      <p:pic>
        <p:nvPicPr>
          <p:cNvPr id="13" name="Image 12" descr="Trait Blanc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35" y="4441434"/>
            <a:ext cx="164592" cy="304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31B060-4588-4730-86F6-78C1819C0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686" y="4736712"/>
            <a:ext cx="1816765" cy="18899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E4D2EA-E22F-4202-8B0B-DCDB366A0C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812" y="4814415"/>
            <a:ext cx="10364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9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algn="l"/>
            <a:r>
              <a:rPr lang="fr-FR" b="1" dirty="0">
                <a:solidFill>
                  <a:srgbClr val="3C3C3B"/>
                </a:solidFill>
                <a:latin typeface="Boton" panose="02020500000000000000" pitchFamily="18" charset="0"/>
              </a:rPr>
              <a:t>Titre 1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Image 7" descr="Tiret ORANGE.ai">
            <a:extLst>
              <a:ext uri="{FF2B5EF4-FFF2-40B4-BE49-F238E27FC236}">
                <a16:creationId xmlns:a16="http://schemas.microsoft.com/office/drawing/2014/main" id="{0EADA136-CDB3-4AEF-BACA-049C0E56C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4D1962E-50F6-41FA-9ABB-52191B7C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AD8D81-B524-443A-997C-A689FBB1B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8FBAD90-AFFE-43A2-A26A-F1F8A76A09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51459F6-CF9E-4772-8313-261318B5804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7924" y="321962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369540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26650" y="731836"/>
            <a:ext cx="7160150" cy="6858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b="1" dirty="0">
                <a:solidFill>
                  <a:srgbClr val="3C3C3B"/>
                </a:solidFill>
                <a:latin typeface="Boton" panose="02020500000000000000" pitchFamily="18" charset="0"/>
              </a:rPr>
              <a:t>Titre 1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 descr="Tiret ORANGE.ai">
            <a:extLst>
              <a:ext uri="{FF2B5EF4-FFF2-40B4-BE49-F238E27FC236}">
                <a16:creationId xmlns:a16="http://schemas.microsoft.com/office/drawing/2014/main" id="{6D88E165-0046-4BE3-B516-01773C147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DB9CE8-DD96-4917-BDF6-B896A8DB7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E78D7A-5DAB-4650-B839-EB191F2DF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662BC9F-7086-44A2-9EF1-5A7753B3D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4FBF0FB-A1AA-4D8C-AF27-832309C77D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8410" y="325929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425685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 descr="Tiret ORANGE.ai">
            <a:extLst>
              <a:ext uri="{FF2B5EF4-FFF2-40B4-BE49-F238E27FC236}">
                <a16:creationId xmlns:a16="http://schemas.microsoft.com/office/drawing/2014/main" id="{84527E1F-63F8-4EC1-B314-A6F196BFB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A83264D-9D8D-4939-99CB-943632C84DA7}"/>
              </a:ext>
            </a:extLst>
          </p:cNvPr>
          <p:cNvSpPr txBox="1">
            <a:spLocks/>
          </p:cNvSpPr>
          <p:nvPr/>
        </p:nvSpPr>
        <p:spPr>
          <a:xfrm rot="5400000">
            <a:off x="5434715" y="2874079"/>
            <a:ext cx="5818367" cy="68580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>
                <a:solidFill>
                  <a:srgbClr val="3C3C3B"/>
                </a:solidFill>
                <a:latin typeface="Boton" panose="02020500000000000000" pitchFamily="18" charset="0"/>
              </a:rPr>
              <a:t>Titre 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8A25F8B-79D1-4498-8027-E104AA3B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D41267-3EF0-4483-84D6-044CEAD49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0F9DCD8F-30A5-42A2-8031-17A959567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CBCB80-894C-4916-B750-CCEF0CCB59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356712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iret ORANG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93C2359-1A90-4FB5-A14F-B8456B7A7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B3A938-2343-43BE-9CB4-F2C96232A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1488DE-18CA-49B7-B04A-12723190675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20900" y="1795464"/>
            <a:ext cx="3333750" cy="2133954"/>
          </a:xfrm>
          <a:prstGeom prst="rect">
            <a:avLst/>
          </a:prstGeom>
        </p:spPr>
        <p:txBody>
          <a:bodyPr/>
          <a:lstStyle>
            <a:lvl1pPr marL="342900" indent="-342900">
              <a:buSzPct val="25000"/>
              <a:buFontTx/>
              <a:buBlip>
                <a:blip r:embed="rId5"/>
              </a:buBlip>
              <a:defRPr sz="2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fr-FR" dirty="0"/>
              <a:t>Sous titre 2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3DA0273A-D668-43DA-A521-B6B1D3F39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120900" y="4088885"/>
            <a:ext cx="3333750" cy="2133954"/>
          </a:xfrm>
          <a:prstGeom prst="rect">
            <a:avLst/>
          </a:prstGeom>
        </p:spPr>
        <p:txBody>
          <a:bodyPr/>
          <a:lstStyle>
            <a:lvl1pPr marL="342900" indent="-342900">
              <a:buSzPct val="50000"/>
              <a:buFontTx/>
              <a:buBlip>
                <a:blip r:embed="rId6"/>
              </a:buBlip>
              <a:defRPr sz="1200">
                <a:latin typeface="+mj-lt"/>
              </a:defRPr>
            </a:lvl1pPr>
            <a:lvl2pPr marL="457200" indent="0">
              <a:buFontTx/>
              <a:buNone/>
              <a:defRPr sz="900"/>
            </a:lvl2pPr>
            <a:lvl3pPr marL="914400" indent="0">
              <a:buFontTx/>
              <a:buNone/>
              <a:defRPr sz="900"/>
            </a:lvl3pPr>
            <a:lvl4pPr marL="1371600" indent="0">
              <a:buFontTx/>
              <a:buNone/>
              <a:defRPr sz="900"/>
            </a:lvl4pPr>
            <a:lvl5pPr marL="1828800" indent="0">
              <a:buFontTx/>
              <a:buNone/>
              <a:defRPr sz="900"/>
            </a:lvl5pPr>
          </a:lstStyle>
          <a:p>
            <a:pPr lvl="0"/>
            <a:r>
              <a:rPr lang="fr-FR" dirty="0"/>
              <a:t>Inter 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622A1D39-4333-4267-8B4D-60617D94010F}"/>
              </a:ext>
            </a:extLst>
          </p:cNvPr>
          <p:cNvSpPr txBox="1">
            <a:spLocks/>
          </p:cNvSpPr>
          <p:nvPr/>
        </p:nvSpPr>
        <p:spPr>
          <a:xfrm>
            <a:off x="2222772" y="1025799"/>
            <a:ext cx="6090265" cy="6580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200" dirty="0">
              <a:solidFill>
                <a:srgbClr val="3C3C3B"/>
              </a:solidFill>
              <a:latin typeface="Boton" panose="02020500000000000000" pitchFamily="18" charset="0"/>
            </a:endParaRP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894CE73C-ED0E-4ABC-BEF8-0901F946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7" y="988845"/>
            <a:ext cx="6245223" cy="664889"/>
          </a:xfrm>
          <a:prstGeom prst="rect">
            <a:avLst/>
          </a:prstGeom>
        </p:spPr>
        <p:txBody>
          <a:bodyPr/>
          <a:lstStyle>
            <a:lvl1pPr algn="l">
              <a:defRPr sz="4200">
                <a:solidFill>
                  <a:srgbClr val="3C3C3B"/>
                </a:solidFill>
                <a:latin typeface="Boton" panose="02020500000000000000" pitchFamily="18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5DB0240-325D-4306-8BC1-514BEC652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683" y="1040870"/>
            <a:ext cx="103641" cy="627942"/>
          </a:xfrm>
          <a:prstGeom prst="rect">
            <a:avLst/>
          </a:prstGeom>
        </p:spPr>
      </p:pic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FB3AB658-68E1-4B4B-BC2F-6E92D306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06962" y="5751328"/>
            <a:ext cx="1196481" cy="780742"/>
          </a:xfrm>
        </p:spPr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50003-B3CE-4ECC-B44B-C97D1FDDE5D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D24C760-ADB3-4425-84DB-1D1C44325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163" y="1795463"/>
            <a:ext cx="3236912" cy="44275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2681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Image 6" descr="Tiret ORANGE.ai">
            <a:extLst>
              <a:ext uri="{FF2B5EF4-FFF2-40B4-BE49-F238E27FC236}">
                <a16:creationId xmlns:a16="http://schemas.microsoft.com/office/drawing/2014/main" id="{38F34157-D51B-4E93-A516-739720423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401E9A-AD4F-4A95-AAA6-C3B4BA7F5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457E73-A3C0-45C2-BEE0-78104BD5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00BFCB60-3688-4C7B-8F9A-3BD45B39120C}"/>
              </a:ext>
            </a:extLst>
          </p:cNvPr>
          <p:cNvSpPr txBox="1">
            <a:spLocks/>
          </p:cNvSpPr>
          <p:nvPr/>
        </p:nvSpPr>
        <p:spPr>
          <a:xfrm>
            <a:off x="1161325" y="745694"/>
            <a:ext cx="6090265" cy="6580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200" dirty="0">
              <a:solidFill>
                <a:srgbClr val="3C3C3B"/>
              </a:solidFill>
              <a:latin typeface="Boton" panose="02020500000000000000" pitchFamily="18" charset="0"/>
            </a:endParaRPr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8DBB6E78-FE17-4529-9767-083C6F88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5E1B8C66-C098-485B-B6E1-61F048B444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5D491C7-C262-45E2-A154-A0B5D8AD07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322567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 descr="Tiret ORANGE.ai">
            <a:extLst>
              <a:ext uri="{FF2B5EF4-FFF2-40B4-BE49-F238E27FC236}">
                <a16:creationId xmlns:a16="http://schemas.microsoft.com/office/drawing/2014/main" id="{1B65DE40-9D97-4E84-B410-678B36882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C3478E-9E5B-4F83-AB8A-A07287459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B2B7E2-9A4C-4702-B02E-60CACF19B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7F6C7F78-021A-4371-890B-3FB113604F04}"/>
              </a:ext>
            </a:extLst>
          </p:cNvPr>
          <p:cNvSpPr txBox="1">
            <a:spLocks/>
          </p:cNvSpPr>
          <p:nvPr/>
        </p:nvSpPr>
        <p:spPr>
          <a:xfrm>
            <a:off x="2222772" y="1025799"/>
            <a:ext cx="6090265" cy="6580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200" dirty="0">
              <a:solidFill>
                <a:srgbClr val="3C3C3B"/>
              </a:solidFill>
              <a:latin typeface="Boton" panose="02020500000000000000" pitchFamily="18" charset="0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A1E24CD1-AFB0-49BB-ADFC-E41A8E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F8EEC0E5-8034-4DB4-91F2-42CFC27FA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0DA672F-2517-4DD2-B487-AD0758934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219385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 descr="Tiret ORANGE.ai">
            <a:extLst>
              <a:ext uri="{FF2B5EF4-FFF2-40B4-BE49-F238E27FC236}">
                <a16:creationId xmlns:a16="http://schemas.microsoft.com/office/drawing/2014/main" id="{8E6B006D-6EDB-43FD-A29E-D6AF72F93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EDC74F-23A5-4AF5-8357-304A819B3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3DD7A6A-975B-48AE-8923-A1F08E8F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48D0C1DA-0B2F-4855-9273-44900213F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3D7F3E6-3115-49C4-8117-D859FD94D1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30289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BB273E12-3EE6-41DA-A479-538CED8B5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1" y="5082942"/>
            <a:ext cx="2712955" cy="1597290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 descr="Tiret ORANGE.ai">
            <a:extLst>
              <a:ext uri="{FF2B5EF4-FFF2-40B4-BE49-F238E27FC236}">
                <a16:creationId xmlns:a16="http://schemas.microsoft.com/office/drawing/2014/main" id="{4C6A6EC3-FA29-491A-AA51-99AFC3742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94D7B-A60B-4577-BE3B-4C14BB967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5C7A54-770A-4512-889E-DEC82D4E3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DD295B51-E100-436D-B47D-8403D0330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9CB60CA-1238-47BB-818D-777D4B4F45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341757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iret ORANGE.ai">
            <a:extLst>
              <a:ext uri="{FF2B5EF4-FFF2-40B4-BE49-F238E27FC236}">
                <a16:creationId xmlns:a16="http://schemas.microsoft.com/office/drawing/2014/main" id="{3CCBFE57-E7FB-444B-9951-368003BC1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94B2EA-E164-4812-B910-77BDFB2A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26BBE9-1F0E-4527-8C8D-64D0F62E2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C2035C8-F8A5-41DE-B74F-EEA8A9F7D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CC2614A7-24C7-4775-BEC0-EFB4DBB64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1580" y="1011666"/>
            <a:ext cx="7160150" cy="6858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b="1" dirty="0">
                <a:solidFill>
                  <a:srgbClr val="3C3C3B"/>
                </a:solidFill>
                <a:latin typeface="Boton" panose="02020500000000000000" pitchFamily="18" charset="0"/>
              </a:rPr>
              <a:t>Titre 1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042D497-782B-451C-B734-415408D2A27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228711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iret ORANGE.ai">
            <a:extLst>
              <a:ext uri="{FF2B5EF4-FFF2-40B4-BE49-F238E27FC236}">
                <a16:creationId xmlns:a16="http://schemas.microsoft.com/office/drawing/2014/main" id="{0D14BA47-E68E-414B-8B0D-AB77D4582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CFA288-EC0A-4EF3-AEE9-43E3C462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78D161-2583-482D-8A68-9D542977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257170F-5514-45FA-AA31-22BCF861E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A5D0E74-0943-41F4-A12D-47AC81EC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5104" y="1019904"/>
            <a:ext cx="7160150" cy="6858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r>
              <a:rPr lang="fr-FR" b="1" dirty="0">
                <a:solidFill>
                  <a:srgbClr val="3C3C3B"/>
                </a:solidFill>
                <a:latin typeface="Boton" panose="02020500000000000000" pitchFamily="18" charset="0"/>
              </a:rPr>
              <a:t>Titre 1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D24E1DA-C0D4-40EE-8CCD-94FBE0B404F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261736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algn="l"/>
            <a:r>
              <a:rPr lang="fr-FR" b="1" dirty="0">
                <a:solidFill>
                  <a:srgbClr val="3C3C3B"/>
                </a:solidFill>
                <a:latin typeface="Boton" panose="02020500000000000000" pitchFamily="18" charset="0"/>
              </a:rPr>
              <a:t>Titre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8" name="Image 7" descr="Tiret ORANGE.ai">
            <a:extLst>
              <a:ext uri="{FF2B5EF4-FFF2-40B4-BE49-F238E27FC236}">
                <a16:creationId xmlns:a16="http://schemas.microsoft.com/office/drawing/2014/main" id="{6351865F-E05D-43FF-A6E4-132E44EE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890D62E9-F41D-4F91-BFE9-2B790AB2381E}"/>
              </a:ext>
            </a:extLst>
          </p:cNvPr>
          <p:cNvSpPr txBox="1">
            <a:spLocks/>
          </p:cNvSpPr>
          <p:nvPr/>
        </p:nvSpPr>
        <p:spPr>
          <a:xfrm>
            <a:off x="1423282" y="731836"/>
            <a:ext cx="7263517" cy="68580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 dirty="0">
              <a:solidFill>
                <a:srgbClr val="3C3C3B"/>
              </a:solidFill>
              <a:latin typeface="Boton" panose="02020500000000000000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45CE4C-B390-45D4-9719-10320C2C2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2E6344-4025-4F5C-891E-CFFBBD345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3A8C020B-1A0C-408D-83E7-38773C6CEF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9FBBA3A-2C47-4BD2-9622-4040057210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2553" y="276386"/>
            <a:ext cx="3500437" cy="358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NOM DE CHAPITRE</a:t>
            </a:r>
          </a:p>
        </p:txBody>
      </p:sp>
    </p:spTree>
    <p:extLst>
      <p:ext uri="{BB962C8B-B14F-4D97-AF65-F5344CB8AC3E}">
        <p14:creationId xmlns:p14="http://schemas.microsoft.com/office/powerpoint/2010/main" val="264484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7783" y="2130425"/>
            <a:ext cx="6803082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r-FR" sz="6600" dirty="0">
                <a:solidFill>
                  <a:schemeClr val="bg1"/>
                </a:solidFill>
                <a:latin typeface="DIN BoldAlternate"/>
                <a:cs typeface="DIN BoldAlternate"/>
              </a:rPr>
              <a:t>NOM DE LA</a:t>
            </a:r>
          </a:p>
          <a:p>
            <a:pPr>
              <a:lnSpc>
                <a:spcPct val="80000"/>
              </a:lnSpc>
            </a:pPr>
            <a:r>
              <a:rPr lang="fr-FR" sz="6600" dirty="0">
                <a:solidFill>
                  <a:schemeClr val="bg1"/>
                </a:solidFill>
                <a:latin typeface="DIN BoldAlternate"/>
                <a:cs typeface="DIN BoldAlternate"/>
              </a:rPr>
              <a:t>PRESENTATION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56044" y="3764623"/>
            <a:ext cx="1736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FFFFFF"/>
                </a:solidFill>
                <a:latin typeface="DIN Alternate"/>
                <a:cs typeface="DIN Alternate"/>
              </a:rPr>
              <a:t>Titre 02</a:t>
            </a:r>
          </a:p>
        </p:txBody>
      </p:sp>
      <p:pic>
        <p:nvPicPr>
          <p:cNvPr id="13" name="Image 12" descr="Tiret ORANGE.ai">
            <a:extLst>
              <a:ext uri="{FF2B5EF4-FFF2-40B4-BE49-F238E27FC236}">
                <a16:creationId xmlns:a16="http://schemas.microsoft.com/office/drawing/2014/main" id="{A15DEB9D-92FC-4E18-AB48-E8401D8918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" y="223838"/>
            <a:ext cx="622300" cy="101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8238CB-68BA-4C4D-BF02-1C234D3DEF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0586" y="67250"/>
            <a:ext cx="2383414" cy="14032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85148A-27EB-4590-874C-9D3F4FF4C1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3031" y="5188778"/>
            <a:ext cx="2533193" cy="1491453"/>
          </a:xfrm>
          <a:prstGeom prst="rect">
            <a:avLst/>
          </a:prstGeom>
        </p:spPr>
      </p:pic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7639FFFD-0671-40CB-BD34-9C4D57505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9254" y="5751328"/>
            <a:ext cx="1394189" cy="780742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3C3C3B"/>
                </a:solidFill>
                <a:latin typeface="+mj-lt"/>
              </a:defRPr>
            </a:lvl1pPr>
          </a:lstStyle>
          <a:p>
            <a:fld id="{D6C36E89-35FC-44EA-B7F1-6E1599E2D8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E34D8E2C-526A-4B03-BB64-5219E9FB330B}"/>
              </a:ext>
            </a:extLst>
          </p:cNvPr>
          <p:cNvSpPr txBox="1">
            <a:spLocks/>
          </p:cNvSpPr>
          <p:nvPr/>
        </p:nvSpPr>
        <p:spPr>
          <a:xfrm>
            <a:off x="2222772" y="1025799"/>
            <a:ext cx="6090265" cy="6580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200" dirty="0">
              <a:solidFill>
                <a:srgbClr val="3C3C3B"/>
              </a:solidFill>
              <a:latin typeface="Boton" panose="02020500000000000000" pitchFamily="18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5B97B5-6BF0-4EB3-B0B1-FA72C730DF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683" y="1040870"/>
            <a:ext cx="103641" cy="62794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B53B9C8-774D-4B73-8D71-9A9406455B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690646"/>
            <a:ext cx="9144000" cy="17057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31A1D40-BF52-4417-BB83-F363BB0F42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03926" y="5940733"/>
            <a:ext cx="743776" cy="71939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00DCCC-9431-4293-BA66-DFE8B778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72" y="1055796"/>
            <a:ext cx="6280671" cy="649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F5EB4F-9A52-4144-9E69-C1CA96EC4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4678" y="1825625"/>
            <a:ext cx="62806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087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Boton" panose="02020500000000000000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25000"/>
        <a:buFontTx/>
        <a:buBlip>
          <a:blip r:embed="rId20"/>
        </a:buBlip>
        <a:defRPr sz="2000" kern="1200">
          <a:solidFill>
            <a:schemeClr val="tx1"/>
          </a:solidFill>
          <a:latin typeface="Boton" panose="02020500000000000000" pitchFamily="18" charset="0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SzPct val="50000"/>
        <a:buFontTx/>
        <a:buBlip>
          <a:blip r:embed="rId21"/>
        </a:buBlip>
        <a:defRPr sz="1200" kern="1200">
          <a:solidFill>
            <a:schemeClr val="tx1"/>
          </a:solidFill>
          <a:latin typeface="Boton" panose="02020500000000000000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50000"/>
        <a:buFontTx/>
        <a:buBlip>
          <a:blip r:embed="rId22"/>
        </a:buBlip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BcD6t3NGVq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fondation-maristes-puylata.com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1A89F-7844-4B3A-9684-DA46B0D5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589" y="1430168"/>
            <a:ext cx="7449617" cy="1896506"/>
          </a:xfrm>
        </p:spPr>
        <p:txBody>
          <a:bodyPr>
            <a:noAutofit/>
          </a:bodyPr>
          <a:lstStyle/>
          <a:p>
            <a:r>
              <a:rPr lang="fr-F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"Attractivité du territoire de l'Est lyonnais : Avec la Fondation des Maristes de Puylata, découvrez le projet de construction du nouveau lycée à Meyzieu"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1745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5 mois de chantier 1 minute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6E89-35FC-44EA-B7F1-6E1599E2D8A1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LYCÉE SAINTE-MARIE LYON À MEYZIEU</a:t>
            </a:r>
          </a:p>
          <a:p>
            <a:endParaRPr lang="fr-FR" dirty="0"/>
          </a:p>
        </p:txBody>
      </p:sp>
      <p:pic>
        <p:nvPicPr>
          <p:cNvPr id="8" name="BcD6t3NGVq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3064" y="1911927"/>
            <a:ext cx="8279264" cy="46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1A89F-7844-4B3A-9684-DA46B0D5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371" y="1761093"/>
            <a:ext cx="4631529" cy="141922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D20C9E-293B-4C34-89E3-BA128538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371" y="3180318"/>
            <a:ext cx="7641206" cy="738664"/>
          </a:xfrm>
        </p:spPr>
        <p:txBody>
          <a:bodyPr>
            <a:normAutofit/>
          </a:bodyPr>
          <a:lstStyle/>
          <a:p>
            <a:r>
              <a:rPr lang="fr-FR" dirty="0"/>
              <a:t>La Fondation des Maristes de Puylata</a:t>
            </a:r>
          </a:p>
        </p:txBody>
      </p:sp>
    </p:spTree>
    <p:extLst>
      <p:ext uri="{BB962C8B-B14F-4D97-AF65-F5344CB8AC3E}">
        <p14:creationId xmlns:p14="http://schemas.microsoft.com/office/powerpoint/2010/main" val="141740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A083EB3-B011-418F-8E68-73734F7F4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59" y="1879092"/>
            <a:ext cx="8183082" cy="385322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fr-FR" sz="1900" dirty="0"/>
              <a:t>la </a:t>
            </a:r>
            <a:r>
              <a:rPr lang="fr-FR" sz="1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Fondation des Maristes de Puylata</a:t>
            </a:r>
            <a:r>
              <a:rPr lang="fr-FR" sz="1900" dirty="0"/>
              <a:t> a été fondée à l’initiative du Père Marc Perrot. 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1600" dirty="0"/>
          </a:p>
          <a:p>
            <a:pPr algn="just">
              <a:spcBef>
                <a:spcPts val="0"/>
              </a:spcBef>
            </a:pPr>
            <a:r>
              <a:rPr lang="fr-FR" sz="1900" dirty="0"/>
              <a:t>Elle a pour objet de développer toutes actions sociales et culturelles et d’apporter une aide à tous organismes poursuivant un but éducatif, artistique, culturel ou charitable fidèles aux méthodes éducatives et à l’esprit de la Congrégation des Pères Maristes. En administrant et </a:t>
            </a:r>
            <a:r>
              <a:rPr lang="fr-FR" sz="1900" dirty="0" err="1"/>
              <a:t>gèrant</a:t>
            </a:r>
            <a:r>
              <a:rPr lang="fr-FR" sz="1900" dirty="0"/>
              <a:t> son patrimoine immobilier, la Fondation soutien de nouveaux projets et contribue notamment au développement de Sainte-Marie Lyon .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1600" dirty="0"/>
          </a:p>
          <a:p>
            <a:pPr algn="just"/>
            <a:r>
              <a:rPr lang="fr-FR" sz="1900" dirty="0"/>
              <a:t>En sa qualité de fondation reconnue d’utilité publique le 25 avril 1997, la Fondation est habilitée à recevoir des dons des particuliers et des entreprises ouvrant droit à une réduction d’impôt, elle peut aussi être désignée comme bénéficiaire de legs au profit des projets et œuvres qu’elle soutient. </a:t>
            </a:r>
          </a:p>
          <a:p>
            <a:pPr marL="342900" lvl="0" indent="-342900" algn="just">
              <a:buFont typeface="+mj-lt"/>
              <a:buAutoNum type="arabicPeriod"/>
            </a:pPr>
            <a:endParaRPr lang="fr-FR" sz="19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90A792-94CF-467B-A8BF-2F852F01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72" y="1055796"/>
            <a:ext cx="7077982" cy="649818"/>
          </a:xfrm>
        </p:spPr>
        <p:txBody>
          <a:bodyPr/>
          <a:lstStyle/>
          <a:p>
            <a:br>
              <a:rPr lang="fr-FR" sz="4000" dirty="0"/>
            </a:br>
            <a:r>
              <a:rPr lang="fr-FR" sz="3200" dirty="0"/>
              <a:t>Notre Fondation</a:t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B29D7A-0B05-4BBD-A3E0-CC3962BE6B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553" y="276386"/>
            <a:ext cx="5266396" cy="358775"/>
          </a:xfrm>
        </p:spPr>
        <p:txBody>
          <a:bodyPr/>
          <a:lstStyle/>
          <a:p>
            <a:r>
              <a:rPr lang="fr-FR" dirty="0"/>
              <a:t>La Fondation des Maristes de Puylata : LYCÉE SAINTE-MARIE LYON À MEYZIEU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3EDD457-9C5F-4EB6-8087-60A7743EF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9" y="1006792"/>
            <a:ext cx="1512695" cy="6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6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A083EB3-B011-418F-8E68-73734F7F4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37" y="2193867"/>
            <a:ext cx="8229600" cy="4301192"/>
          </a:xfrm>
        </p:spPr>
        <p:txBody>
          <a:bodyPr>
            <a:normAutofit/>
          </a:bodyPr>
          <a:lstStyle/>
          <a:p>
            <a:r>
              <a:rPr lang="fr-FR" dirty="0"/>
              <a:t>Nos engagements concrets  en quelques dates</a:t>
            </a:r>
            <a:br>
              <a:rPr lang="fr-FR" dirty="0"/>
            </a:b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90A792-94CF-467B-A8BF-2F852F01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72" y="1055796"/>
            <a:ext cx="7077982" cy="649818"/>
          </a:xfrm>
        </p:spPr>
        <p:txBody>
          <a:bodyPr/>
          <a:lstStyle/>
          <a:p>
            <a:br>
              <a:rPr lang="fr-FR" sz="3200" dirty="0"/>
            </a:br>
            <a:r>
              <a:rPr lang="fr-FR" sz="3200" dirty="0"/>
              <a:t>Notre Fondation 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B29D7A-0B05-4BBD-A3E0-CC3962BE6B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553" y="276386"/>
            <a:ext cx="5266396" cy="358775"/>
          </a:xfrm>
        </p:spPr>
        <p:txBody>
          <a:bodyPr/>
          <a:lstStyle/>
          <a:p>
            <a:r>
              <a:rPr lang="fr-FR" dirty="0"/>
              <a:t>La Fondation des Maristes de Puylata : LYCÉE SAINTE-MARIE LYON À MEYZIEU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3EDD457-9C5F-4EB6-8087-60A7743EF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9" y="980042"/>
            <a:ext cx="1570599" cy="725572"/>
          </a:xfrm>
          <a:prstGeom prst="rect">
            <a:avLst/>
          </a:prstGeom>
        </p:spPr>
      </p:pic>
      <p:sp>
        <p:nvSpPr>
          <p:cNvPr id="4" name="Signe Moins 3">
            <a:extLst>
              <a:ext uri="{FF2B5EF4-FFF2-40B4-BE49-F238E27FC236}">
                <a16:creationId xmlns:a16="http://schemas.microsoft.com/office/drawing/2014/main" id="{790F6A74-29EC-40AA-B0E0-AB1DDFE9D001}"/>
              </a:ext>
            </a:extLst>
          </p:cNvPr>
          <p:cNvSpPr/>
          <p:nvPr/>
        </p:nvSpPr>
        <p:spPr>
          <a:xfrm>
            <a:off x="-583475" y="3150387"/>
            <a:ext cx="10310949" cy="1480457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3C289D1-E4E5-4F02-A248-C97004A6542B}"/>
              </a:ext>
            </a:extLst>
          </p:cNvPr>
          <p:cNvCxnSpPr>
            <a:cxnSpLocks/>
          </p:cNvCxnSpPr>
          <p:nvPr/>
        </p:nvCxnSpPr>
        <p:spPr>
          <a:xfrm>
            <a:off x="804345" y="4096866"/>
            <a:ext cx="0" cy="42180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9EED229-A6FE-4480-81E9-06367DE972DA}"/>
              </a:ext>
            </a:extLst>
          </p:cNvPr>
          <p:cNvSpPr txBox="1"/>
          <p:nvPr/>
        </p:nvSpPr>
        <p:spPr>
          <a:xfrm>
            <a:off x="112543" y="4543433"/>
            <a:ext cx="1053494" cy="6771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rtlCol="0">
            <a:spAutoFit/>
          </a:bodyPr>
          <a:lstStyle/>
          <a:p>
            <a:pPr algn="l"/>
            <a:r>
              <a:rPr lang="fr-FR" sz="1400" dirty="0"/>
              <a:t>25/04/1997</a:t>
            </a:r>
          </a:p>
          <a:p>
            <a:pPr algn="l"/>
            <a:r>
              <a:rPr lang="fr-FR" sz="1200" dirty="0"/>
              <a:t>Constitution</a:t>
            </a:r>
          </a:p>
          <a:p>
            <a:pPr algn="l"/>
            <a:endParaRPr lang="fr-FR" sz="12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6D12C9A-8F69-4CA0-9908-C6F66143D258}"/>
              </a:ext>
            </a:extLst>
          </p:cNvPr>
          <p:cNvCxnSpPr>
            <a:cxnSpLocks/>
          </p:cNvCxnSpPr>
          <p:nvPr/>
        </p:nvCxnSpPr>
        <p:spPr>
          <a:xfrm>
            <a:off x="1693438" y="4065451"/>
            <a:ext cx="0" cy="51768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13FAAF5-98B3-4A48-8F5A-A2CAFF5099FA}"/>
              </a:ext>
            </a:extLst>
          </p:cNvPr>
          <p:cNvSpPr txBox="1"/>
          <p:nvPr/>
        </p:nvSpPr>
        <p:spPr>
          <a:xfrm>
            <a:off x="3612344" y="4583136"/>
            <a:ext cx="1333325" cy="67710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l"/>
            <a:r>
              <a:rPr lang="fr-FR" sz="1400" dirty="0"/>
              <a:t>1999</a:t>
            </a:r>
          </a:p>
          <a:p>
            <a:pPr algn="l"/>
            <a:r>
              <a:rPr lang="fr-FR" sz="1200" dirty="0"/>
              <a:t>Création </a:t>
            </a:r>
          </a:p>
          <a:p>
            <a:pPr algn="l"/>
            <a:r>
              <a:rPr lang="fr-FR" sz="1200" dirty="0"/>
              <a:t>Collège Supérieur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CF274FC-8267-428B-AE20-2F492214F0AD}"/>
              </a:ext>
            </a:extLst>
          </p:cNvPr>
          <p:cNvCxnSpPr>
            <a:cxnSpLocks/>
          </p:cNvCxnSpPr>
          <p:nvPr/>
        </p:nvCxnSpPr>
        <p:spPr>
          <a:xfrm>
            <a:off x="7465300" y="4065451"/>
            <a:ext cx="0" cy="45321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81B4077-97C5-4485-81E0-05507BE8B147}"/>
              </a:ext>
            </a:extLst>
          </p:cNvPr>
          <p:cNvSpPr txBox="1"/>
          <p:nvPr/>
        </p:nvSpPr>
        <p:spPr>
          <a:xfrm>
            <a:off x="2362864" y="4560546"/>
            <a:ext cx="1075615" cy="677108"/>
          </a:xfrm>
          <a:prstGeom prst="rect">
            <a:avLst/>
          </a:prstGeom>
          <a:solidFill>
            <a:srgbClr val="2265EA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rtlCol="0">
            <a:spAutoFit/>
          </a:bodyPr>
          <a:lstStyle/>
          <a:p>
            <a:pPr algn="l"/>
            <a:r>
              <a:rPr lang="fr-FR" sz="1400" dirty="0"/>
              <a:t>11/12/97</a:t>
            </a:r>
          </a:p>
          <a:p>
            <a:pPr algn="l"/>
            <a:r>
              <a:rPr lang="fr-FR" sz="1200" dirty="0"/>
              <a:t>Achat Foncier </a:t>
            </a:r>
          </a:p>
          <a:p>
            <a:pPr algn="l"/>
            <a:r>
              <a:rPr lang="fr-FR" sz="1200" dirty="0"/>
              <a:t>La Solitude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0C7C805-8EF7-47BF-9A43-38DBEAA34EE8}"/>
              </a:ext>
            </a:extLst>
          </p:cNvPr>
          <p:cNvCxnSpPr>
            <a:cxnSpLocks/>
          </p:cNvCxnSpPr>
          <p:nvPr/>
        </p:nvCxnSpPr>
        <p:spPr>
          <a:xfrm>
            <a:off x="2886006" y="4065451"/>
            <a:ext cx="0" cy="49802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65DBF05E-E447-46D2-B38D-507C219C990C}"/>
              </a:ext>
            </a:extLst>
          </p:cNvPr>
          <p:cNvSpPr txBox="1"/>
          <p:nvPr/>
        </p:nvSpPr>
        <p:spPr>
          <a:xfrm>
            <a:off x="6604328" y="4567928"/>
            <a:ext cx="1790736" cy="6771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l"/>
            <a:r>
              <a:rPr lang="fr-FR" sz="1400" dirty="0"/>
              <a:t>22/10/2014</a:t>
            </a:r>
          </a:p>
          <a:p>
            <a:pPr algn="l"/>
            <a:r>
              <a:rPr lang="fr-FR" sz="1200" dirty="0"/>
              <a:t>Achat des anciennes archives départementales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72D9706-86AA-4AE5-9568-23F26FA71722}"/>
              </a:ext>
            </a:extLst>
          </p:cNvPr>
          <p:cNvCxnSpPr>
            <a:cxnSpLocks/>
          </p:cNvCxnSpPr>
          <p:nvPr/>
        </p:nvCxnSpPr>
        <p:spPr>
          <a:xfrm flipV="1">
            <a:off x="5472387" y="3458641"/>
            <a:ext cx="0" cy="25390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4B2BED9-7686-45F2-BE1A-A64F536E4D1A}"/>
              </a:ext>
            </a:extLst>
          </p:cNvPr>
          <p:cNvSpPr txBox="1"/>
          <p:nvPr/>
        </p:nvSpPr>
        <p:spPr>
          <a:xfrm>
            <a:off x="5112129" y="2781533"/>
            <a:ext cx="1948706" cy="6771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l"/>
            <a:r>
              <a:rPr lang="fr-FR" sz="1400" dirty="0">
                <a:solidFill>
                  <a:schemeClr val="tx1"/>
                </a:solidFill>
              </a:rPr>
              <a:t>2007</a:t>
            </a:r>
          </a:p>
          <a:p>
            <a:r>
              <a:rPr lang="fr-FR" sz="1200" dirty="0">
                <a:solidFill>
                  <a:schemeClr val="tx1"/>
                </a:solidFill>
              </a:rPr>
              <a:t>Achat Foncier Dakar Sénégal </a:t>
            </a:r>
          </a:p>
          <a:p>
            <a:r>
              <a:rPr lang="fr-FR" sz="1200" dirty="0">
                <a:solidFill>
                  <a:schemeClr val="tx1"/>
                </a:solidFill>
              </a:rPr>
              <a:t>Etablissements Marc Perrot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F02095-EE3D-4C89-9A42-9CC521A0E30E}"/>
              </a:ext>
            </a:extLst>
          </p:cNvPr>
          <p:cNvSpPr txBox="1"/>
          <p:nvPr/>
        </p:nvSpPr>
        <p:spPr>
          <a:xfrm>
            <a:off x="1227423" y="4543433"/>
            <a:ext cx="1075615" cy="677108"/>
          </a:xfrm>
          <a:prstGeom prst="rect">
            <a:avLst/>
          </a:prstGeom>
          <a:solidFill>
            <a:srgbClr val="2265EA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rtlCol="0">
            <a:spAutoFit/>
          </a:bodyPr>
          <a:lstStyle/>
          <a:p>
            <a:pPr algn="l"/>
            <a:r>
              <a:rPr lang="fr-FR" sz="1400" dirty="0"/>
              <a:t>8/12/97</a:t>
            </a:r>
          </a:p>
          <a:p>
            <a:pPr algn="l"/>
            <a:r>
              <a:rPr lang="fr-FR" sz="1200" dirty="0"/>
              <a:t>Achat Foncier </a:t>
            </a:r>
          </a:p>
          <a:p>
            <a:pPr algn="l"/>
            <a:r>
              <a:rPr lang="fr-FR" sz="1200" dirty="0"/>
              <a:t>La Verpillière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F24F8CD-CFFC-4885-9267-301329E01DB4}"/>
              </a:ext>
            </a:extLst>
          </p:cNvPr>
          <p:cNvCxnSpPr>
            <a:cxnSpLocks/>
          </p:cNvCxnSpPr>
          <p:nvPr/>
        </p:nvCxnSpPr>
        <p:spPr>
          <a:xfrm>
            <a:off x="3853164" y="4065451"/>
            <a:ext cx="0" cy="49509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CEE121F-AA7A-41EB-9DF5-D21BC404514A}"/>
              </a:ext>
            </a:extLst>
          </p:cNvPr>
          <p:cNvSpPr txBox="1"/>
          <p:nvPr/>
        </p:nvSpPr>
        <p:spPr>
          <a:xfrm>
            <a:off x="5167208" y="4583136"/>
            <a:ext cx="1379095" cy="6771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rtlCol="0">
            <a:spAutoFit/>
          </a:bodyPr>
          <a:lstStyle/>
          <a:p>
            <a:pPr algn="l"/>
            <a:r>
              <a:rPr lang="fr-FR" sz="1400" dirty="0"/>
              <a:t>6/10/2008</a:t>
            </a:r>
          </a:p>
          <a:p>
            <a:pPr algn="l"/>
            <a:r>
              <a:rPr lang="fr-FR" sz="1200" dirty="0"/>
              <a:t>Achat des Missions</a:t>
            </a:r>
          </a:p>
          <a:p>
            <a:pPr algn="l"/>
            <a:endParaRPr lang="fr-FR" sz="1200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ECD631B-386F-4A6F-A75B-B4B110D22135}"/>
              </a:ext>
            </a:extLst>
          </p:cNvPr>
          <p:cNvCxnSpPr>
            <a:cxnSpLocks/>
          </p:cNvCxnSpPr>
          <p:nvPr/>
        </p:nvCxnSpPr>
        <p:spPr>
          <a:xfrm>
            <a:off x="5947575" y="4057315"/>
            <a:ext cx="0" cy="525821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5AE600D3-ED81-4054-A8E4-BD146E229522}"/>
              </a:ext>
            </a:extLst>
          </p:cNvPr>
          <p:cNvSpPr txBox="1"/>
          <p:nvPr/>
        </p:nvSpPr>
        <p:spPr>
          <a:xfrm>
            <a:off x="1457423" y="3635201"/>
            <a:ext cx="1359757" cy="461665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fr-FR" sz="2400" b="1" dirty="0"/>
              <a:t>1997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C0FF991-D8FA-487A-BEA5-9A5FF2717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757" y="5329853"/>
            <a:ext cx="893580" cy="52455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A78CED3-2491-44B4-A210-B2905A16B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064" y="5251884"/>
            <a:ext cx="1075615" cy="59735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CF2A297-FCD8-46DA-94EB-C55588480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597" y="5341512"/>
            <a:ext cx="945462" cy="52455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70E7B76-2AB8-4C84-9DD0-D8FB576EE1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" y="5251884"/>
            <a:ext cx="1133525" cy="523656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8D88A898-09DB-4840-BE73-0A035E46E760}"/>
              </a:ext>
            </a:extLst>
          </p:cNvPr>
          <p:cNvSpPr txBox="1"/>
          <p:nvPr/>
        </p:nvSpPr>
        <p:spPr>
          <a:xfrm>
            <a:off x="3585912" y="3646512"/>
            <a:ext cx="1359757" cy="40011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fr-FR" sz="2000" b="1" dirty="0"/>
              <a:t>1999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92A97EE-9E16-4A94-8EF2-666CF73A7537}"/>
              </a:ext>
            </a:extLst>
          </p:cNvPr>
          <p:cNvSpPr txBox="1"/>
          <p:nvPr/>
        </p:nvSpPr>
        <p:spPr>
          <a:xfrm>
            <a:off x="5122914" y="3669807"/>
            <a:ext cx="1579823" cy="40011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fr-FR" sz="2000" b="1" dirty="0"/>
              <a:t>2007- 2008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6BAB546-908C-4354-B165-0617BF79CD98}"/>
              </a:ext>
            </a:extLst>
          </p:cNvPr>
          <p:cNvSpPr txBox="1"/>
          <p:nvPr/>
        </p:nvSpPr>
        <p:spPr>
          <a:xfrm>
            <a:off x="7060835" y="3657205"/>
            <a:ext cx="1359757" cy="40011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fr-FR" sz="2000" b="1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98424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74E6F5D-A607-470B-A83F-7D579E500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971107"/>
            <a:ext cx="7448639" cy="664889"/>
          </a:xfrm>
        </p:spPr>
        <p:txBody>
          <a:bodyPr/>
          <a:lstStyle/>
          <a:p>
            <a:r>
              <a:rPr lang="fr-FR" sz="3200" dirty="0"/>
              <a:t>Poursuivre l’œuvre d’éducation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43F656-4BB9-477A-9926-6355DC5A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DIN BoldAlternate"/>
                <a:ea typeface="+mn-ea"/>
                <a:cs typeface="+mn-cs"/>
              </a:rPr>
              <a:t>0</a:t>
            </a:r>
            <a:fld id="{D6C36E89-35FC-44EA-B7F1-6E1599E2D8A1}" type="slidenum">
              <a:rPr kumimoji="0" lang="fr-FR" sz="6000" b="0" i="0" u="none" strike="noStrike" kern="1200" cap="none" spc="0" normalizeH="0" baseline="0" noProof="0" smtClean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DIN BoldAlternate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DIN BoldAlternate"/>
              <a:ea typeface="+mn-ea"/>
              <a:cs typeface="+mn-cs"/>
            </a:endParaRP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196139E0-14B2-4E28-9F4D-C082E556D0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3406" y="93345"/>
            <a:ext cx="5352959" cy="358775"/>
          </a:xfrm>
        </p:spPr>
        <p:txBody>
          <a:bodyPr/>
          <a:lstStyle/>
          <a:p>
            <a:r>
              <a:rPr lang="fr-FR" dirty="0"/>
              <a:t>La Fondation des Maristes de Puylata : LYCÉE SAINTE-MARIE LYON À MEYZIEU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D720AA-7601-4317-8B79-187A7BB27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9" y="980042"/>
            <a:ext cx="1570599" cy="7255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4D61C3-1D84-4DF3-B099-B19F309E6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06" y="2403005"/>
            <a:ext cx="905463" cy="502862"/>
          </a:xfrm>
          <a:prstGeom prst="rect">
            <a:avLst/>
          </a:prstGeom>
        </p:spPr>
      </p:pic>
      <p:pic>
        <p:nvPicPr>
          <p:cNvPr id="15" name="Image 14" descr="Une image contenant bâtiment, extérieur, ciel, terrain&#10;&#10;Description générée automatiquement">
            <a:extLst>
              <a:ext uri="{FF2B5EF4-FFF2-40B4-BE49-F238E27FC236}">
                <a16:creationId xmlns:a16="http://schemas.microsoft.com/office/drawing/2014/main" id="{F0E5FD10-41FB-4EC8-A30E-2C339C00E2E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7" y="3056406"/>
            <a:ext cx="1381396" cy="1165491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1B2C9053-3FCD-4D47-A870-694863C453CF}"/>
              </a:ext>
            </a:extLst>
          </p:cNvPr>
          <p:cNvSpPr/>
          <p:nvPr/>
        </p:nvSpPr>
        <p:spPr>
          <a:xfrm>
            <a:off x="7350791" y="5857175"/>
            <a:ext cx="914400" cy="7807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3ACA96B-6851-4247-BF34-638C85005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004" y="2453589"/>
            <a:ext cx="690612" cy="383164"/>
          </a:xfrm>
          <a:prstGeom prst="rect">
            <a:avLst/>
          </a:prstGeom>
        </p:spPr>
      </p:pic>
      <p:pic>
        <p:nvPicPr>
          <p:cNvPr id="27" name="Image 26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D841DF6C-E288-4F4E-A88D-0CD053A64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05" y="3056407"/>
            <a:ext cx="1692457" cy="1165490"/>
          </a:xfrm>
          <a:prstGeom prst="rect">
            <a:avLst/>
          </a:prstGeom>
        </p:spPr>
      </p:pic>
      <p:pic>
        <p:nvPicPr>
          <p:cNvPr id="33" name="Image 32" descr="Une image contenant intérieur, bâtiment, assis, porte&#10;&#10;Description générée automatiquement">
            <a:extLst>
              <a:ext uri="{FF2B5EF4-FFF2-40B4-BE49-F238E27FC236}">
                <a16:creationId xmlns:a16="http://schemas.microsoft.com/office/drawing/2014/main" id="{FC9A8C2F-83B8-45AF-BCFC-A20664907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504834" y="2676485"/>
            <a:ext cx="1768308" cy="1322516"/>
          </a:xfrm>
          <a:prstGeom prst="rect">
            <a:avLst/>
          </a:prstGeom>
        </p:spPr>
      </p:pic>
      <p:sp>
        <p:nvSpPr>
          <p:cNvPr id="34" name="Signe Moins 33">
            <a:extLst>
              <a:ext uri="{FF2B5EF4-FFF2-40B4-BE49-F238E27FC236}">
                <a16:creationId xmlns:a16="http://schemas.microsoft.com/office/drawing/2014/main" id="{7B870F1C-8075-4717-80B6-65EE683E6F42}"/>
              </a:ext>
            </a:extLst>
          </p:cNvPr>
          <p:cNvSpPr/>
          <p:nvPr/>
        </p:nvSpPr>
        <p:spPr>
          <a:xfrm rot="5400000" flipV="1">
            <a:off x="1188560" y="4054050"/>
            <a:ext cx="6322215" cy="174199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800064-FDAC-4B5C-B9F3-4EA354EB7DE2}"/>
              </a:ext>
            </a:extLst>
          </p:cNvPr>
          <p:cNvSpPr/>
          <p:nvPr/>
        </p:nvSpPr>
        <p:spPr>
          <a:xfrm>
            <a:off x="211995" y="5002350"/>
            <a:ext cx="2312413" cy="163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F8E6E0C-01B3-4435-91CF-7B7DE24C60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5263" y="1855650"/>
            <a:ext cx="3762064" cy="4676420"/>
          </a:xfrm>
        </p:spPr>
        <p:txBody>
          <a:bodyPr>
            <a:normAutofit lnSpcReduction="10000"/>
          </a:bodyPr>
          <a:lstStyle/>
          <a:p>
            <a:r>
              <a:rPr lang="fr-FR" sz="2200" b="1" dirty="0"/>
              <a:t>En France</a:t>
            </a:r>
          </a:p>
          <a:p>
            <a:endParaRPr lang="fr-FR" sz="1800" b="1" dirty="0"/>
          </a:p>
          <a:p>
            <a:pPr marL="0" indent="0">
              <a:buNone/>
            </a:pPr>
            <a:endParaRPr lang="fr-FR" sz="1800" b="1" dirty="0"/>
          </a:p>
          <a:p>
            <a:endParaRPr lang="fr-FR" sz="1800" b="1" dirty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/>
          </a:p>
          <a:p>
            <a:r>
              <a:rPr lang="fr-FR" sz="1800" b="1" dirty="0"/>
              <a:t>Le Collège Supérieur</a:t>
            </a:r>
          </a:p>
          <a:p>
            <a:endParaRPr lang="fr-FR" sz="1800" b="1" dirty="0"/>
          </a:p>
          <a:p>
            <a:r>
              <a:rPr lang="fr-FR" sz="1800" b="1" dirty="0"/>
              <a:t>Les petits Chanteurs de Lyon</a:t>
            </a:r>
          </a:p>
          <a:p>
            <a:pPr marL="0" indent="0">
              <a:buNone/>
            </a:pPr>
            <a:endParaRPr lang="fr-FR" sz="1800" b="1" dirty="0"/>
          </a:p>
          <a:p>
            <a:r>
              <a:rPr lang="fr-FR" sz="1800" b="1" dirty="0"/>
              <a:t>Le temps des Vacances</a:t>
            </a:r>
          </a:p>
          <a:p>
            <a:pPr marL="0" indent="0">
              <a:buNone/>
            </a:pPr>
            <a:endParaRPr lang="fr-FR" sz="1800" b="1" dirty="0"/>
          </a:p>
          <a:p>
            <a:r>
              <a:rPr lang="fr-FR" sz="1800" b="1" dirty="0"/>
              <a:t>Lycée Jehanne de France</a:t>
            </a:r>
          </a:p>
          <a:p>
            <a:endParaRPr lang="fr-FR" sz="1800" b="1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E2E8E24-2830-4A2E-B2AB-FBD0F5FECA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34069" y="1863094"/>
            <a:ext cx="3752285" cy="4994906"/>
          </a:xfrm>
        </p:spPr>
        <p:txBody>
          <a:bodyPr>
            <a:normAutofit fontScale="62500" lnSpcReduction="20000"/>
          </a:bodyPr>
          <a:lstStyle/>
          <a:p>
            <a:r>
              <a:rPr lang="fr-FR" sz="3500" b="1" dirty="0"/>
              <a:t>A l’étranger </a:t>
            </a:r>
          </a:p>
          <a:p>
            <a:pPr marL="0" indent="0">
              <a:buNone/>
            </a:pPr>
            <a:endParaRPr lang="fr-FR" sz="3500" b="1" dirty="0"/>
          </a:p>
          <a:p>
            <a:r>
              <a:rPr lang="fr-FR" sz="2900" b="1" dirty="0"/>
              <a:t>Etablissements Marc Perrot</a:t>
            </a:r>
            <a:r>
              <a:rPr lang="fr-FR" sz="2900" dirty="0"/>
              <a:t> </a:t>
            </a:r>
            <a:r>
              <a:rPr lang="fr-FR" sz="2900" b="1" dirty="0"/>
              <a:t>Dakar </a:t>
            </a:r>
          </a:p>
          <a:p>
            <a:pPr marL="0" indent="0">
              <a:buNone/>
            </a:pPr>
            <a:r>
              <a:rPr lang="fr-FR" sz="2900" dirty="0"/>
              <a:t>Effectifs : total de 600 enfants </a:t>
            </a:r>
          </a:p>
          <a:p>
            <a:pPr marL="0" indent="0">
              <a:buNone/>
            </a:pPr>
            <a:r>
              <a:rPr lang="fr-FR" sz="2900" dirty="0"/>
              <a:t>290 : primaire </a:t>
            </a:r>
          </a:p>
          <a:p>
            <a:pPr marL="0" indent="0">
              <a:buNone/>
            </a:pPr>
            <a:r>
              <a:rPr lang="fr-FR" sz="2900" dirty="0"/>
              <a:t>296 collège et lycée</a:t>
            </a:r>
            <a:endParaRPr lang="fr-FR" sz="3400" dirty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r>
              <a:rPr lang="fr-FR" sz="2900" b="1" dirty="0"/>
              <a:t>Sainte Christine Kinshasa</a:t>
            </a:r>
          </a:p>
          <a:p>
            <a:pPr marL="0" indent="0" algn="just">
              <a:buNone/>
            </a:pPr>
            <a:r>
              <a:rPr lang="fr-FR" sz="2600" dirty="0"/>
              <a:t>Effectifs  : 2 657 élèves </a:t>
            </a:r>
          </a:p>
          <a:p>
            <a:pPr marL="0" indent="0" algn="just">
              <a:buNone/>
            </a:pPr>
            <a:r>
              <a:rPr lang="fr-FR" sz="2600" dirty="0"/>
              <a:t>encadrés par 80 professeurs et éducateurs.  </a:t>
            </a:r>
          </a:p>
          <a:p>
            <a:pPr marL="0" indent="0" algn="just">
              <a:buNone/>
            </a:pPr>
            <a:r>
              <a:rPr lang="fr-FR" sz="2600" dirty="0"/>
              <a:t>Cet établissement d’un quartier pauvre et animé de Kinshasa a une histoire commune avec le lycée Sainte-Marie-Lyon : depuis 2006, des élèves venaient l’été animer des ateliers, par la suite en 2016 la formation des enseignants locaux s’est instaurée.</a:t>
            </a:r>
          </a:p>
          <a:p>
            <a:pPr marL="0" indent="0">
              <a:buNone/>
            </a:pPr>
            <a:endParaRPr lang="fr-FR" sz="40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3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1A89F-7844-4B3A-9684-DA46B0D5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371" y="1761093"/>
            <a:ext cx="4631529" cy="141922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D20C9E-293B-4C34-89E3-BA128538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371" y="3180318"/>
            <a:ext cx="7230320" cy="738664"/>
          </a:xfrm>
        </p:spPr>
        <p:txBody>
          <a:bodyPr>
            <a:normAutofit/>
          </a:bodyPr>
          <a:lstStyle/>
          <a:p>
            <a:r>
              <a:rPr lang="fr-FR" dirty="0"/>
              <a:t>Lycée Sainte-Marie Lyon à Meyzieu</a:t>
            </a:r>
          </a:p>
        </p:txBody>
      </p:sp>
    </p:spTree>
    <p:extLst>
      <p:ext uri="{BB962C8B-B14F-4D97-AF65-F5344CB8AC3E}">
        <p14:creationId xmlns:p14="http://schemas.microsoft.com/office/powerpoint/2010/main" val="741229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" b="3898"/>
          <a:stretch/>
        </p:blipFill>
        <p:spPr>
          <a:xfrm>
            <a:off x="4572000" y="3194962"/>
            <a:ext cx="4446854" cy="3464454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A083EB3-B011-418F-8E68-73734F7F4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4971"/>
            <a:ext cx="8229600" cy="4301192"/>
          </a:xfrm>
        </p:spPr>
        <p:txBody>
          <a:bodyPr/>
          <a:lstStyle/>
          <a:p>
            <a:r>
              <a:rPr lang="fr-FR" dirty="0"/>
              <a:t>En réponse à un appel de la Région Auvergne-Rhône-Alpes, Sainte-Marie Lyon ouvrira </a:t>
            </a:r>
            <a:r>
              <a:rPr lang="fr-FR" b="1" dirty="0"/>
              <a:t>un lycée à Meyzieu à la rentrée 2021</a:t>
            </a:r>
            <a:r>
              <a:rPr lang="fr-FR" dirty="0"/>
              <a:t>,</a:t>
            </a:r>
          </a:p>
          <a:p>
            <a:r>
              <a:rPr lang="fr-FR" b="1" dirty="0"/>
              <a:t>3 500 nouveaux jeunes </a:t>
            </a:r>
            <a:r>
              <a:rPr lang="fr-FR" dirty="0"/>
              <a:t>de 15 à 19 ans dans l‘Est lyonnais d'ici 2029,</a:t>
            </a:r>
          </a:p>
          <a:p>
            <a:r>
              <a:rPr lang="fr-FR" b="1" dirty="0"/>
              <a:t>Aucun lycée privé sous contrat </a:t>
            </a:r>
            <a:r>
              <a:rPr lang="fr-FR" dirty="0"/>
              <a:t>n’est implanté dans l’est lyonnais à </a:t>
            </a:r>
            <a:br>
              <a:rPr lang="fr-FR" dirty="0"/>
            </a:br>
            <a:r>
              <a:rPr lang="fr-FR" dirty="0"/>
              <a:t>proximité de Meyzieu,</a:t>
            </a:r>
          </a:p>
          <a:p>
            <a:r>
              <a:rPr lang="fr-FR" dirty="0"/>
              <a:t>Les familles sont contraintes de parcourir chaque jour de </a:t>
            </a:r>
            <a:br>
              <a:rPr lang="fr-FR" dirty="0"/>
            </a:br>
            <a:r>
              <a:rPr lang="fr-FR" dirty="0"/>
              <a:t>nombreux kilomètres dans </a:t>
            </a:r>
            <a:r>
              <a:rPr lang="fr-FR" b="1" dirty="0"/>
              <a:t>des infrastructures de transport </a:t>
            </a:r>
            <a:br>
              <a:rPr lang="fr-FR" b="1" dirty="0"/>
            </a:br>
            <a:r>
              <a:rPr lang="fr-FR" b="1" dirty="0"/>
              <a:t>déjà engorgées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90A792-94CF-467B-A8BF-2F852F017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réponse à un appel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B29D7A-0B05-4BBD-A3E0-CC3962BE6B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LYCÉE SAINTE-MARIE LYON À MEYZIEU</a:t>
            </a:r>
          </a:p>
        </p:txBody>
      </p:sp>
      <p:sp>
        <p:nvSpPr>
          <p:cNvPr id="9" name="Arc 8"/>
          <p:cNvSpPr/>
          <p:nvPr/>
        </p:nvSpPr>
        <p:spPr>
          <a:xfrm rot="6796343">
            <a:off x="3353822" y="80375"/>
            <a:ext cx="5225323" cy="4398037"/>
          </a:xfrm>
          <a:prstGeom prst="arc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>
            <a:stCxn id="9" idx="0"/>
          </p:cNvCxnSpPr>
          <p:nvPr/>
        </p:nvCxnSpPr>
        <p:spPr>
          <a:xfrm flipH="1">
            <a:off x="7666182" y="3148231"/>
            <a:ext cx="320401" cy="2138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7986583" y="3148231"/>
            <a:ext cx="1" cy="33316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61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90A792-94CF-467B-A8BF-2F852F017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Notre projet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B29D7A-0B05-4BBD-A3E0-CC3962BE6B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LYCÉE SAINTE-MARIE LYON À MEYZIEU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5"/>
          <a:stretch/>
        </p:blipFill>
        <p:spPr>
          <a:xfrm>
            <a:off x="4822790" y="3038764"/>
            <a:ext cx="4330445" cy="3649960"/>
          </a:xfrm>
          <a:prstGeom prst="rect">
            <a:avLst/>
          </a:prstGeom>
        </p:spPr>
      </p:pic>
      <p:sp>
        <p:nvSpPr>
          <p:cNvPr id="7" name="Triangle rectangle 6"/>
          <p:cNvSpPr/>
          <p:nvPr/>
        </p:nvSpPr>
        <p:spPr>
          <a:xfrm rot="10800000" flipH="1">
            <a:off x="4822789" y="2863872"/>
            <a:ext cx="3200333" cy="382485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A083EB3-B011-418F-8E68-73734F7F4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8037"/>
            <a:ext cx="8229600" cy="4484106"/>
          </a:xfrm>
        </p:spPr>
        <p:txBody>
          <a:bodyPr>
            <a:normAutofit/>
          </a:bodyPr>
          <a:lstStyle/>
          <a:p>
            <a:r>
              <a:rPr lang="fr-FR" sz="1900" dirty="0"/>
              <a:t>Ouverture de </a:t>
            </a:r>
            <a:r>
              <a:rPr lang="fr-FR" sz="1900" b="1" dirty="0"/>
              <a:t>5 classes par niveau et un dispositif pour les élèves allophones </a:t>
            </a:r>
            <a:r>
              <a:rPr lang="fr-FR" sz="1900" dirty="0"/>
              <a:t>(15 classes pour 500 lycéens),</a:t>
            </a:r>
          </a:p>
          <a:p>
            <a:r>
              <a:rPr lang="fr-FR" sz="1900" dirty="0"/>
              <a:t>Donner aux familles une </a:t>
            </a:r>
            <a:r>
              <a:rPr lang="fr-FR" sz="1900" b="1" dirty="0"/>
              <a:t>liberté dans le choix de scolarisation </a:t>
            </a:r>
            <a:r>
              <a:rPr lang="fr-FR" sz="1900" dirty="0"/>
              <a:t>pour leurs enfants</a:t>
            </a:r>
          </a:p>
          <a:p>
            <a:r>
              <a:rPr lang="fr-FR" sz="1900" b="1" dirty="0"/>
              <a:t>Maintenir des familles dans le territoire </a:t>
            </a:r>
            <a:r>
              <a:rPr lang="fr-FR" sz="1900" dirty="0"/>
              <a:t>et en attirer de nouvelles </a:t>
            </a:r>
            <a:br>
              <a:rPr lang="fr-FR" sz="1900" dirty="0"/>
            </a:br>
            <a:r>
              <a:rPr lang="fr-FR" sz="1900" dirty="0"/>
              <a:t>qui participeront à la croissance économique de la ville</a:t>
            </a:r>
          </a:p>
          <a:p>
            <a:r>
              <a:rPr lang="fr-FR" sz="1900" b="1" dirty="0"/>
              <a:t>Un ancrage territorial fort : </a:t>
            </a:r>
            <a:r>
              <a:rPr lang="fr-FR" sz="1900" dirty="0"/>
              <a:t>Sainte-Marie Lyon entend </a:t>
            </a:r>
            <a:br>
              <a:rPr lang="fr-FR" sz="1900" dirty="0"/>
            </a:br>
            <a:r>
              <a:rPr lang="fr-FR" sz="1900" dirty="0"/>
              <a:t>pleinement prendre part à la vie culturelle, éducative, </a:t>
            </a:r>
            <a:br>
              <a:rPr lang="fr-FR" sz="1900" dirty="0"/>
            </a:br>
            <a:r>
              <a:rPr lang="fr-FR" sz="1900" dirty="0"/>
              <a:t>sportive et spirituelle locale. </a:t>
            </a:r>
          </a:p>
          <a:p>
            <a:r>
              <a:rPr lang="fr-FR" sz="1900" b="1" dirty="0"/>
              <a:t>Une démarche environnementale : </a:t>
            </a:r>
            <a:r>
              <a:rPr lang="fr-FR" sz="1900" dirty="0"/>
              <a:t>le lycée, </a:t>
            </a:r>
            <a:br>
              <a:rPr lang="fr-FR" sz="1900" dirty="0"/>
            </a:br>
            <a:r>
              <a:rPr lang="fr-FR" sz="1900" dirty="0"/>
              <a:t>construit selon les performances les plus ambitieuses </a:t>
            </a:r>
            <a:br>
              <a:rPr lang="fr-FR" sz="1900" dirty="0"/>
            </a:br>
            <a:r>
              <a:rPr lang="fr-FR" sz="1900" dirty="0"/>
              <a:t>actuellement en matière de construction, a obtenu </a:t>
            </a:r>
            <a:br>
              <a:rPr lang="fr-FR" sz="1900" dirty="0"/>
            </a:br>
            <a:r>
              <a:rPr lang="fr-FR" sz="1900" dirty="0"/>
              <a:t>la </a:t>
            </a:r>
            <a:r>
              <a:rPr lang="fr-FR" sz="1900" b="1" dirty="0"/>
              <a:t>certification HQE niveau «EXCELLENT»</a:t>
            </a:r>
            <a:r>
              <a:rPr lang="fr-FR" sz="1900" dirty="0"/>
              <a:t>.</a:t>
            </a:r>
          </a:p>
          <a:p>
            <a:endParaRPr lang="fr-FR" sz="1900" dirty="0"/>
          </a:p>
        </p:txBody>
      </p:sp>
    </p:spTree>
    <p:extLst>
      <p:ext uri="{BB962C8B-B14F-4D97-AF65-F5344CB8AC3E}">
        <p14:creationId xmlns:p14="http://schemas.microsoft.com/office/powerpoint/2010/main" val="149669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2" r="8427" b="20024"/>
          <a:stretch/>
        </p:blipFill>
        <p:spPr>
          <a:xfrm>
            <a:off x="4839851" y="3325090"/>
            <a:ext cx="4313386" cy="337127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890A792-94CF-467B-A8BF-2F852F017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Esprit maison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B29D7A-0B05-4BBD-A3E0-CC3962BE6B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LYCÉE SAINTE-MARIE LYON À MEYZIEU</a:t>
            </a:r>
          </a:p>
        </p:txBody>
      </p:sp>
      <p:sp>
        <p:nvSpPr>
          <p:cNvPr id="6" name="Triangle rectangle 5"/>
          <p:cNvSpPr/>
          <p:nvPr/>
        </p:nvSpPr>
        <p:spPr>
          <a:xfrm rot="10800000" flipH="1">
            <a:off x="4839851" y="2863872"/>
            <a:ext cx="3488072" cy="383249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A083EB3-B011-418F-8E68-73734F7F4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232708"/>
          </a:xfrm>
        </p:spPr>
        <p:txBody>
          <a:bodyPr>
            <a:normAutofit/>
          </a:bodyPr>
          <a:lstStyle/>
          <a:p>
            <a:r>
              <a:rPr lang="fr-FR" sz="1900" b="1" dirty="0"/>
              <a:t>Accompagner chaque élève et l’aider à se connaître</a:t>
            </a:r>
            <a:r>
              <a:rPr lang="fr-FR" sz="1900" dirty="0"/>
              <a:t>, à découvrir sa méthode de travail, à acquérir une autonomie et une capacité de travail,</a:t>
            </a:r>
          </a:p>
          <a:p>
            <a:r>
              <a:rPr lang="fr-FR" sz="1900" b="1" dirty="0"/>
              <a:t>Donner un cadre qui garde les corps et féconde les esprits </a:t>
            </a:r>
            <a:r>
              <a:rPr lang="fr-FR" sz="1900" dirty="0"/>
              <a:t>dans un lieu où l’architecture exprime à la fois la protection et la créativité,</a:t>
            </a:r>
          </a:p>
          <a:p>
            <a:r>
              <a:rPr lang="fr-FR" sz="1900" b="1" dirty="0"/>
              <a:t>Chercher le bien de l’élève </a:t>
            </a:r>
            <a:r>
              <a:rPr lang="fr-FR" sz="1900" dirty="0"/>
              <a:t>dans le dialogue école, parents, enfant.</a:t>
            </a:r>
          </a:p>
          <a:p>
            <a:r>
              <a:rPr lang="fr-FR" sz="1900" dirty="0"/>
              <a:t>Enrichir la connaissance du français, la culture générale, ouvrir les </a:t>
            </a:r>
            <a:br>
              <a:rPr lang="fr-FR" sz="1900" dirty="0"/>
            </a:br>
            <a:r>
              <a:rPr lang="fr-FR" sz="1900" dirty="0"/>
              <a:t>élèves à la dimension spirituelle,</a:t>
            </a:r>
          </a:p>
          <a:p>
            <a:r>
              <a:rPr lang="fr-FR" sz="1900" b="1" dirty="0"/>
              <a:t>Éduquer au goût des études</a:t>
            </a:r>
            <a:r>
              <a:rPr lang="fr-FR" sz="1900" dirty="0"/>
              <a:t>, aux vertus d’un travail régulier,</a:t>
            </a:r>
          </a:p>
          <a:p>
            <a:r>
              <a:rPr lang="fr-FR" sz="1900" b="1" dirty="0"/>
              <a:t>Une école de proximité accessible à tous </a:t>
            </a:r>
            <a:r>
              <a:rPr lang="fr-FR" sz="1900" dirty="0"/>
              <a:t>: proposer des </a:t>
            </a:r>
            <a:br>
              <a:rPr lang="fr-FR" sz="1900" dirty="0"/>
            </a:br>
            <a:r>
              <a:rPr lang="fr-FR" sz="1900" dirty="0"/>
              <a:t>frais de scolarité adaptés aux familles pour permettre au </a:t>
            </a:r>
            <a:br>
              <a:rPr lang="fr-FR" sz="1900" dirty="0"/>
            </a:br>
            <a:r>
              <a:rPr lang="fr-FR" sz="1900" dirty="0"/>
              <a:t>plus grand nombre d’étudier à Sainte-Marie Lyon.</a:t>
            </a:r>
          </a:p>
          <a:p>
            <a:endParaRPr lang="fr-FR" sz="1900" dirty="0"/>
          </a:p>
        </p:txBody>
      </p:sp>
    </p:spTree>
    <p:extLst>
      <p:ext uri="{BB962C8B-B14F-4D97-AF65-F5344CB8AC3E}">
        <p14:creationId xmlns:p14="http://schemas.microsoft.com/office/powerpoint/2010/main" val="4095456250"/>
      </p:ext>
    </p:extLst>
  </p:cSld>
  <p:clrMapOvr>
    <a:masterClrMapping/>
  </p:clrMapOvr>
</p:sld>
</file>

<file path=ppt/theme/theme1.xml><?xml version="1.0" encoding="utf-8"?>
<a:theme xmlns:a="http://schemas.openxmlformats.org/drawingml/2006/main" name="Medef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6">
      <a:majorFont>
        <a:latin typeface="DIN BoldAlternate"/>
        <a:ea typeface=""/>
        <a:cs typeface=""/>
      </a:majorFont>
      <a:minorFont>
        <a:latin typeface="DIN Alternate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edef" id="{EB2902F3-FF2B-4CB2-9318-C079F6BC8840}" vid="{8B18FC64-3410-4E0D-B4BE-8A3632DC9E5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Medef</Template>
  <TotalTime>946</TotalTime>
  <Words>707</Words>
  <Application>Microsoft Office PowerPoint</Application>
  <PresentationFormat>Affichage à l'écran (4:3)</PresentationFormat>
  <Paragraphs>91</Paragraphs>
  <Slides>10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</vt:lpstr>
      <vt:lpstr>Boton</vt:lpstr>
      <vt:lpstr>Calibri</vt:lpstr>
      <vt:lpstr>DIN</vt:lpstr>
      <vt:lpstr>DIN Alternate</vt:lpstr>
      <vt:lpstr>DIN Alternate Light</vt:lpstr>
      <vt:lpstr>DIN BoldAlternate</vt:lpstr>
      <vt:lpstr>Medef</vt:lpstr>
      <vt:lpstr>"Attractivité du territoire de l'Est lyonnais : Avec la Fondation des Maristes de Puylata, découvrez le projet de construction du nouveau lycée à Meyzieu"</vt:lpstr>
      <vt:lpstr>Présentation PowerPoint</vt:lpstr>
      <vt:lpstr> Notre Fondation </vt:lpstr>
      <vt:lpstr> Notre Fondation  </vt:lpstr>
      <vt:lpstr>Poursuivre l’œuvre d’éducation</vt:lpstr>
      <vt:lpstr>Présentation PowerPoint</vt:lpstr>
      <vt:lpstr>Une réponse à un appel</vt:lpstr>
      <vt:lpstr>Notre projet</vt:lpstr>
      <vt:lpstr>Esprit maison</vt:lpstr>
      <vt:lpstr>5 mois de chantier 1 minute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Fondation Maristes</cp:lastModifiedBy>
  <cp:revision>37</cp:revision>
  <dcterms:created xsi:type="dcterms:W3CDTF">2017-12-06T08:59:15Z</dcterms:created>
  <dcterms:modified xsi:type="dcterms:W3CDTF">2020-09-11T13:55:28Z</dcterms:modified>
</cp:coreProperties>
</file>