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5" r:id="rId3"/>
    <p:sldId id="286" r:id="rId4"/>
    <p:sldId id="288" r:id="rId5"/>
    <p:sldId id="256" r:id="rId6"/>
    <p:sldId id="280" r:id="rId7"/>
    <p:sldId id="279" r:id="rId8"/>
    <p:sldId id="262" r:id="rId9"/>
    <p:sldId id="263" r:id="rId10"/>
    <p:sldId id="275" r:id="rId11"/>
    <p:sldId id="268" r:id="rId12"/>
    <p:sldId id="281" r:id="rId13"/>
    <p:sldId id="283" r:id="rId14"/>
    <p:sldId id="274" r:id="rId15"/>
    <p:sldId id="276" r:id="rId16"/>
    <p:sldId id="289" r:id="rId17"/>
    <p:sldId id="260" r:id="rId18"/>
    <p:sldId id="261" r:id="rId19"/>
    <p:sldId id="291" r:id="rId20"/>
    <p:sldId id="292" r:id="rId21"/>
    <p:sldId id="264" r:id="rId22"/>
    <p:sldId id="265" r:id="rId23"/>
    <p:sldId id="290" r:id="rId24"/>
  </p:sldIdLst>
  <p:sldSz cx="10693400" cy="7562850"/>
  <p:notesSz cx="10693400" cy="756285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D02B4450-6EB2-4A4A-974C-650DFE51E128}">
          <p14:sldIdLst>
            <p14:sldId id="284"/>
            <p14:sldId id="285"/>
            <p14:sldId id="286"/>
            <p14:sldId id="288"/>
            <p14:sldId id="256"/>
            <p14:sldId id="280"/>
            <p14:sldId id="279"/>
            <p14:sldId id="262"/>
            <p14:sldId id="263"/>
            <p14:sldId id="275"/>
            <p14:sldId id="268"/>
            <p14:sldId id="281"/>
            <p14:sldId id="283"/>
            <p14:sldId id="274"/>
            <p14:sldId id="276"/>
            <p14:sldId id="289"/>
          </p14:sldIdLst>
        </p14:section>
        <p14:section name="Example charts" id="{7B6C9A1C-66FB-4DF4-8A3D-7368AC87FD10}">
          <p14:sldIdLst>
            <p14:sldId id="260"/>
            <p14:sldId id="261"/>
            <p14:sldId id="291"/>
            <p14:sldId id="292"/>
            <p14:sldId id="264"/>
            <p14:sldId id="265"/>
            <p14:sldId id="29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98738F-E6AE-41C9-8ED0-C718265B3B75}" v="23" dt="2020-06-03T09:31:56.82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1236" y="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540764" y="6886955"/>
            <a:ext cx="73660" cy="91440"/>
          </a:xfrm>
          <a:custGeom>
            <a:avLst/>
            <a:gdLst/>
            <a:ahLst/>
            <a:cxnLst/>
            <a:rect l="l" t="t" r="r" b="b"/>
            <a:pathLst>
              <a:path w="73659" h="91440">
                <a:moveTo>
                  <a:pt x="48768" y="91440"/>
                </a:moveTo>
                <a:lnTo>
                  <a:pt x="41148" y="91440"/>
                </a:lnTo>
                <a:lnTo>
                  <a:pt x="27432" y="89916"/>
                </a:lnTo>
                <a:lnTo>
                  <a:pt x="15240" y="83820"/>
                </a:lnTo>
                <a:lnTo>
                  <a:pt x="7620" y="74676"/>
                </a:lnTo>
                <a:lnTo>
                  <a:pt x="1524" y="60960"/>
                </a:lnTo>
                <a:lnTo>
                  <a:pt x="0" y="47244"/>
                </a:lnTo>
                <a:lnTo>
                  <a:pt x="1524" y="33528"/>
                </a:lnTo>
                <a:lnTo>
                  <a:pt x="7620" y="19812"/>
                </a:lnTo>
                <a:lnTo>
                  <a:pt x="16764" y="9144"/>
                </a:lnTo>
                <a:lnTo>
                  <a:pt x="27432" y="3048"/>
                </a:lnTo>
                <a:lnTo>
                  <a:pt x="39624" y="0"/>
                </a:lnTo>
                <a:lnTo>
                  <a:pt x="42672" y="0"/>
                </a:lnTo>
                <a:lnTo>
                  <a:pt x="56388" y="1524"/>
                </a:lnTo>
                <a:lnTo>
                  <a:pt x="67056" y="10668"/>
                </a:lnTo>
                <a:lnTo>
                  <a:pt x="70321" y="18288"/>
                </a:lnTo>
                <a:lnTo>
                  <a:pt x="41148" y="18288"/>
                </a:lnTo>
                <a:lnTo>
                  <a:pt x="28956" y="21336"/>
                </a:lnTo>
                <a:lnTo>
                  <a:pt x="21336" y="33528"/>
                </a:lnTo>
                <a:lnTo>
                  <a:pt x="21336" y="35052"/>
                </a:lnTo>
                <a:lnTo>
                  <a:pt x="56665" y="35052"/>
                </a:lnTo>
                <a:lnTo>
                  <a:pt x="71628" y="48768"/>
                </a:lnTo>
                <a:lnTo>
                  <a:pt x="19812" y="51816"/>
                </a:lnTo>
                <a:lnTo>
                  <a:pt x="24384" y="65532"/>
                </a:lnTo>
                <a:lnTo>
                  <a:pt x="35052" y="71628"/>
                </a:lnTo>
                <a:lnTo>
                  <a:pt x="42672" y="73152"/>
                </a:lnTo>
                <a:lnTo>
                  <a:pt x="67818" y="73152"/>
                </a:lnTo>
                <a:lnTo>
                  <a:pt x="71628" y="82296"/>
                </a:lnTo>
                <a:lnTo>
                  <a:pt x="60960" y="88392"/>
                </a:lnTo>
                <a:lnTo>
                  <a:pt x="48768" y="91440"/>
                </a:lnTo>
                <a:close/>
              </a:path>
              <a:path w="73659" h="91440">
                <a:moveTo>
                  <a:pt x="71628" y="48768"/>
                </a:moveTo>
                <a:lnTo>
                  <a:pt x="53340" y="32004"/>
                </a:lnTo>
                <a:lnTo>
                  <a:pt x="53340" y="18288"/>
                </a:lnTo>
                <a:lnTo>
                  <a:pt x="70321" y="18288"/>
                </a:lnTo>
                <a:lnTo>
                  <a:pt x="71628" y="21336"/>
                </a:lnTo>
                <a:lnTo>
                  <a:pt x="73152" y="32004"/>
                </a:lnTo>
                <a:lnTo>
                  <a:pt x="73152" y="42672"/>
                </a:lnTo>
                <a:lnTo>
                  <a:pt x="71628" y="47244"/>
                </a:lnTo>
                <a:lnTo>
                  <a:pt x="71628" y="48768"/>
                </a:lnTo>
                <a:close/>
              </a:path>
              <a:path w="73659" h="91440">
                <a:moveTo>
                  <a:pt x="56665" y="35052"/>
                </a:moveTo>
                <a:lnTo>
                  <a:pt x="21336" y="35052"/>
                </a:lnTo>
                <a:lnTo>
                  <a:pt x="53340" y="33528"/>
                </a:lnTo>
                <a:lnTo>
                  <a:pt x="53340" y="32004"/>
                </a:lnTo>
                <a:lnTo>
                  <a:pt x="56665" y="35052"/>
                </a:lnTo>
                <a:close/>
              </a:path>
              <a:path w="73659" h="91440">
                <a:moveTo>
                  <a:pt x="67818" y="73152"/>
                </a:moveTo>
                <a:lnTo>
                  <a:pt x="48768" y="73152"/>
                </a:lnTo>
                <a:lnTo>
                  <a:pt x="56388" y="70104"/>
                </a:lnTo>
                <a:lnTo>
                  <a:pt x="62484" y="65532"/>
                </a:lnTo>
                <a:lnTo>
                  <a:pt x="64008" y="64008"/>
                </a:lnTo>
                <a:lnTo>
                  <a:pt x="67818" y="73152"/>
                </a:lnTo>
                <a:close/>
              </a:path>
            </a:pathLst>
          </a:custGeom>
          <a:solidFill>
            <a:srgbClr val="622F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624584" y="6847331"/>
            <a:ext cx="60960" cy="129539"/>
          </a:xfrm>
          <a:custGeom>
            <a:avLst/>
            <a:gdLst/>
            <a:ahLst/>
            <a:cxnLst/>
            <a:rect l="l" t="t" r="r" b="b"/>
            <a:pathLst>
              <a:path w="60960" h="129540">
                <a:moveTo>
                  <a:pt x="30480" y="41148"/>
                </a:moveTo>
                <a:lnTo>
                  <a:pt x="12192" y="41148"/>
                </a:lnTo>
                <a:lnTo>
                  <a:pt x="12192" y="27432"/>
                </a:lnTo>
                <a:lnTo>
                  <a:pt x="16764" y="15240"/>
                </a:lnTo>
                <a:lnTo>
                  <a:pt x="21336" y="10668"/>
                </a:lnTo>
                <a:lnTo>
                  <a:pt x="30480" y="3048"/>
                </a:lnTo>
                <a:lnTo>
                  <a:pt x="42672" y="0"/>
                </a:lnTo>
                <a:lnTo>
                  <a:pt x="50292" y="0"/>
                </a:lnTo>
                <a:lnTo>
                  <a:pt x="56388" y="1524"/>
                </a:lnTo>
                <a:lnTo>
                  <a:pt x="59436" y="1524"/>
                </a:lnTo>
                <a:lnTo>
                  <a:pt x="60960" y="3048"/>
                </a:lnTo>
                <a:lnTo>
                  <a:pt x="58189" y="18288"/>
                </a:lnTo>
                <a:lnTo>
                  <a:pt x="41148" y="18288"/>
                </a:lnTo>
                <a:lnTo>
                  <a:pt x="38100" y="19812"/>
                </a:lnTo>
                <a:lnTo>
                  <a:pt x="35052" y="22860"/>
                </a:lnTo>
                <a:lnTo>
                  <a:pt x="32004" y="27432"/>
                </a:lnTo>
                <a:lnTo>
                  <a:pt x="30480" y="33528"/>
                </a:lnTo>
                <a:lnTo>
                  <a:pt x="30480" y="41148"/>
                </a:lnTo>
                <a:close/>
              </a:path>
              <a:path w="60960" h="129540">
                <a:moveTo>
                  <a:pt x="57912" y="19812"/>
                </a:moveTo>
                <a:lnTo>
                  <a:pt x="54864" y="18288"/>
                </a:lnTo>
                <a:lnTo>
                  <a:pt x="58189" y="18288"/>
                </a:lnTo>
                <a:lnTo>
                  <a:pt x="57912" y="19812"/>
                </a:lnTo>
                <a:close/>
              </a:path>
              <a:path w="60960" h="129540">
                <a:moveTo>
                  <a:pt x="51816" y="57912"/>
                </a:moveTo>
                <a:lnTo>
                  <a:pt x="0" y="57912"/>
                </a:lnTo>
                <a:lnTo>
                  <a:pt x="0" y="41148"/>
                </a:lnTo>
                <a:lnTo>
                  <a:pt x="51816" y="41148"/>
                </a:lnTo>
                <a:lnTo>
                  <a:pt x="51816" y="57912"/>
                </a:lnTo>
                <a:close/>
              </a:path>
              <a:path w="60960" h="129540">
                <a:moveTo>
                  <a:pt x="30480" y="129540"/>
                </a:moveTo>
                <a:lnTo>
                  <a:pt x="12192" y="129540"/>
                </a:lnTo>
                <a:lnTo>
                  <a:pt x="12192" y="57912"/>
                </a:lnTo>
                <a:lnTo>
                  <a:pt x="30480" y="57912"/>
                </a:lnTo>
                <a:lnTo>
                  <a:pt x="30480" y="129540"/>
                </a:lnTo>
                <a:close/>
              </a:path>
            </a:pathLst>
          </a:custGeom>
          <a:solidFill>
            <a:srgbClr val="622F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444751" y="6886956"/>
            <a:ext cx="76200" cy="1295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350263" y="6886956"/>
            <a:ext cx="74676" cy="914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740408" y="6848855"/>
            <a:ext cx="169164" cy="1661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135379" y="6847332"/>
            <a:ext cx="166116" cy="1676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772668" y="6210300"/>
            <a:ext cx="9144000" cy="998219"/>
          </a:xfrm>
          <a:custGeom>
            <a:avLst/>
            <a:gdLst/>
            <a:ahLst/>
            <a:cxnLst/>
            <a:rect l="l" t="t" r="r" b="b"/>
            <a:pathLst>
              <a:path w="9144000" h="998220">
                <a:moveTo>
                  <a:pt x="0" y="998219"/>
                </a:moveTo>
                <a:lnTo>
                  <a:pt x="9144000" y="998219"/>
                </a:lnTo>
                <a:lnTo>
                  <a:pt x="9144000" y="0"/>
                </a:lnTo>
                <a:lnTo>
                  <a:pt x="0" y="0"/>
                </a:lnTo>
                <a:lnTo>
                  <a:pt x="0" y="9982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772668" y="350520"/>
            <a:ext cx="9144000" cy="5859780"/>
          </a:xfrm>
          <a:custGeom>
            <a:avLst/>
            <a:gdLst/>
            <a:ahLst/>
            <a:cxnLst/>
            <a:rect l="l" t="t" r="r" b="b"/>
            <a:pathLst>
              <a:path w="9144000" h="5859780">
                <a:moveTo>
                  <a:pt x="0" y="0"/>
                </a:moveTo>
                <a:lnTo>
                  <a:pt x="9144000" y="0"/>
                </a:lnTo>
                <a:lnTo>
                  <a:pt x="9144000" y="5859780"/>
                </a:lnTo>
                <a:lnTo>
                  <a:pt x="0" y="5859780"/>
                </a:lnTo>
                <a:lnTo>
                  <a:pt x="0" y="0"/>
                </a:lnTo>
                <a:close/>
              </a:path>
            </a:pathLst>
          </a:custGeom>
          <a:solidFill>
            <a:srgbClr val="622F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2010155" y="6618732"/>
            <a:ext cx="160020" cy="2011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2193036" y="6533388"/>
            <a:ext cx="134620" cy="281940"/>
          </a:xfrm>
          <a:custGeom>
            <a:avLst/>
            <a:gdLst/>
            <a:ahLst/>
            <a:cxnLst/>
            <a:rect l="l" t="t" r="r" b="b"/>
            <a:pathLst>
              <a:path w="134619" h="281940">
                <a:moveTo>
                  <a:pt x="67056" y="89916"/>
                </a:moveTo>
                <a:lnTo>
                  <a:pt x="24384" y="89916"/>
                </a:lnTo>
                <a:lnTo>
                  <a:pt x="27432" y="59436"/>
                </a:lnTo>
                <a:lnTo>
                  <a:pt x="36576" y="35052"/>
                </a:lnTo>
                <a:lnTo>
                  <a:pt x="45720" y="22860"/>
                </a:lnTo>
                <a:lnTo>
                  <a:pt x="67056" y="6096"/>
                </a:lnTo>
                <a:lnTo>
                  <a:pt x="94488" y="0"/>
                </a:lnTo>
                <a:lnTo>
                  <a:pt x="109728" y="0"/>
                </a:lnTo>
                <a:lnTo>
                  <a:pt x="121920" y="1524"/>
                </a:lnTo>
                <a:lnTo>
                  <a:pt x="128016" y="4572"/>
                </a:lnTo>
                <a:lnTo>
                  <a:pt x="134112" y="6096"/>
                </a:lnTo>
                <a:lnTo>
                  <a:pt x="126065" y="39624"/>
                </a:lnTo>
                <a:lnTo>
                  <a:pt x="89916" y="39624"/>
                </a:lnTo>
                <a:lnTo>
                  <a:pt x="80772" y="42672"/>
                </a:lnTo>
                <a:lnTo>
                  <a:pt x="74676" y="50292"/>
                </a:lnTo>
                <a:lnTo>
                  <a:pt x="68580" y="59436"/>
                </a:lnTo>
                <a:lnTo>
                  <a:pt x="67056" y="73152"/>
                </a:lnTo>
                <a:lnTo>
                  <a:pt x="67056" y="89916"/>
                </a:lnTo>
                <a:close/>
              </a:path>
              <a:path w="134619" h="281940">
                <a:moveTo>
                  <a:pt x="124968" y="44196"/>
                </a:moveTo>
                <a:lnTo>
                  <a:pt x="118872" y="41148"/>
                </a:lnTo>
                <a:lnTo>
                  <a:pt x="114300" y="41148"/>
                </a:lnTo>
                <a:lnTo>
                  <a:pt x="105156" y="39624"/>
                </a:lnTo>
                <a:lnTo>
                  <a:pt x="126065" y="39624"/>
                </a:lnTo>
                <a:lnTo>
                  <a:pt x="124968" y="44196"/>
                </a:lnTo>
                <a:close/>
              </a:path>
              <a:path w="134619" h="281940">
                <a:moveTo>
                  <a:pt x="114300" y="128016"/>
                </a:moveTo>
                <a:lnTo>
                  <a:pt x="0" y="128016"/>
                </a:lnTo>
                <a:lnTo>
                  <a:pt x="0" y="89916"/>
                </a:lnTo>
                <a:lnTo>
                  <a:pt x="114300" y="89916"/>
                </a:lnTo>
                <a:lnTo>
                  <a:pt x="114300" y="128016"/>
                </a:lnTo>
                <a:close/>
              </a:path>
              <a:path w="134619" h="281940">
                <a:moveTo>
                  <a:pt x="67056" y="281940"/>
                </a:moveTo>
                <a:lnTo>
                  <a:pt x="24384" y="281940"/>
                </a:lnTo>
                <a:lnTo>
                  <a:pt x="24384" y="128016"/>
                </a:lnTo>
                <a:lnTo>
                  <a:pt x="67056" y="128016"/>
                </a:lnTo>
                <a:lnTo>
                  <a:pt x="67056" y="281940"/>
                </a:lnTo>
                <a:close/>
              </a:path>
            </a:pathLst>
          </a:custGeom>
          <a:solidFill>
            <a:srgbClr val="622F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1801367" y="6618731"/>
            <a:ext cx="166370" cy="283845"/>
          </a:xfrm>
          <a:custGeom>
            <a:avLst/>
            <a:gdLst/>
            <a:ahLst/>
            <a:cxnLst/>
            <a:rect l="l" t="t" r="r" b="b"/>
            <a:pathLst>
              <a:path w="166369" h="283845">
                <a:moveTo>
                  <a:pt x="79248" y="201167"/>
                </a:moveTo>
                <a:lnTo>
                  <a:pt x="74676" y="201167"/>
                </a:lnTo>
                <a:lnTo>
                  <a:pt x="45720" y="195072"/>
                </a:lnTo>
                <a:lnTo>
                  <a:pt x="24384" y="179832"/>
                </a:lnTo>
                <a:lnTo>
                  <a:pt x="9144" y="156972"/>
                </a:lnTo>
                <a:lnTo>
                  <a:pt x="1524" y="123444"/>
                </a:lnTo>
                <a:lnTo>
                  <a:pt x="0" y="109728"/>
                </a:lnTo>
                <a:lnTo>
                  <a:pt x="4572" y="79248"/>
                </a:lnTo>
                <a:lnTo>
                  <a:pt x="33528" y="28956"/>
                </a:lnTo>
                <a:lnTo>
                  <a:pt x="85344" y="3048"/>
                </a:lnTo>
                <a:lnTo>
                  <a:pt x="112776" y="0"/>
                </a:lnTo>
                <a:lnTo>
                  <a:pt x="131064" y="0"/>
                </a:lnTo>
                <a:lnTo>
                  <a:pt x="141732" y="1524"/>
                </a:lnTo>
                <a:lnTo>
                  <a:pt x="161544" y="4572"/>
                </a:lnTo>
                <a:lnTo>
                  <a:pt x="166116" y="6096"/>
                </a:lnTo>
                <a:lnTo>
                  <a:pt x="166116" y="39624"/>
                </a:lnTo>
                <a:lnTo>
                  <a:pt x="111252" y="39624"/>
                </a:lnTo>
                <a:lnTo>
                  <a:pt x="80772" y="45720"/>
                </a:lnTo>
                <a:lnTo>
                  <a:pt x="57912" y="62484"/>
                </a:lnTo>
                <a:lnTo>
                  <a:pt x="45720" y="88392"/>
                </a:lnTo>
                <a:lnTo>
                  <a:pt x="42672" y="109728"/>
                </a:lnTo>
                <a:lnTo>
                  <a:pt x="50292" y="143256"/>
                </a:lnTo>
                <a:lnTo>
                  <a:pt x="71628" y="160020"/>
                </a:lnTo>
                <a:lnTo>
                  <a:pt x="79248" y="161544"/>
                </a:lnTo>
                <a:lnTo>
                  <a:pt x="166116" y="161544"/>
                </a:lnTo>
                <a:lnTo>
                  <a:pt x="166116" y="175260"/>
                </a:lnTo>
                <a:lnTo>
                  <a:pt x="126492" y="175260"/>
                </a:lnTo>
                <a:lnTo>
                  <a:pt x="105156" y="193548"/>
                </a:lnTo>
                <a:lnTo>
                  <a:pt x="79248" y="201167"/>
                </a:lnTo>
                <a:close/>
              </a:path>
              <a:path w="166369" h="283845">
                <a:moveTo>
                  <a:pt x="166116" y="161544"/>
                </a:moveTo>
                <a:lnTo>
                  <a:pt x="79248" y="161544"/>
                </a:lnTo>
                <a:lnTo>
                  <a:pt x="102108" y="152400"/>
                </a:lnTo>
                <a:lnTo>
                  <a:pt x="120396" y="128016"/>
                </a:lnTo>
                <a:lnTo>
                  <a:pt x="124968" y="118872"/>
                </a:lnTo>
                <a:lnTo>
                  <a:pt x="124968" y="39624"/>
                </a:lnTo>
                <a:lnTo>
                  <a:pt x="166116" y="39624"/>
                </a:lnTo>
                <a:lnTo>
                  <a:pt x="166116" y="161544"/>
                </a:lnTo>
                <a:close/>
              </a:path>
              <a:path w="166369" h="283845">
                <a:moveTo>
                  <a:pt x="154084" y="243840"/>
                </a:moveTo>
                <a:lnTo>
                  <a:pt x="86868" y="243840"/>
                </a:lnTo>
                <a:lnTo>
                  <a:pt x="102108" y="242316"/>
                </a:lnTo>
                <a:lnTo>
                  <a:pt x="120396" y="220980"/>
                </a:lnTo>
                <a:lnTo>
                  <a:pt x="126492" y="179832"/>
                </a:lnTo>
                <a:lnTo>
                  <a:pt x="126492" y="175260"/>
                </a:lnTo>
                <a:lnTo>
                  <a:pt x="166116" y="175260"/>
                </a:lnTo>
                <a:lnTo>
                  <a:pt x="166116" y="182880"/>
                </a:lnTo>
                <a:lnTo>
                  <a:pt x="163068" y="219455"/>
                </a:lnTo>
                <a:lnTo>
                  <a:pt x="154084" y="243840"/>
                </a:lnTo>
                <a:close/>
              </a:path>
              <a:path w="166369" h="283845">
                <a:moveTo>
                  <a:pt x="83820" y="283464"/>
                </a:moveTo>
                <a:lnTo>
                  <a:pt x="56388" y="280416"/>
                </a:lnTo>
                <a:lnTo>
                  <a:pt x="28956" y="274319"/>
                </a:lnTo>
                <a:lnTo>
                  <a:pt x="16764" y="269748"/>
                </a:lnTo>
                <a:lnTo>
                  <a:pt x="12192" y="266700"/>
                </a:lnTo>
                <a:lnTo>
                  <a:pt x="22860" y="228600"/>
                </a:lnTo>
                <a:lnTo>
                  <a:pt x="28956" y="230124"/>
                </a:lnTo>
                <a:lnTo>
                  <a:pt x="57912" y="240792"/>
                </a:lnTo>
                <a:lnTo>
                  <a:pt x="82296" y="243840"/>
                </a:lnTo>
                <a:lnTo>
                  <a:pt x="154084" y="243840"/>
                </a:lnTo>
                <a:lnTo>
                  <a:pt x="152400" y="248412"/>
                </a:lnTo>
                <a:lnTo>
                  <a:pt x="134112" y="268224"/>
                </a:lnTo>
                <a:lnTo>
                  <a:pt x="109728" y="280416"/>
                </a:lnTo>
                <a:lnTo>
                  <a:pt x="83820" y="283464"/>
                </a:lnTo>
                <a:close/>
              </a:path>
            </a:pathLst>
          </a:custGeom>
          <a:solidFill>
            <a:srgbClr val="622F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1592580" y="6618732"/>
            <a:ext cx="166116" cy="20116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2659380" y="6537960"/>
            <a:ext cx="155575" cy="277495"/>
          </a:xfrm>
          <a:custGeom>
            <a:avLst/>
            <a:gdLst/>
            <a:ahLst/>
            <a:cxnLst/>
            <a:rect l="l" t="t" r="r" b="b"/>
            <a:pathLst>
              <a:path w="155575" h="277495">
                <a:moveTo>
                  <a:pt x="41148" y="277368"/>
                </a:moveTo>
                <a:lnTo>
                  <a:pt x="0" y="277368"/>
                </a:lnTo>
                <a:lnTo>
                  <a:pt x="0" y="0"/>
                </a:lnTo>
                <a:lnTo>
                  <a:pt x="41148" y="0"/>
                </a:lnTo>
                <a:lnTo>
                  <a:pt x="41148" y="108204"/>
                </a:lnTo>
                <a:lnTo>
                  <a:pt x="149352" y="108204"/>
                </a:lnTo>
                <a:lnTo>
                  <a:pt x="151845" y="121920"/>
                </a:lnTo>
                <a:lnTo>
                  <a:pt x="94488" y="121920"/>
                </a:lnTo>
                <a:lnTo>
                  <a:pt x="67056" y="129540"/>
                </a:lnTo>
                <a:lnTo>
                  <a:pt x="47244" y="149352"/>
                </a:lnTo>
                <a:lnTo>
                  <a:pt x="41148" y="158495"/>
                </a:lnTo>
                <a:lnTo>
                  <a:pt x="41148" y="277368"/>
                </a:lnTo>
                <a:close/>
              </a:path>
              <a:path w="155575" h="277495">
                <a:moveTo>
                  <a:pt x="149352" y="108204"/>
                </a:moveTo>
                <a:lnTo>
                  <a:pt x="41148" y="108204"/>
                </a:lnTo>
                <a:lnTo>
                  <a:pt x="62484" y="92964"/>
                </a:lnTo>
                <a:lnTo>
                  <a:pt x="89916" y="82296"/>
                </a:lnTo>
                <a:lnTo>
                  <a:pt x="102108" y="80772"/>
                </a:lnTo>
                <a:lnTo>
                  <a:pt x="131064" y="88392"/>
                </a:lnTo>
                <a:lnTo>
                  <a:pt x="149352" y="108204"/>
                </a:lnTo>
                <a:close/>
              </a:path>
              <a:path w="155575" h="277495">
                <a:moveTo>
                  <a:pt x="155448" y="277368"/>
                </a:moveTo>
                <a:lnTo>
                  <a:pt x="112776" y="277368"/>
                </a:lnTo>
                <a:lnTo>
                  <a:pt x="112776" y="126492"/>
                </a:lnTo>
                <a:lnTo>
                  <a:pt x="106680" y="121920"/>
                </a:lnTo>
                <a:lnTo>
                  <a:pt x="151845" y="121920"/>
                </a:lnTo>
                <a:lnTo>
                  <a:pt x="155448" y="141732"/>
                </a:lnTo>
                <a:lnTo>
                  <a:pt x="155448" y="277368"/>
                </a:lnTo>
                <a:close/>
              </a:path>
            </a:pathLst>
          </a:custGeom>
          <a:solidFill>
            <a:srgbClr val="622F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2446020" y="6618732"/>
            <a:ext cx="170815" cy="279400"/>
          </a:xfrm>
          <a:custGeom>
            <a:avLst/>
            <a:gdLst/>
            <a:ahLst/>
            <a:cxnLst/>
            <a:rect l="l" t="t" r="r" b="b"/>
            <a:pathLst>
              <a:path w="170814" h="279400">
                <a:moveTo>
                  <a:pt x="151413" y="27432"/>
                </a:moveTo>
                <a:lnTo>
                  <a:pt x="39624" y="27432"/>
                </a:lnTo>
                <a:lnTo>
                  <a:pt x="60960" y="9144"/>
                </a:lnTo>
                <a:lnTo>
                  <a:pt x="86868" y="1524"/>
                </a:lnTo>
                <a:lnTo>
                  <a:pt x="97536" y="0"/>
                </a:lnTo>
                <a:lnTo>
                  <a:pt x="124968" y="6096"/>
                </a:lnTo>
                <a:lnTo>
                  <a:pt x="147828" y="21336"/>
                </a:lnTo>
                <a:lnTo>
                  <a:pt x="151413" y="27432"/>
                </a:lnTo>
                <a:close/>
              </a:path>
              <a:path w="170814" h="279400">
                <a:moveTo>
                  <a:pt x="42672" y="278892"/>
                </a:moveTo>
                <a:lnTo>
                  <a:pt x="0" y="278892"/>
                </a:lnTo>
                <a:lnTo>
                  <a:pt x="0" y="4572"/>
                </a:lnTo>
                <a:lnTo>
                  <a:pt x="39624" y="4572"/>
                </a:lnTo>
                <a:lnTo>
                  <a:pt x="39624" y="27432"/>
                </a:lnTo>
                <a:lnTo>
                  <a:pt x="151413" y="27432"/>
                </a:lnTo>
                <a:lnTo>
                  <a:pt x="159482" y="41148"/>
                </a:lnTo>
                <a:lnTo>
                  <a:pt x="91440" y="41148"/>
                </a:lnTo>
                <a:lnTo>
                  <a:pt x="70104" y="47244"/>
                </a:lnTo>
                <a:lnTo>
                  <a:pt x="50292" y="68580"/>
                </a:lnTo>
                <a:lnTo>
                  <a:pt x="42672" y="89916"/>
                </a:lnTo>
                <a:lnTo>
                  <a:pt x="42672" y="160019"/>
                </a:lnTo>
                <a:lnTo>
                  <a:pt x="48768" y="161543"/>
                </a:lnTo>
                <a:lnTo>
                  <a:pt x="54864" y="161543"/>
                </a:lnTo>
                <a:lnTo>
                  <a:pt x="50292" y="199643"/>
                </a:lnTo>
                <a:lnTo>
                  <a:pt x="42672" y="199643"/>
                </a:lnTo>
                <a:lnTo>
                  <a:pt x="42672" y="278892"/>
                </a:lnTo>
                <a:close/>
              </a:path>
              <a:path w="170814" h="279400">
                <a:moveTo>
                  <a:pt x="62484" y="201168"/>
                </a:moveTo>
                <a:lnTo>
                  <a:pt x="56388" y="201168"/>
                </a:lnTo>
                <a:lnTo>
                  <a:pt x="50292" y="199643"/>
                </a:lnTo>
                <a:lnTo>
                  <a:pt x="54864" y="161543"/>
                </a:lnTo>
                <a:lnTo>
                  <a:pt x="60960" y="161543"/>
                </a:lnTo>
                <a:lnTo>
                  <a:pt x="91440" y="156972"/>
                </a:lnTo>
                <a:lnTo>
                  <a:pt x="112776" y="140208"/>
                </a:lnTo>
                <a:lnTo>
                  <a:pt x="124968" y="112776"/>
                </a:lnTo>
                <a:lnTo>
                  <a:pt x="128016" y="89916"/>
                </a:lnTo>
                <a:lnTo>
                  <a:pt x="120396" y="57912"/>
                </a:lnTo>
                <a:lnTo>
                  <a:pt x="99060" y="41148"/>
                </a:lnTo>
                <a:lnTo>
                  <a:pt x="159482" y="41148"/>
                </a:lnTo>
                <a:lnTo>
                  <a:pt x="163068" y="47244"/>
                </a:lnTo>
                <a:lnTo>
                  <a:pt x="170688" y="79248"/>
                </a:lnTo>
                <a:lnTo>
                  <a:pt x="170688" y="91440"/>
                </a:lnTo>
                <a:lnTo>
                  <a:pt x="167640" y="118872"/>
                </a:lnTo>
                <a:lnTo>
                  <a:pt x="158496" y="146304"/>
                </a:lnTo>
                <a:lnTo>
                  <a:pt x="141732" y="169164"/>
                </a:lnTo>
                <a:lnTo>
                  <a:pt x="120777" y="185928"/>
                </a:lnTo>
                <a:lnTo>
                  <a:pt x="89916" y="185928"/>
                </a:lnTo>
                <a:lnTo>
                  <a:pt x="88392" y="198119"/>
                </a:lnTo>
                <a:lnTo>
                  <a:pt x="62484" y="201168"/>
                </a:lnTo>
                <a:close/>
              </a:path>
              <a:path w="170814" h="279400">
                <a:moveTo>
                  <a:pt x="88392" y="198119"/>
                </a:moveTo>
                <a:lnTo>
                  <a:pt x="89916" y="185928"/>
                </a:lnTo>
                <a:lnTo>
                  <a:pt x="120777" y="185928"/>
                </a:lnTo>
                <a:lnTo>
                  <a:pt x="118872" y="187452"/>
                </a:lnTo>
                <a:lnTo>
                  <a:pt x="88392" y="198119"/>
                </a:lnTo>
                <a:close/>
              </a:path>
            </a:pathLst>
          </a:custGeom>
          <a:solidFill>
            <a:srgbClr val="622F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2339339" y="6536435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4" h="56515">
                <a:moveTo>
                  <a:pt x="44196" y="56388"/>
                </a:moveTo>
                <a:lnTo>
                  <a:pt x="12192" y="56388"/>
                </a:lnTo>
                <a:lnTo>
                  <a:pt x="0" y="44196"/>
                </a:lnTo>
                <a:lnTo>
                  <a:pt x="0" y="12192"/>
                </a:lnTo>
                <a:lnTo>
                  <a:pt x="12192" y="0"/>
                </a:lnTo>
                <a:lnTo>
                  <a:pt x="44196" y="0"/>
                </a:lnTo>
                <a:lnTo>
                  <a:pt x="56388" y="12192"/>
                </a:lnTo>
                <a:lnTo>
                  <a:pt x="56388" y="44196"/>
                </a:lnTo>
                <a:lnTo>
                  <a:pt x="44196" y="56388"/>
                </a:lnTo>
                <a:close/>
              </a:path>
            </a:pathLst>
          </a:custGeom>
          <a:solidFill>
            <a:srgbClr val="F274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1124711" y="6533388"/>
            <a:ext cx="364490" cy="365760"/>
          </a:xfrm>
          <a:custGeom>
            <a:avLst/>
            <a:gdLst/>
            <a:ahLst/>
            <a:cxnLst/>
            <a:rect l="l" t="t" r="r" b="b"/>
            <a:pathLst>
              <a:path w="364490" h="365759">
                <a:moveTo>
                  <a:pt x="182880" y="365760"/>
                </a:moveTo>
                <a:lnTo>
                  <a:pt x="134112" y="358140"/>
                </a:lnTo>
                <a:lnTo>
                  <a:pt x="79248" y="335280"/>
                </a:lnTo>
                <a:lnTo>
                  <a:pt x="38100" y="295656"/>
                </a:lnTo>
                <a:lnTo>
                  <a:pt x="10668" y="243840"/>
                </a:lnTo>
                <a:lnTo>
                  <a:pt x="0" y="182880"/>
                </a:lnTo>
                <a:lnTo>
                  <a:pt x="1524" y="163068"/>
                </a:lnTo>
                <a:lnTo>
                  <a:pt x="16764" y="105156"/>
                </a:lnTo>
                <a:lnTo>
                  <a:pt x="48768" y="56388"/>
                </a:lnTo>
                <a:lnTo>
                  <a:pt x="94488" y="21336"/>
                </a:lnTo>
                <a:lnTo>
                  <a:pt x="152400" y="1524"/>
                </a:lnTo>
                <a:lnTo>
                  <a:pt x="182880" y="0"/>
                </a:lnTo>
                <a:lnTo>
                  <a:pt x="199644" y="0"/>
                </a:lnTo>
                <a:lnTo>
                  <a:pt x="257556" y="15240"/>
                </a:lnTo>
                <a:lnTo>
                  <a:pt x="306324" y="47244"/>
                </a:lnTo>
                <a:lnTo>
                  <a:pt x="327032" y="70104"/>
                </a:lnTo>
                <a:lnTo>
                  <a:pt x="192024" y="70104"/>
                </a:lnTo>
                <a:lnTo>
                  <a:pt x="188976" y="73152"/>
                </a:lnTo>
                <a:lnTo>
                  <a:pt x="85344" y="73152"/>
                </a:lnTo>
                <a:lnTo>
                  <a:pt x="85344" y="76200"/>
                </a:lnTo>
                <a:lnTo>
                  <a:pt x="92964" y="134112"/>
                </a:lnTo>
                <a:lnTo>
                  <a:pt x="120396" y="181356"/>
                </a:lnTo>
                <a:lnTo>
                  <a:pt x="144780" y="198120"/>
                </a:lnTo>
                <a:lnTo>
                  <a:pt x="150876" y="201168"/>
                </a:lnTo>
                <a:lnTo>
                  <a:pt x="149352" y="216408"/>
                </a:lnTo>
                <a:lnTo>
                  <a:pt x="152400" y="231647"/>
                </a:lnTo>
                <a:lnTo>
                  <a:pt x="158496" y="246888"/>
                </a:lnTo>
                <a:lnTo>
                  <a:pt x="164592" y="256032"/>
                </a:lnTo>
                <a:lnTo>
                  <a:pt x="178308" y="281940"/>
                </a:lnTo>
                <a:lnTo>
                  <a:pt x="192024" y="297180"/>
                </a:lnTo>
                <a:lnTo>
                  <a:pt x="210312" y="301752"/>
                </a:lnTo>
                <a:lnTo>
                  <a:pt x="320344" y="301752"/>
                </a:lnTo>
                <a:lnTo>
                  <a:pt x="315468" y="307847"/>
                </a:lnTo>
                <a:lnTo>
                  <a:pt x="294132" y="327660"/>
                </a:lnTo>
                <a:lnTo>
                  <a:pt x="269748" y="342900"/>
                </a:lnTo>
                <a:lnTo>
                  <a:pt x="243839" y="355092"/>
                </a:lnTo>
                <a:lnTo>
                  <a:pt x="213360" y="362712"/>
                </a:lnTo>
                <a:lnTo>
                  <a:pt x="182880" y="365760"/>
                </a:lnTo>
                <a:close/>
              </a:path>
              <a:path w="364490" h="365759">
                <a:moveTo>
                  <a:pt x="347472" y="108204"/>
                </a:moveTo>
                <a:lnTo>
                  <a:pt x="211836" y="108204"/>
                </a:lnTo>
                <a:lnTo>
                  <a:pt x="220980" y="99060"/>
                </a:lnTo>
                <a:lnTo>
                  <a:pt x="220980" y="79248"/>
                </a:lnTo>
                <a:lnTo>
                  <a:pt x="211836" y="70104"/>
                </a:lnTo>
                <a:lnTo>
                  <a:pt x="327032" y="70104"/>
                </a:lnTo>
                <a:lnTo>
                  <a:pt x="341376" y="94488"/>
                </a:lnTo>
                <a:lnTo>
                  <a:pt x="347472" y="108204"/>
                </a:lnTo>
                <a:close/>
              </a:path>
              <a:path w="364490" h="365759">
                <a:moveTo>
                  <a:pt x="161544" y="166116"/>
                </a:moveTo>
                <a:lnTo>
                  <a:pt x="126492" y="137160"/>
                </a:lnTo>
                <a:lnTo>
                  <a:pt x="97536" y="99060"/>
                </a:lnTo>
                <a:lnTo>
                  <a:pt x="85344" y="73152"/>
                </a:lnTo>
                <a:lnTo>
                  <a:pt x="188976" y="73152"/>
                </a:lnTo>
                <a:lnTo>
                  <a:pt x="182880" y="79248"/>
                </a:lnTo>
                <a:lnTo>
                  <a:pt x="182880" y="99060"/>
                </a:lnTo>
                <a:lnTo>
                  <a:pt x="192024" y="108204"/>
                </a:lnTo>
                <a:lnTo>
                  <a:pt x="347472" y="108204"/>
                </a:lnTo>
                <a:lnTo>
                  <a:pt x="353568" y="121920"/>
                </a:lnTo>
                <a:lnTo>
                  <a:pt x="353969" y="123444"/>
                </a:lnTo>
                <a:lnTo>
                  <a:pt x="185928" y="123444"/>
                </a:lnTo>
                <a:lnTo>
                  <a:pt x="175260" y="137160"/>
                </a:lnTo>
                <a:lnTo>
                  <a:pt x="167640" y="150876"/>
                </a:lnTo>
                <a:lnTo>
                  <a:pt x="161544" y="166116"/>
                </a:lnTo>
                <a:close/>
              </a:path>
              <a:path w="364490" h="365759">
                <a:moveTo>
                  <a:pt x="228600" y="182880"/>
                </a:moveTo>
                <a:lnTo>
                  <a:pt x="202692" y="179832"/>
                </a:lnTo>
                <a:lnTo>
                  <a:pt x="178308" y="173736"/>
                </a:lnTo>
                <a:lnTo>
                  <a:pt x="178308" y="144780"/>
                </a:lnTo>
                <a:lnTo>
                  <a:pt x="185928" y="123444"/>
                </a:lnTo>
                <a:lnTo>
                  <a:pt x="353969" y="123444"/>
                </a:lnTo>
                <a:lnTo>
                  <a:pt x="361188" y="150876"/>
                </a:lnTo>
                <a:lnTo>
                  <a:pt x="363655" y="176784"/>
                </a:lnTo>
                <a:lnTo>
                  <a:pt x="269748" y="176784"/>
                </a:lnTo>
                <a:lnTo>
                  <a:pt x="256032" y="179832"/>
                </a:lnTo>
                <a:lnTo>
                  <a:pt x="228600" y="182880"/>
                </a:lnTo>
                <a:close/>
              </a:path>
              <a:path w="364490" h="365759">
                <a:moveTo>
                  <a:pt x="320344" y="301752"/>
                </a:moveTo>
                <a:lnTo>
                  <a:pt x="237744" y="301752"/>
                </a:lnTo>
                <a:lnTo>
                  <a:pt x="278892" y="294132"/>
                </a:lnTo>
                <a:lnTo>
                  <a:pt x="269748" y="291083"/>
                </a:lnTo>
                <a:lnTo>
                  <a:pt x="242316" y="278892"/>
                </a:lnTo>
                <a:lnTo>
                  <a:pt x="219456" y="262128"/>
                </a:lnTo>
                <a:lnTo>
                  <a:pt x="201168" y="243840"/>
                </a:lnTo>
                <a:lnTo>
                  <a:pt x="188976" y="220980"/>
                </a:lnTo>
                <a:lnTo>
                  <a:pt x="185928" y="216408"/>
                </a:lnTo>
                <a:lnTo>
                  <a:pt x="182880" y="207264"/>
                </a:lnTo>
                <a:lnTo>
                  <a:pt x="193548" y="207264"/>
                </a:lnTo>
                <a:lnTo>
                  <a:pt x="220980" y="202692"/>
                </a:lnTo>
                <a:lnTo>
                  <a:pt x="246887" y="192024"/>
                </a:lnTo>
                <a:lnTo>
                  <a:pt x="269748" y="176784"/>
                </a:lnTo>
                <a:lnTo>
                  <a:pt x="363655" y="176784"/>
                </a:lnTo>
                <a:lnTo>
                  <a:pt x="358140" y="230124"/>
                </a:lnTo>
                <a:lnTo>
                  <a:pt x="333756" y="284988"/>
                </a:lnTo>
                <a:lnTo>
                  <a:pt x="320344" y="301752"/>
                </a:lnTo>
                <a:close/>
              </a:path>
            </a:pathLst>
          </a:custGeom>
          <a:solidFill>
            <a:srgbClr val="F274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2370582" y="6623304"/>
            <a:ext cx="0" cy="192405"/>
          </a:xfrm>
          <a:custGeom>
            <a:avLst/>
            <a:gdLst/>
            <a:ahLst/>
            <a:cxnLst/>
            <a:rect l="l" t="t" r="r" b="b"/>
            <a:pathLst>
              <a:path h="192404">
                <a:moveTo>
                  <a:pt x="0" y="0"/>
                </a:moveTo>
                <a:lnTo>
                  <a:pt x="0" y="192024"/>
                </a:lnTo>
              </a:path>
            </a:pathLst>
          </a:custGeom>
          <a:ln w="41147">
            <a:solidFill>
              <a:srgbClr val="622F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7924800" y="6597395"/>
            <a:ext cx="1627632" cy="2377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8738616" y="6597395"/>
            <a:ext cx="24765" cy="22860"/>
          </a:xfrm>
          <a:custGeom>
            <a:avLst/>
            <a:gdLst/>
            <a:ahLst/>
            <a:cxnLst/>
            <a:rect l="l" t="t" r="r" b="b"/>
            <a:pathLst>
              <a:path w="24765" h="22859">
                <a:moveTo>
                  <a:pt x="18288" y="22860"/>
                </a:moveTo>
                <a:lnTo>
                  <a:pt x="6096" y="22860"/>
                </a:lnTo>
                <a:lnTo>
                  <a:pt x="0" y="18288"/>
                </a:lnTo>
                <a:lnTo>
                  <a:pt x="0" y="4572"/>
                </a:lnTo>
                <a:lnTo>
                  <a:pt x="6096" y="0"/>
                </a:lnTo>
                <a:lnTo>
                  <a:pt x="18288" y="0"/>
                </a:lnTo>
                <a:lnTo>
                  <a:pt x="24384" y="4572"/>
                </a:lnTo>
                <a:lnTo>
                  <a:pt x="24384" y="18288"/>
                </a:lnTo>
                <a:lnTo>
                  <a:pt x="18288" y="22860"/>
                </a:lnTo>
                <a:close/>
              </a:path>
            </a:pathLst>
          </a:custGeom>
          <a:solidFill>
            <a:srgbClr val="F274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10052" y="1290228"/>
            <a:ext cx="8073294" cy="2585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45"/>
              </a:lnSpc>
            </a:pPr>
            <a:r>
              <a:rPr spc="-10" dirty="0"/>
              <a:t>Agefiph_mesures </a:t>
            </a:r>
            <a:r>
              <a:rPr spc="-5" dirty="0"/>
              <a:t>exceptionnelles d'urgence - pandémie CoVid19</a:t>
            </a:r>
            <a:r>
              <a:rPr spc="130" dirty="0"/>
              <a:t> </a:t>
            </a:r>
            <a:r>
              <a:rPr spc="-5" dirty="0"/>
              <a:t>-</a:t>
            </a:r>
          </a:p>
          <a:p>
            <a:pPr marL="12700">
              <a:lnSpc>
                <a:spcPct val="100000"/>
              </a:lnSpc>
            </a:pPr>
            <a:r>
              <a:rPr spc="-5" dirty="0"/>
              <a:t>Partenaires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45"/>
              </a:lnSpc>
            </a:pPr>
            <a:r>
              <a:rPr spc="-5" dirty="0"/>
              <a:t>0</a:t>
            </a:r>
            <a:r>
              <a:rPr spc="-15" dirty="0"/>
              <a:t>8</a:t>
            </a:r>
            <a:r>
              <a:rPr spc="-5" dirty="0"/>
              <a:t>/</a:t>
            </a:r>
            <a:r>
              <a:rPr spc="-15" dirty="0"/>
              <a:t>0</a:t>
            </a:r>
            <a:r>
              <a:rPr spc="-5" dirty="0"/>
              <a:t>4/</a:t>
            </a:r>
            <a:r>
              <a:rPr spc="-15" dirty="0"/>
              <a:t>2</a:t>
            </a:r>
            <a:r>
              <a:rPr spc="5" dirty="0"/>
              <a:t>0</a:t>
            </a:r>
            <a:r>
              <a:rPr spc="-5" dirty="0"/>
              <a:t>20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45"/>
              </a:lnSpc>
            </a:pPr>
            <a:r>
              <a:rPr spc="-5" dirty="0"/>
              <a:t>1</a:t>
            </a:r>
            <a:fld id="{81D60167-4931-47E6-BA6A-407CBD079E47}" type="slidenum">
              <a:rPr spc="-5" dirty="0"/>
              <a:t>‹N°›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622F7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45"/>
              </a:lnSpc>
            </a:pPr>
            <a:r>
              <a:rPr spc="-10" dirty="0"/>
              <a:t>Agefiph_mesures </a:t>
            </a:r>
            <a:r>
              <a:rPr spc="-5" dirty="0"/>
              <a:t>exceptionnelles d'urgence - pandémie CoVid19</a:t>
            </a:r>
            <a:r>
              <a:rPr spc="130" dirty="0"/>
              <a:t> </a:t>
            </a:r>
            <a:r>
              <a:rPr spc="-5" dirty="0"/>
              <a:t>-</a:t>
            </a:r>
          </a:p>
          <a:p>
            <a:pPr marL="12700">
              <a:lnSpc>
                <a:spcPct val="100000"/>
              </a:lnSpc>
            </a:pPr>
            <a:r>
              <a:rPr spc="-5" dirty="0"/>
              <a:t>Partenaires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45"/>
              </a:lnSpc>
            </a:pPr>
            <a:r>
              <a:rPr spc="-5" dirty="0"/>
              <a:t>0</a:t>
            </a:r>
            <a:r>
              <a:rPr spc="-15" dirty="0"/>
              <a:t>8</a:t>
            </a:r>
            <a:r>
              <a:rPr spc="-5" dirty="0"/>
              <a:t>/</a:t>
            </a:r>
            <a:r>
              <a:rPr spc="-15" dirty="0"/>
              <a:t>0</a:t>
            </a:r>
            <a:r>
              <a:rPr spc="-5" dirty="0"/>
              <a:t>4/</a:t>
            </a:r>
            <a:r>
              <a:rPr spc="-15" dirty="0"/>
              <a:t>2</a:t>
            </a:r>
            <a:r>
              <a:rPr spc="5" dirty="0"/>
              <a:t>0</a:t>
            </a:r>
            <a:r>
              <a:rPr spc="-5" dirty="0"/>
              <a:t>20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45"/>
              </a:lnSpc>
            </a:pPr>
            <a:r>
              <a:rPr spc="-5" dirty="0"/>
              <a:t>1</a:t>
            </a:r>
            <a:fld id="{81D60167-4931-47E6-BA6A-407CBD079E47}" type="slidenum">
              <a:rPr spc="-5" dirty="0"/>
              <a:t>‹N°›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622F7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45"/>
              </a:lnSpc>
            </a:pPr>
            <a:r>
              <a:rPr spc="-10" dirty="0"/>
              <a:t>Agefiph_mesures </a:t>
            </a:r>
            <a:r>
              <a:rPr spc="-5" dirty="0"/>
              <a:t>exceptionnelles d'urgence - pandémie CoVid19</a:t>
            </a:r>
            <a:r>
              <a:rPr spc="130" dirty="0"/>
              <a:t> </a:t>
            </a:r>
            <a:r>
              <a:rPr spc="-5" dirty="0"/>
              <a:t>-</a:t>
            </a:r>
          </a:p>
          <a:p>
            <a:pPr marL="12700">
              <a:lnSpc>
                <a:spcPct val="100000"/>
              </a:lnSpc>
            </a:pPr>
            <a:r>
              <a:rPr spc="-5" dirty="0"/>
              <a:t>Partenaires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45"/>
              </a:lnSpc>
            </a:pPr>
            <a:r>
              <a:rPr spc="-5" dirty="0"/>
              <a:t>0</a:t>
            </a:r>
            <a:r>
              <a:rPr spc="-15" dirty="0"/>
              <a:t>8</a:t>
            </a:r>
            <a:r>
              <a:rPr spc="-5" dirty="0"/>
              <a:t>/</a:t>
            </a:r>
            <a:r>
              <a:rPr spc="-15" dirty="0"/>
              <a:t>0</a:t>
            </a:r>
            <a:r>
              <a:rPr spc="-5" dirty="0"/>
              <a:t>4/</a:t>
            </a:r>
            <a:r>
              <a:rPr spc="-15" dirty="0"/>
              <a:t>2</a:t>
            </a:r>
            <a:r>
              <a:rPr spc="5" dirty="0"/>
              <a:t>0</a:t>
            </a:r>
            <a:r>
              <a:rPr spc="-5" dirty="0"/>
              <a:t>20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45"/>
              </a:lnSpc>
            </a:pPr>
            <a:r>
              <a:rPr spc="-5" dirty="0"/>
              <a:t>1</a:t>
            </a:r>
            <a:fld id="{81D60167-4931-47E6-BA6A-407CBD079E47}" type="slidenum">
              <a:rPr spc="-5" dirty="0"/>
              <a:t>‹N°›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622F7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45"/>
              </a:lnSpc>
            </a:pPr>
            <a:r>
              <a:rPr spc="-10" dirty="0"/>
              <a:t>Agefiph_mesures </a:t>
            </a:r>
            <a:r>
              <a:rPr spc="-5" dirty="0"/>
              <a:t>exceptionnelles d'urgence - pandémie CoVid19</a:t>
            </a:r>
            <a:r>
              <a:rPr spc="130" dirty="0"/>
              <a:t> </a:t>
            </a:r>
            <a:r>
              <a:rPr spc="-5" dirty="0"/>
              <a:t>-</a:t>
            </a:r>
          </a:p>
          <a:p>
            <a:pPr marL="12700">
              <a:lnSpc>
                <a:spcPct val="100000"/>
              </a:lnSpc>
            </a:pPr>
            <a:r>
              <a:rPr spc="-5" dirty="0"/>
              <a:t>Partenaires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45"/>
              </a:lnSpc>
            </a:pPr>
            <a:r>
              <a:rPr spc="-5" dirty="0"/>
              <a:t>0</a:t>
            </a:r>
            <a:r>
              <a:rPr spc="-15" dirty="0"/>
              <a:t>8</a:t>
            </a:r>
            <a:r>
              <a:rPr spc="-5" dirty="0"/>
              <a:t>/</a:t>
            </a:r>
            <a:r>
              <a:rPr spc="-15" dirty="0"/>
              <a:t>0</a:t>
            </a:r>
            <a:r>
              <a:rPr spc="-5" dirty="0"/>
              <a:t>4/</a:t>
            </a:r>
            <a:r>
              <a:rPr spc="-15" dirty="0"/>
              <a:t>2</a:t>
            </a:r>
            <a:r>
              <a:rPr spc="5" dirty="0"/>
              <a:t>0</a:t>
            </a:r>
            <a:r>
              <a:rPr spc="-5" dirty="0"/>
              <a:t>20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45"/>
              </a:lnSpc>
            </a:pPr>
            <a:r>
              <a:rPr spc="-5" dirty="0"/>
              <a:t>1</a:t>
            </a:r>
            <a:fld id="{81D60167-4931-47E6-BA6A-407CBD079E47}" type="slidenum">
              <a:rPr spc="-5" dirty="0"/>
              <a:t>‹N°›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45"/>
              </a:lnSpc>
            </a:pPr>
            <a:r>
              <a:rPr spc="-10" dirty="0"/>
              <a:t>Agefiph_mesures </a:t>
            </a:r>
            <a:r>
              <a:rPr spc="-5" dirty="0"/>
              <a:t>exceptionnelles d'urgence - pandémie CoVid19</a:t>
            </a:r>
            <a:r>
              <a:rPr spc="130" dirty="0"/>
              <a:t> </a:t>
            </a:r>
            <a:r>
              <a:rPr spc="-5" dirty="0"/>
              <a:t>-</a:t>
            </a:r>
          </a:p>
          <a:p>
            <a:pPr marL="12700">
              <a:lnSpc>
                <a:spcPct val="100000"/>
              </a:lnSpc>
            </a:pPr>
            <a:r>
              <a:rPr spc="-5" dirty="0"/>
              <a:t>Partenaires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45"/>
              </a:lnSpc>
            </a:pPr>
            <a:r>
              <a:rPr spc="-5" dirty="0"/>
              <a:t>0</a:t>
            </a:r>
            <a:r>
              <a:rPr spc="-15" dirty="0"/>
              <a:t>8</a:t>
            </a:r>
            <a:r>
              <a:rPr spc="-5" dirty="0"/>
              <a:t>/</a:t>
            </a:r>
            <a:r>
              <a:rPr spc="-15" dirty="0"/>
              <a:t>0</a:t>
            </a:r>
            <a:r>
              <a:rPr spc="-5" dirty="0"/>
              <a:t>4/</a:t>
            </a:r>
            <a:r>
              <a:rPr spc="-15" dirty="0"/>
              <a:t>2</a:t>
            </a:r>
            <a:r>
              <a:rPr spc="5" dirty="0"/>
              <a:t>0</a:t>
            </a:r>
            <a:r>
              <a:rPr spc="-5" dirty="0"/>
              <a:t>20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45"/>
              </a:lnSpc>
            </a:pPr>
            <a:r>
              <a:rPr spc="-5" dirty="0"/>
              <a:t>1</a:t>
            </a:r>
            <a:fld id="{81D60167-4931-47E6-BA6A-407CBD079E47}" type="slidenum">
              <a:rPr spc="-5" dirty="0"/>
              <a:t>‹N°›</a:t>
            </a:fld>
            <a:endParaRPr spc="-5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5C198E-05F6-4184-B51D-2FC6EDEB0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2547" y="480218"/>
            <a:ext cx="8167400" cy="46166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A29BF95-0CC7-42FE-8A26-2DDDF2289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2B654-CC7A-4BED-8573-D515C9D88D7A}" type="datetime1">
              <a:rPr lang="fr-FR" smtClean="0"/>
              <a:t>10/06/2020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DD82F25-DD09-4ABC-9C2E-FBA99CEDF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76676" y="6796084"/>
            <a:ext cx="3444240" cy="169726"/>
          </a:xfrm>
        </p:spPr>
        <p:txBody>
          <a:bodyPr/>
          <a:lstStyle>
            <a:lvl1pPr>
              <a:defRPr sz="1103"/>
            </a:lvl1pPr>
          </a:lstStyle>
          <a:p>
            <a:r>
              <a:rPr lang="fr-FR"/>
              <a:t>Visio Medef/Agefiph - 14/04/2020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D444A91-2518-442A-B551-9C7B4022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05562" y="6872285"/>
            <a:ext cx="167004" cy="307777"/>
          </a:xfrm>
        </p:spPr>
        <p:txBody>
          <a:bodyPr/>
          <a:lstStyle/>
          <a:p>
            <a:fld id="{CAD88D1B-CF5F-403D-AB18-4344A17FAE8C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texte 8">
            <a:extLst>
              <a:ext uri="{FF2B5EF4-FFF2-40B4-BE49-F238E27FC236}">
                <a16:creationId xmlns:a16="http://schemas.microsoft.com/office/drawing/2014/main" id="{42BDE1BD-2B9D-4B3C-92DC-54E23114DA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6725" y="140455"/>
            <a:ext cx="1473500" cy="1357616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8822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285447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de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5C198E-05F6-4184-B51D-2FC6EDEB0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070" y="319632"/>
            <a:ext cx="9003258" cy="461665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246781-5A42-4ABE-BE6A-4D4BBE8F1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2547" y="1484867"/>
            <a:ext cx="8167400" cy="1384995"/>
          </a:xfrm>
        </p:spPr>
        <p:txBody>
          <a:bodyPr numCol="1" spcCol="180000"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A29BF95-0CC7-42FE-8A26-2DDDF2289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FC03-5F36-42A5-875A-C7D1D108CF3F}" type="datetime1">
              <a:rPr lang="fr-FR" smtClean="0"/>
              <a:t>10/06/2020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DD82F25-DD09-4ABC-9C2E-FBA99CEDF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76676" y="6796084"/>
            <a:ext cx="3444240" cy="169726"/>
          </a:xfrm>
        </p:spPr>
        <p:txBody>
          <a:bodyPr/>
          <a:lstStyle>
            <a:lvl1pPr>
              <a:defRPr sz="1103"/>
            </a:lvl1pPr>
          </a:lstStyle>
          <a:p>
            <a:r>
              <a:rPr lang="fr-FR"/>
              <a:t>Visio Medef/Agefiph - 14/04/2020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D444A91-2518-442A-B551-9C7B4022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05562" y="6872285"/>
            <a:ext cx="167004" cy="307777"/>
          </a:xfrm>
        </p:spPr>
        <p:txBody>
          <a:bodyPr/>
          <a:lstStyle/>
          <a:p>
            <a:fld id="{CAD88D1B-CF5F-403D-AB18-4344A17FAE8C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EFED19E8-888C-47DE-A09B-9C7ACA2868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6724" y="140455"/>
            <a:ext cx="1473500" cy="1357616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8822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253247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tandard page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0" y="3229477"/>
            <a:ext cx="10693400" cy="4333373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200" tIns="84200" rIns="84200" bIns="84200" rtlCol="0" anchor="ctr"/>
          <a:lstStyle/>
          <a:p>
            <a:pPr algn="ctr"/>
            <a:endParaRPr lang="en-GB" sz="1637" noProof="0" dirty="0">
              <a:solidFill>
                <a:schemeClr val="tx1"/>
              </a:solidFill>
              <a:latin typeface="BISansOpti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2274856" y="2693948"/>
            <a:ext cx="7386955" cy="276999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GB" noProof="0" dirty="0"/>
              <a:t>Click to add text</a:t>
            </a:r>
          </a:p>
        </p:txBody>
      </p:sp>
      <p:cxnSp>
        <p:nvCxnSpPr>
          <p:cNvPr id="5" name="Gerade Verbindung 4"/>
          <p:cNvCxnSpPr/>
          <p:nvPr/>
        </p:nvCxnSpPr>
        <p:spPr>
          <a:xfrm>
            <a:off x="0" y="1071297"/>
            <a:ext cx="106934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 userDrawn="1"/>
        </p:nvCxnSpPr>
        <p:spPr>
          <a:xfrm>
            <a:off x="0" y="1071297"/>
            <a:ext cx="106934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1359-A780-4E12-A6C3-DC4E2163D090}" type="datetime1">
              <a:rPr lang="en-GB" smtClean="0"/>
              <a:t>10/06/2020</a:t>
            </a:fld>
            <a:endParaRPr lang="en-GB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376676" y="6796084"/>
            <a:ext cx="3444240" cy="153888"/>
          </a:xfrm>
        </p:spPr>
        <p:txBody>
          <a:bodyPr/>
          <a:lstStyle/>
          <a:p>
            <a:r>
              <a:rPr lang="en-GB"/>
              <a:t>Presentation title, date, author</a:t>
            </a:r>
            <a:endParaRPr lang="en-GB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9405562" y="6872285"/>
            <a:ext cx="167004" cy="307777"/>
          </a:xfrm>
        </p:spPr>
        <p:txBody>
          <a:bodyPr/>
          <a:lstStyle/>
          <a:p>
            <a:fld id="{143B55C4-4F5A-416B-997D-6CE47EB0A945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itel 7"/>
          <p:cNvSpPr>
            <a:spLocks noGrp="1"/>
          </p:cNvSpPr>
          <p:nvPr>
            <p:ph type="title" hasCustomPrompt="1"/>
          </p:nvPr>
        </p:nvSpPr>
        <p:spPr>
          <a:xfrm>
            <a:off x="429859" y="427248"/>
            <a:ext cx="9833683" cy="461665"/>
          </a:xfrm>
        </p:spPr>
        <p:txBody>
          <a:bodyPr/>
          <a:lstStyle/>
          <a:p>
            <a:r>
              <a:rPr lang="en-GB" noProof="0" dirty="0"/>
              <a:t>Click to add headline</a:t>
            </a:r>
          </a:p>
        </p:txBody>
      </p:sp>
      <p:pic>
        <p:nvPicPr>
          <p:cNvPr id="15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96" y="7152074"/>
            <a:ext cx="737066" cy="2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69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95755" y="6662166"/>
            <a:ext cx="8482965" cy="0"/>
          </a:xfrm>
          <a:custGeom>
            <a:avLst/>
            <a:gdLst/>
            <a:ahLst/>
            <a:cxnLst/>
            <a:rect l="l" t="t" r="r" b="b"/>
            <a:pathLst>
              <a:path w="8482965">
                <a:moveTo>
                  <a:pt x="0" y="0"/>
                </a:moveTo>
                <a:lnTo>
                  <a:pt x="8482584" y="0"/>
                </a:lnTo>
              </a:path>
            </a:pathLst>
          </a:custGeom>
          <a:ln w="22860">
            <a:solidFill>
              <a:srgbClr val="F274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329939" y="6883907"/>
            <a:ext cx="0" cy="93345"/>
          </a:xfrm>
          <a:custGeom>
            <a:avLst/>
            <a:gdLst/>
            <a:ahLst/>
            <a:cxnLst/>
            <a:rect l="l" t="t" r="r" b="b"/>
            <a:pathLst>
              <a:path h="93345">
                <a:moveTo>
                  <a:pt x="0" y="0"/>
                </a:moveTo>
                <a:lnTo>
                  <a:pt x="0" y="92964"/>
                </a:lnTo>
              </a:path>
            </a:pathLst>
          </a:custGeom>
          <a:ln w="12192">
            <a:solidFill>
              <a:srgbClr val="3D54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45070" y="319632"/>
            <a:ext cx="9003258" cy="1333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622F7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74856" y="2693948"/>
            <a:ext cx="7386955" cy="25158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76676" y="6796084"/>
            <a:ext cx="3444240" cy="304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45"/>
              </a:lnSpc>
            </a:pPr>
            <a:r>
              <a:rPr spc="-10" dirty="0"/>
              <a:t>Agefiph_mesures </a:t>
            </a:r>
            <a:r>
              <a:rPr spc="-5" dirty="0"/>
              <a:t>exceptionnelles d'urgence - pandémie CoVid19</a:t>
            </a:r>
            <a:r>
              <a:rPr spc="130" dirty="0"/>
              <a:t> </a:t>
            </a:r>
            <a:r>
              <a:rPr spc="-5" dirty="0"/>
              <a:t>-</a:t>
            </a:r>
          </a:p>
          <a:p>
            <a:pPr marL="12700">
              <a:lnSpc>
                <a:spcPct val="100000"/>
              </a:lnSpc>
            </a:pPr>
            <a:r>
              <a:rPr spc="-5" dirty="0"/>
              <a:t>Partenaires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652750" y="6872285"/>
            <a:ext cx="637539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45"/>
              </a:lnSpc>
            </a:pPr>
            <a:r>
              <a:rPr spc="-5" dirty="0"/>
              <a:t>0</a:t>
            </a:r>
            <a:r>
              <a:rPr spc="-15" dirty="0"/>
              <a:t>8</a:t>
            </a:r>
            <a:r>
              <a:rPr spc="-5" dirty="0"/>
              <a:t>/</a:t>
            </a:r>
            <a:r>
              <a:rPr spc="-15" dirty="0"/>
              <a:t>0</a:t>
            </a:r>
            <a:r>
              <a:rPr spc="-5" dirty="0"/>
              <a:t>4/</a:t>
            </a:r>
            <a:r>
              <a:rPr spc="-15" dirty="0"/>
              <a:t>2</a:t>
            </a:r>
            <a:r>
              <a:rPr spc="5" dirty="0"/>
              <a:t>0</a:t>
            </a:r>
            <a:r>
              <a:rPr spc="-5" dirty="0"/>
              <a:t>20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405562" y="6872285"/>
            <a:ext cx="167004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45"/>
              </a:lnSpc>
            </a:pPr>
            <a:r>
              <a:rPr spc="-5" dirty="0"/>
              <a:t>1</a:t>
            </a:r>
            <a:fld id="{81D60167-4931-47E6-BA6A-407CBD079E47}" type="slidenum">
              <a:rPr spc="-5" dirty="0"/>
              <a:t>‹N°›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gefiph.fr/actualites-handicap/ouverture-dune-cellule-decoute-psychologique-en-auvergne-rhone-alpes-destinee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gefiph.fr/actualites-handicap/covid-19-webinaire-sur-les-10-mesures-exceptionnelles-agefiph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eledoeth.travail.gouv.fr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89C7CEB-3D55-4107-80C9-F0D4E1C8A0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Image 4" descr="Une image contenant intérieur, assis, femme, fenêtre&#10;&#10;Description générée automatiquement">
            <a:extLst>
              <a:ext uri="{FF2B5EF4-FFF2-40B4-BE49-F238E27FC236}">
                <a16:creationId xmlns:a16="http://schemas.microsoft.com/office/drawing/2014/main" id="{009B2E4E-A4F5-4CD5-B4A2-21672A9635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74" y="86371"/>
            <a:ext cx="9077452" cy="603788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280D58A-849B-4C22-9781-5AA0C94B4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300" y="5627674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0A276A4-81D5-40BC-9839-AECE7A1A8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74" y="5894374"/>
            <a:ext cx="2066925" cy="13716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572905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9500" y="2257425"/>
            <a:ext cx="9003258" cy="1384995"/>
          </a:xfrm>
        </p:spPr>
        <p:txBody>
          <a:bodyPr/>
          <a:lstStyle/>
          <a:p>
            <a:r>
              <a:rPr lang="fr-FR" dirty="0"/>
              <a:t>Témoignage de Mme Sabine Fernandez</a:t>
            </a:r>
            <a:br>
              <a:rPr lang="fr-FR" dirty="0"/>
            </a:br>
            <a:br>
              <a:rPr lang="fr-FR" dirty="0"/>
            </a:br>
            <a:r>
              <a:rPr lang="fr-FR" dirty="0"/>
              <a:t>Entreprise la Tresse Métallique – J. </a:t>
            </a:r>
            <a:r>
              <a:rPr lang="fr-FR" dirty="0" err="1"/>
              <a:t>Forissier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555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40764" y="6886955"/>
            <a:ext cx="73660" cy="91440"/>
          </a:xfrm>
          <a:custGeom>
            <a:avLst/>
            <a:gdLst/>
            <a:ahLst/>
            <a:cxnLst/>
            <a:rect l="l" t="t" r="r" b="b"/>
            <a:pathLst>
              <a:path w="73659" h="91440">
                <a:moveTo>
                  <a:pt x="48768" y="91440"/>
                </a:moveTo>
                <a:lnTo>
                  <a:pt x="41148" y="91440"/>
                </a:lnTo>
                <a:lnTo>
                  <a:pt x="27432" y="89916"/>
                </a:lnTo>
                <a:lnTo>
                  <a:pt x="15240" y="83820"/>
                </a:lnTo>
                <a:lnTo>
                  <a:pt x="7620" y="74676"/>
                </a:lnTo>
                <a:lnTo>
                  <a:pt x="1524" y="60960"/>
                </a:lnTo>
                <a:lnTo>
                  <a:pt x="0" y="47244"/>
                </a:lnTo>
                <a:lnTo>
                  <a:pt x="1524" y="33528"/>
                </a:lnTo>
                <a:lnTo>
                  <a:pt x="7620" y="19812"/>
                </a:lnTo>
                <a:lnTo>
                  <a:pt x="16764" y="9144"/>
                </a:lnTo>
                <a:lnTo>
                  <a:pt x="27432" y="3048"/>
                </a:lnTo>
                <a:lnTo>
                  <a:pt x="39624" y="0"/>
                </a:lnTo>
                <a:lnTo>
                  <a:pt x="42672" y="0"/>
                </a:lnTo>
                <a:lnTo>
                  <a:pt x="56388" y="1524"/>
                </a:lnTo>
                <a:lnTo>
                  <a:pt x="67056" y="10668"/>
                </a:lnTo>
                <a:lnTo>
                  <a:pt x="70321" y="18288"/>
                </a:lnTo>
                <a:lnTo>
                  <a:pt x="41148" y="18288"/>
                </a:lnTo>
                <a:lnTo>
                  <a:pt x="28956" y="21336"/>
                </a:lnTo>
                <a:lnTo>
                  <a:pt x="21336" y="33528"/>
                </a:lnTo>
                <a:lnTo>
                  <a:pt x="21336" y="35052"/>
                </a:lnTo>
                <a:lnTo>
                  <a:pt x="56665" y="35052"/>
                </a:lnTo>
                <a:lnTo>
                  <a:pt x="71628" y="48768"/>
                </a:lnTo>
                <a:lnTo>
                  <a:pt x="19812" y="51816"/>
                </a:lnTo>
                <a:lnTo>
                  <a:pt x="24384" y="65532"/>
                </a:lnTo>
                <a:lnTo>
                  <a:pt x="35052" y="71628"/>
                </a:lnTo>
                <a:lnTo>
                  <a:pt x="42672" y="73152"/>
                </a:lnTo>
                <a:lnTo>
                  <a:pt x="67818" y="73152"/>
                </a:lnTo>
                <a:lnTo>
                  <a:pt x="71628" y="82296"/>
                </a:lnTo>
                <a:lnTo>
                  <a:pt x="60960" y="88392"/>
                </a:lnTo>
                <a:lnTo>
                  <a:pt x="48768" y="91440"/>
                </a:lnTo>
                <a:close/>
              </a:path>
              <a:path w="73659" h="91440">
                <a:moveTo>
                  <a:pt x="71628" y="48768"/>
                </a:moveTo>
                <a:lnTo>
                  <a:pt x="53340" y="32004"/>
                </a:lnTo>
                <a:lnTo>
                  <a:pt x="53340" y="18288"/>
                </a:lnTo>
                <a:lnTo>
                  <a:pt x="70321" y="18288"/>
                </a:lnTo>
                <a:lnTo>
                  <a:pt x="71628" y="21336"/>
                </a:lnTo>
                <a:lnTo>
                  <a:pt x="73152" y="32004"/>
                </a:lnTo>
                <a:lnTo>
                  <a:pt x="73152" y="42672"/>
                </a:lnTo>
                <a:lnTo>
                  <a:pt x="71628" y="47244"/>
                </a:lnTo>
                <a:lnTo>
                  <a:pt x="71628" y="48768"/>
                </a:lnTo>
                <a:close/>
              </a:path>
              <a:path w="73659" h="91440">
                <a:moveTo>
                  <a:pt x="56665" y="35052"/>
                </a:moveTo>
                <a:lnTo>
                  <a:pt x="21336" y="35052"/>
                </a:lnTo>
                <a:lnTo>
                  <a:pt x="53340" y="33528"/>
                </a:lnTo>
                <a:lnTo>
                  <a:pt x="53340" y="32004"/>
                </a:lnTo>
                <a:lnTo>
                  <a:pt x="56665" y="35052"/>
                </a:lnTo>
                <a:close/>
              </a:path>
              <a:path w="73659" h="91440">
                <a:moveTo>
                  <a:pt x="67818" y="73152"/>
                </a:moveTo>
                <a:lnTo>
                  <a:pt x="48768" y="73152"/>
                </a:lnTo>
                <a:lnTo>
                  <a:pt x="56388" y="70104"/>
                </a:lnTo>
                <a:lnTo>
                  <a:pt x="62484" y="65532"/>
                </a:lnTo>
                <a:lnTo>
                  <a:pt x="64008" y="64008"/>
                </a:lnTo>
                <a:lnTo>
                  <a:pt x="67818" y="73152"/>
                </a:lnTo>
                <a:close/>
              </a:path>
            </a:pathLst>
          </a:custGeom>
          <a:solidFill>
            <a:srgbClr val="622F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24584" y="6847331"/>
            <a:ext cx="60960" cy="129539"/>
          </a:xfrm>
          <a:custGeom>
            <a:avLst/>
            <a:gdLst/>
            <a:ahLst/>
            <a:cxnLst/>
            <a:rect l="l" t="t" r="r" b="b"/>
            <a:pathLst>
              <a:path w="60960" h="129540">
                <a:moveTo>
                  <a:pt x="30480" y="41148"/>
                </a:moveTo>
                <a:lnTo>
                  <a:pt x="12192" y="41148"/>
                </a:lnTo>
                <a:lnTo>
                  <a:pt x="12192" y="27432"/>
                </a:lnTo>
                <a:lnTo>
                  <a:pt x="16764" y="15240"/>
                </a:lnTo>
                <a:lnTo>
                  <a:pt x="21336" y="10668"/>
                </a:lnTo>
                <a:lnTo>
                  <a:pt x="30480" y="3048"/>
                </a:lnTo>
                <a:lnTo>
                  <a:pt x="42672" y="0"/>
                </a:lnTo>
                <a:lnTo>
                  <a:pt x="50292" y="0"/>
                </a:lnTo>
                <a:lnTo>
                  <a:pt x="56388" y="1524"/>
                </a:lnTo>
                <a:lnTo>
                  <a:pt x="59436" y="1524"/>
                </a:lnTo>
                <a:lnTo>
                  <a:pt x="60960" y="3048"/>
                </a:lnTo>
                <a:lnTo>
                  <a:pt x="58189" y="18288"/>
                </a:lnTo>
                <a:lnTo>
                  <a:pt x="41148" y="18288"/>
                </a:lnTo>
                <a:lnTo>
                  <a:pt x="38100" y="19812"/>
                </a:lnTo>
                <a:lnTo>
                  <a:pt x="35052" y="22860"/>
                </a:lnTo>
                <a:lnTo>
                  <a:pt x="32004" y="27432"/>
                </a:lnTo>
                <a:lnTo>
                  <a:pt x="30480" y="33528"/>
                </a:lnTo>
                <a:lnTo>
                  <a:pt x="30480" y="41148"/>
                </a:lnTo>
                <a:close/>
              </a:path>
              <a:path w="60960" h="129540">
                <a:moveTo>
                  <a:pt x="57912" y="19812"/>
                </a:moveTo>
                <a:lnTo>
                  <a:pt x="54864" y="18288"/>
                </a:lnTo>
                <a:lnTo>
                  <a:pt x="58189" y="18288"/>
                </a:lnTo>
                <a:lnTo>
                  <a:pt x="57912" y="19812"/>
                </a:lnTo>
                <a:close/>
              </a:path>
              <a:path w="60960" h="129540">
                <a:moveTo>
                  <a:pt x="51816" y="57912"/>
                </a:moveTo>
                <a:lnTo>
                  <a:pt x="0" y="57912"/>
                </a:lnTo>
                <a:lnTo>
                  <a:pt x="0" y="41148"/>
                </a:lnTo>
                <a:lnTo>
                  <a:pt x="51816" y="41148"/>
                </a:lnTo>
                <a:lnTo>
                  <a:pt x="51816" y="57912"/>
                </a:lnTo>
                <a:close/>
              </a:path>
              <a:path w="60960" h="129540">
                <a:moveTo>
                  <a:pt x="30480" y="129540"/>
                </a:moveTo>
                <a:lnTo>
                  <a:pt x="12192" y="129540"/>
                </a:lnTo>
                <a:lnTo>
                  <a:pt x="12192" y="57912"/>
                </a:lnTo>
                <a:lnTo>
                  <a:pt x="30480" y="57912"/>
                </a:lnTo>
                <a:lnTo>
                  <a:pt x="30480" y="129540"/>
                </a:lnTo>
                <a:close/>
              </a:path>
            </a:pathLst>
          </a:custGeom>
          <a:solidFill>
            <a:srgbClr val="622F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44751" y="6886956"/>
            <a:ext cx="76200" cy="1295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50263" y="6886956"/>
            <a:ext cx="74676" cy="914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40408" y="6848855"/>
            <a:ext cx="169164" cy="1661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91639" y="6848856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4">
                <a:moveTo>
                  <a:pt x="21336" y="25908"/>
                </a:moveTo>
                <a:lnTo>
                  <a:pt x="6096" y="25908"/>
                </a:lnTo>
                <a:lnTo>
                  <a:pt x="0" y="19812"/>
                </a:lnTo>
                <a:lnTo>
                  <a:pt x="0" y="4572"/>
                </a:lnTo>
                <a:lnTo>
                  <a:pt x="6096" y="0"/>
                </a:lnTo>
                <a:lnTo>
                  <a:pt x="21336" y="0"/>
                </a:lnTo>
                <a:lnTo>
                  <a:pt x="25908" y="4572"/>
                </a:lnTo>
                <a:lnTo>
                  <a:pt x="25908" y="19812"/>
                </a:lnTo>
                <a:lnTo>
                  <a:pt x="21336" y="25908"/>
                </a:lnTo>
                <a:close/>
              </a:path>
            </a:pathLst>
          </a:custGeom>
          <a:solidFill>
            <a:srgbClr val="F274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35379" y="6847332"/>
            <a:ext cx="166116" cy="1676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06118" y="688848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391"/>
                </a:lnTo>
              </a:path>
            </a:pathLst>
          </a:custGeom>
          <a:ln w="19812">
            <a:solidFill>
              <a:srgbClr val="622F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965820" y="263823"/>
            <a:ext cx="7702550" cy="1000082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800"/>
              </a:spcBef>
            </a:pPr>
            <a:r>
              <a:rPr sz="3600" dirty="0"/>
              <a:t>Aide </a:t>
            </a:r>
            <a:r>
              <a:rPr sz="3600" spc="-15" dirty="0"/>
              <a:t>exceptionnelle </a:t>
            </a:r>
            <a:r>
              <a:rPr sz="3600" dirty="0"/>
              <a:t>aux </a:t>
            </a:r>
            <a:r>
              <a:rPr sz="3600" spc="-5" dirty="0"/>
              <a:t>déplacements,  </a:t>
            </a:r>
            <a:r>
              <a:rPr sz="3600" spc="-10" dirty="0"/>
              <a:t>hébergement, </a:t>
            </a:r>
            <a:r>
              <a:rPr sz="3600" spc="-20" dirty="0"/>
              <a:t>restauration</a:t>
            </a:r>
            <a:r>
              <a:rPr sz="3600" spc="-75" dirty="0"/>
              <a:t> </a:t>
            </a:r>
            <a:endParaRPr sz="3600" dirty="0"/>
          </a:p>
        </p:txBody>
      </p:sp>
      <p:sp>
        <p:nvSpPr>
          <p:cNvPr id="12" name="object 12"/>
          <p:cNvSpPr txBox="1"/>
          <p:nvPr/>
        </p:nvSpPr>
        <p:spPr>
          <a:xfrm>
            <a:off x="2040137" y="1263905"/>
            <a:ext cx="7006590" cy="668655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469900">
              <a:lnSpc>
                <a:spcPct val="100000"/>
              </a:lnSpc>
              <a:spcBef>
                <a:spcPts val="710"/>
              </a:spcBef>
              <a:tabLst>
                <a:tab pos="756285" algn="l"/>
              </a:tabLst>
            </a:pPr>
            <a:r>
              <a:rPr sz="1200" dirty="0">
                <a:solidFill>
                  <a:srgbClr val="CF0A41"/>
                </a:solidFill>
                <a:latin typeface="Wingdings 3"/>
                <a:cs typeface="Wingdings 3"/>
              </a:rPr>
              <a:t></a:t>
            </a:r>
            <a:r>
              <a:rPr sz="1200" dirty="0">
                <a:solidFill>
                  <a:srgbClr val="CF0A41"/>
                </a:solidFill>
                <a:latin typeface="Times New Roman"/>
                <a:cs typeface="Times New Roman"/>
              </a:rPr>
              <a:t>	</a:t>
            </a:r>
            <a:r>
              <a:rPr sz="1600" b="1" spc="-5" dirty="0">
                <a:latin typeface="Calibri"/>
                <a:cs typeface="Calibri"/>
              </a:rPr>
              <a:t>Objectif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sz="1600" spc="-5" dirty="0">
                <a:latin typeface="Calibri"/>
                <a:cs typeface="Calibri"/>
              </a:rPr>
              <a:t>Soutenir les </a:t>
            </a:r>
            <a:r>
              <a:rPr sz="1600" spc="-10" dirty="0">
                <a:latin typeface="Calibri"/>
                <a:cs typeface="Calibri"/>
              </a:rPr>
              <a:t>personnes </a:t>
            </a:r>
            <a:r>
              <a:rPr sz="1600" spc="-5" dirty="0">
                <a:latin typeface="Calibri"/>
                <a:cs typeface="Calibri"/>
              </a:rPr>
              <a:t>handicapées </a:t>
            </a:r>
            <a:r>
              <a:rPr sz="1600" spc="-20" dirty="0">
                <a:latin typeface="Calibri"/>
                <a:cs typeface="Calibri"/>
              </a:rPr>
              <a:t>ayant </a:t>
            </a:r>
            <a:r>
              <a:rPr sz="1600" spc="-5" dirty="0">
                <a:latin typeface="Calibri"/>
                <a:cs typeface="Calibri"/>
              </a:rPr>
              <a:t>une activité </a:t>
            </a:r>
            <a:r>
              <a:rPr sz="1600" spc="-10" dirty="0">
                <a:latin typeface="Calibri"/>
                <a:cs typeface="Calibri"/>
              </a:rPr>
              <a:t>nécessitant des</a:t>
            </a:r>
            <a:r>
              <a:rPr sz="1600" spc="1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déplacements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pc="-5" dirty="0"/>
              <a:t>13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040137" y="1906785"/>
            <a:ext cx="7604125" cy="562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sz="1600" spc="-5" dirty="0">
                <a:latin typeface="Calibri"/>
                <a:cs typeface="Calibri"/>
              </a:rPr>
              <a:t>indispensables à </a:t>
            </a:r>
            <a:r>
              <a:rPr sz="1600" spc="5" dirty="0">
                <a:latin typeface="Calibri"/>
                <a:cs typeface="Calibri"/>
              </a:rPr>
              <a:t>la </a:t>
            </a:r>
            <a:r>
              <a:rPr sz="1600" spc="-10" dirty="0">
                <a:latin typeface="Calibri"/>
                <a:cs typeface="Calibri"/>
              </a:rPr>
              <a:t>gestion de </a:t>
            </a:r>
            <a:r>
              <a:rPr sz="1600" spc="-5" dirty="0">
                <a:latin typeface="Calibri"/>
                <a:cs typeface="Calibri"/>
              </a:rPr>
              <a:t>la crise </a:t>
            </a:r>
            <a:r>
              <a:rPr sz="1600" spc="-10" dirty="0">
                <a:latin typeface="Calibri"/>
                <a:cs typeface="Calibri"/>
              </a:rPr>
              <a:t>sanitaire et </a:t>
            </a:r>
            <a:r>
              <a:rPr sz="1600" spc="5" dirty="0">
                <a:latin typeface="Calibri"/>
                <a:cs typeface="Calibri"/>
              </a:rPr>
              <a:t>le </a:t>
            </a:r>
            <a:r>
              <a:rPr sz="1600" spc="-5" dirty="0">
                <a:latin typeface="Calibri"/>
                <a:cs typeface="Calibri"/>
              </a:rPr>
              <a:t>maintien </a:t>
            </a:r>
            <a:r>
              <a:rPr sz="1600" dirty="0">
                <a:latin typeface="Calibri"/>
                <a:cs typeface="Calibri"/>
              </a:rPr>
              <a:t>de </a:t>
            </a:r>
            <a:r>
              <a:rPr sz="1600" spc="-15" dirty="0">
                <a:latin typeface="Calibri"/>
                <a:cs typeface="Calibri"/>
              </a:rPr>
              <a:t>l’activité </a:t>
            </a:r>
            <a:r>
              <a:rPr sz="1600" spc="-10" dirty="0">
                <a:latin typeface="Calibri"/>
                <a:cs typeface="Calibri"/>
              </a:rPr>
              <a:t>économique, et ne  </a:t>
            </a:r>
            <a:r>
              <a:rPr sz="1600" spc="-5" dirty="0">
                <a:latin typeface="Calibri"/>
                <a:cs typeface="Calibri"/>
              </a:rPr>
              <a:t>disposant pas </a:t>
            </a:r>
            <a:r>
              <a:rPr sz="1600" spc="-25" dirty="0">
                <a:latin typeface="Calibri"/>
                <a:cs typeface="Calibri"/>
              </a:rPr>
              <a:t>d’autre </a:t>
            </a:r>
            <a:r>
              <a:rPr sz="1600" spc="-5" dirty="0">
                <a:latin typeface="Calibri"/>
                <a:cs typeface="Calibri"/>
              </a:rPr>
              <a:t>solution </a:t>
            </a:r>
            <a:r>
              <a:rPr sz="1600" spc="-10" dirty="0">
                <a:latin typeface="Calibri"/>
                <a:cs typeface="Calibri"/>
              </a:rPr>
              <a:t>de </a:t>
            </a:r>
            <a:r>
              <a:rPr sz="1600" spc="-5" dirty="0">
                <a:latin typeface="Calibri"/>
                <a:cs typeface="Calibri"/>
              </a:rPr>
              <a:t>déplacement, </a:t>
            </a:r>
            <a:r>
              <a:rPr sz="1600" spc="-10" dirty="0">
                <a:latin typeface="Calibri"/>
                <a:cs typeface="Calibri"/>
              </a:rPr>
              <a:t>d’hébergement et de</a:t>
            </a:r>
            <a:r>
              <a:rPr sz="1600" spc="16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restauration.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040137" y="2744197"/>
            <a:ext cx="7788909" cy="202324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>
              <a:lnSpc>
                <a:spcPts val="1885"/>
              </a:lnSpc>
              <a:spcBef>
                <a:spcPts val="95"/>
              </a:spcBef>
              <a:tabLst>
                <a:tab pos="756285" algn="l"/>
              </a:tabLst>
            </a:pPr>
            <a:r>
              <a:rPr sz="1200" dirty="0">
                <a:solidFill>
                  <a:srgbClr val="CF0A41"/>
                </a:solidFill>
                <a:latin typeface="Wingdings 3"/>
                <a:cs typeface="Wingdings 3"/>
              </a:rPr>
              <a:t></a:t>
            </a:r>
            <a:r>
              <a:rPr sz="1200" dirty="0">
                <a:solidFill>
                  <a:srgbClr val="CF0A41"/>
                </a:solidFill>
                <a:latin typeface="Times New Roman"/>
                <a:cs typeface="Times New Roman"/>
              </a:rPr>
              <a:t>	</a:t>
            </a:r>
            <a:r>
              <a:rPr sz="1600" b="1" spc="-10" dirty="0">
                <a:latin typeface="Calibri"/>
                <a:cs typeface="Calibri"/>
              </a:rPr>
              <a:t>Modalités et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contenus</a:t>
            </a:r>
            <a:endParaRPr sz="1600" dirty="0">
              <a:latin typeface="Calibri"/>
              <a:cs typeface="Calibri"/>
            </a:endParaRPr>
          </a:p>
          <a:p>
            <a:pPr marL="12700" marR="111125" indent="45720">
              <a:lnSpc>
                <a:spcPts val="1920"/>
              </a:lnSpc>
              <a:spcBef>
                <a:spcPts val="25"/>
              </a:spcBef>
            </a:pPr>
            <a:r>
              <a:rPr sz="1600" spc="-10" dirty="0">
                <a:latin typeface="Calibri"/>
                <a:cs typeface="Calibri"/>
              </a:rPr>
              <a:t>Financement </a:t>
            </a:r>
            <a:r>
              <a:rPr sz="1600" spc="-5" dirty="0">
                <a:latin typeface="Calibri"/>
                <a:cs typeface="Calibri"/>
              </a:rPr>
              <a:t>à </a:t>
            </a:r>
            <a:r>
              <a:rPr sz="1600" spc="-10" dirty="0">
                <a:latin typeface="Calibri"/>
                <a:cs typeface="Calibri"/>
              </a:rPr>
              <a:t>titre </a:t>
            </a:r>
            <a:r>
              <a:rPr sz="1600" spc="-15" dirty="0">
                <a:latin typeface="Calibri"/>
                <a:cs typeface="Calibri"/>
              </a:rPr>
              <a:t>exceptionnel </a:t>
            </a:r>
            <a:r>
              <a:rPr sz="1600" spc="-10" dirty="0">
                <a:latin typeface="Calibri"/>
                <a:cs typeface="Calibri"/>
              </a:rPr>
              <a:t>des </a:t>
            </a:r>
            <a:r>
              <a:rPr sz="1600" spc="-15" dirty="0">
                <a:latin typeface="Calibri"/>
                <a:cs typeface="Calibri"/>
              </a:rPr>
              <a:t>frais </a:t>
            </a:r>
            <a:r>
              <a:rPr sz="1600" spc="-5" dirty="0">
                <a:latin typeface="Calibri"/>
                <a:cs typeface="Calibri"/>
              </a:rPr>
              <a:t>en lien </a:t>
            </a:r>
            <a:r>
              <a:rPr sz="1600" spc="-15" dirty="0">
                <a:latin typeface="Calibri"/>
                <a:cs typeface="Calibri"/>
              </a:rPr>
              <a:t>avec l’activité </a:t>
            </a:r>
            <a:r>
              <a:rPr sz="1600" spc="-10" dirty="0">
                <a:latin typeface="Calibri"/>
                <a:cs typeface="Calibri"/>
              </a:rPr>
              <a:t>professionnelle (frais de </a:t>
            </a:r>
            <a:r>
              <a:rPr sz="1600" spc="-5" dirty="0">
                <a:latin typeface="Calibri"/>
                <a:cs typeface="Calibri"/>
              </a:rPr>
              <a:t>taxi,  </a:t>
            </a:r>
            <a:r>
              <a:rPr sz="1600" spc="-20" dirty="0">
                <a:latin typeface="Calibri"/>
                <a:cs typeface="Calibri"/>
              </a:rPr>
              <a:t>VTC, </a:t>
            </a:r>
            <a:r>
              <a:rPr sz="1600" spc="-10" dirty="0">
                <a:latin typeface="Calibri"/>
                <a:cs typeface="Calibri"/>
              </a:rPr>
              <a:t>hébergement,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restauration,…).</a:t>
            </a:r>
            <a:endParaRPr lang="fr-FR" sz="1600" spc="-10" dirty="0">
              <a:latin typeface="Calibri"/>
              <a:cs typeface="Calibri"/>
            </a:endParaRPr>
          </a:p>
          <a:p>
            <a:pPr marL="12700" marR="111125" indent="45720">
              <a:lnSpc>
                <a:spcPts val="1920"/>
              </a:lnSpc>
              <a:spcBef>
                <a:spcPts val="25"/>
              </a:spcBef>
            </a:pPr>
            <a:r>
              <a:rPr lang="fr-FR" sz="1600" b="1" dirty="0">
                <a:solidFill>
                  <a:schemeClr val="tx2">
                    <a:lumMod val="75000"/>
                  </a:schemeClr>
                </a:solidFill>
              </a:rPr>
              <a:t>Montant maximum : 200 € par jour</a:t>
            </a:r>
          </a:p>
          <a:p>
            <a:pPr marL="12700" marR="111125" indent="45720">
              <a:lnSpc>
                <a:spcPts val="1920"/>
              </a:lnSpc>
              <a:spcBef>
                <a:spcPts val="25"/>
              </a:spcBef>
            </a:pPr>
            <a:endParaRPr lang="fr-FR" sz="1600" spc="-10" dirty="0">
              <a:latin typeface="Calibri"/>
              <a:cs typeface="Calibri"/>
            </a:endParaRPr>
          </a:p>
          <a:p>
            <a:pPr marL="12700" marR="111125" indent="45720">
              <a:lnSpc>
                <a:spcPts val="1920"/>
              </a:lnSpc>
              <a:spcBef>
                <a:spcPts val="25"/>
              </a:spcBef>
            </a:pPr>
            <a:endParaRPr lang="fr-FR" sz="1600" spc="-10" dirty="0">
              <a:latin typeface="Calibri"/>
              <a:cs typeface="Calibri"/>
            </a:endParaRPr>
          </a:p>
          <a:p>
            <a:pPr marL="12700" marR="111125" indent="45720">
              <a:lnSpc>
                <a:spcPts val="1920"/>
              </a:lnSpc>
              <a:spcBef>
                <a:spcPts val="25"/>
              </a:spcBef>
            </a:pPr>
            <a:endParaRPr lang="fr-FR" sz="1600" spc="-10" dirty="0">
              <a:latin typeface="Calibri"/>
              <a:cs typeface="Calibri"/>
            </a:endParaRPr>
          </a:p>
          <a:p>
            <a:pPr marL="12700" marR="111125" indent="45720">
              <a:lnSpc>
                <a:spcPts val="1920"/>
              </a:lnSpc>
              <a:spcBef>
                <a:spcPts val="25"/>
              </a:spcBef>
            </a:pPr>
            <a:endParaRPr sz="160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074744" y="3630042"/>
            <a:ext cx="7656830" cy="99963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>
              <a:lnSpc>
                <a:spcPts val="1885"/>
              </a:lnSpc>
              <a:spcBef>
                <a:spcPts val="95"/>
              </a:spcBef>
              <a:tabLst>
                <a:tab pos="756285" algn="l"/>
              </a:tabLst>
            </a:pPr>
            <a:endParaRPr lang="fr-FR" sz="1200" dirty="0">
              <a:solidFill>
                <a:srgbClr val="CF0A41"/>
              </a:solidFill>
              <a:latin typeface="Wingdings 3"/>
              <a:cs typeface="Wingdings 3"/>
            </a:endParaRPr>
          </a:p>
          <a:p>
            <a:pPr marL="469900">
              <a:lnSpc>
                <a:spcPts val="1885"/>
              </a:lnSpc>
              <a:spcBef>
                <a:spcPts val="95"/>
              </a:spcBef>
              <a:tabLst>
                <a:tab pos="756285" algn="l"/>
              </a:tabLst>
            </a:pPr>
            <a:r>
              <a:rPr sz="1200" dirty="0">
                <a:solidFill>
                  <a:srgbClr val="CF0A41"/>
                </a:solidFill>
                <a:latin typeface="Wingdings 3"/>
                <a:cs typeface="Wingdings 3"/>
              </a:rPr>
              <a:t></a:t>
            </a:r>
            <a:r>
              <a:rPr sz="1200" dirty="0">
                <a:solidFill>
                  <a:srgbClr val="CF0A41"/>
                </a:solidFill>
                <a:latin typeface="Times New Roman"/>
                <a:cs typeface="Times New Roman"/>
              </a:rPr>
              <a:t>	</a:t>
            </a:r>
            <a:r>
              <a:rPr sz="1600" b="1" spc="-5" dirty="0">
                <a:latin typeface="Calibri"/>
                <a:cs typeface="Calibri"/>
              </a:rPr>
              <a:t>Bénéficiaire</a:t>
            </a:r>
            <a:endParaRPr sz="1600" dirty="0">
              <a:latin typeface="Calibri"/>
              <a:cs typeface="Calibri"/>
            </a:endParaRPr>
          </a:p>
          <a:p>
            <a:pPr marL="12700" marR="5080">
              <a:lnSpc>
                <a:spcPts val="1920"/>
              </a:lnSpc>
              <a:spcBef>
                <a:spcPts val="30"/>
              </a:spcBef>
            </a:pPr>
            <a:r>
              <a:rPr sz="1600" spc="-5" dirty="0">
                <a:latin typeface="Calibri"/>
                <a:cs typeface="Calibri"/>
              </a:rPr>
              <a:t>Les bénéficiaire </a:t>
            </a:r>
            <a:r>
              <a:rPr sz="1600" dirty="0">
                <a:latin typeface="Calibri"/>
                <a:cs typeface="Calibri"/>
              </a:rPr>
              <a:t>de </a:t>
            </a:r>
            <a:r>
              <a:rPr sz="1600" spc="-20" dirty="0">
                <a:latin typeface="Calibri"/>
                <a:cs typeface="Calibri"/>
              </a:rPr>
              <a:t>l’obligation d’emploi </a:t>
            </a:r>
            <a:r>
              <a:rPr sz="1600" spc="-10" dirty="0">
                <a:latin typeface="Calibri"/>
                <a:cs typeface="Calibri"/>
              </a:rPr>
              <a:t>ou </a:t>
            </a:r>
            <a:r>
              <a:rPr sz="1600" spc="-15" dirty="0">
                <a:latin typeface="Calibri"/>
                <a:cs typeface="Calibri"/>
              </a:rPr>
              <a:t>ayant </a:t>
            </a:r>
            <a:r>
              <a:rPr sz="1600" spc="-5" dirty="0">
                <a:latin typeface="Calibri"/>
                <a:cs typeface="Calibri"/>
              </a:rPr>
              <a:t>déposé une demande </a:t>
            </a:r>
            <a:r>
              <a:rPr sz="1600" dirty="0">
                <a:latin typeface="Calibri"/>
                <a:cs typeface="Calibri"/>
              </a:rPr>
              <a:t>de </a:t>
            </a:r>
            <a:r>
              <a:rPr sz="1600" spc="-10" dirty="0">
                <a:latin typeface="Calibri"/>
                <a:cs typeface="Calibri"/>
              </a:rPr>
              <a:t>reconnaissance </a:t>
            </a:r>
            <a:r>
              <a:rPr sz="1600" spc="-5" dirty="0">
                <a:latin typeface="Calibri"/>
                <a:cs typeface="Calibri"/>
              </a:rPr>
              <a:t>se  </a:t>
            </a:r>
            <a:r>
              <a:rPr sz="1600" spc="-10" dirty="0">
                <a:latin typeface="Calibri"/>
                <a:cs typeface="Calibri"/>
              </a:rPr>
              <a:t>trouvant </a:t>
            </a:r>
            <a:r>
              <a:rPr sz="1600" spc="-5" dirty="0">
                <a:latin typeface="Calibri"/>
                <a:cs typeface="Calibri"/>
              </a:rPr>
              <a:t>dans les situations </a:t>
            </a:r>
            <a:r>
              <a:rPr sz="1600" spc="-10" dirty="0">
                <a:latin typeface="Calibri"/>
                <a:cs typeface="Calibri"/>
              </a:rPr>
              <a:t>suivantes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: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942325" y="4761646"/>
            <a:ext cx="772604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89535" indent="-287020">
              <a:lnSpc>
                <a:spcPct val="100000"/>
              </a:lnSpc>
              <a:spcBef>
                <a:spcPts val="95"/>
              </a:spcBef>
              <a:buClr>
                <a:srgbClr val="492356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600" spc="-10" dirty="0">
                <a:latin typeface="Calibri"/>
                <a:cs typeface="Calibri"/>
              </a:rPr>
              <a:t>travaillant en établissements </a:t>
            </a:r>
            <a:r>
              <a:rPr sz="1600" dirty="0">
                <a:latin typeface="Calibri"/>
                <a:cs typeface="Calibri"/>
              </a:rPr>
              <a:t>de </a:t>
            </a:r>
            <a:r>
              <a:rPr sz="1600" spc="-10" dirty="0">
                <a:latin typeface="Calibri"/>
                <a:cs typeface="Calibri"/>
              </a:rPr>
              <a:t>santé </a:t>
            </a:r>
            <a:r>
              <a:rPr sz="1600" spc="-5" dirty="0">
                <a:latin typeface="Calibri"/>
                <a:cs typeface="Calibri"/>
              </a:rPr>
              <a:t>privés (médecins, </a:t>
            </a:r>
            <a:r>
              <a:rPr sz="1600" spc="-10" dirty="0">
                <a:latin typeface="Calibri"/>
                <a:cs typeface="Calibri"/>
              </a:rPr>
              <a:t>infirmiers, </a:t>
            </a:r>
            <a:r>
              <a:rPr sz="1600" spc="-5" dirty="0">
                <a:latin typeface="Calibri"/>
                <a:cs typeface="Calibri"/>
              </a:rPr>
              <a:t>aides-soignants,..)  </a:t>
            </a:r>
            <a:r>
              <a:rPr sz="1600" spc="-10" dirty="0">
                <a:latin typeface="Calibri"/>
                <a:cs typeface="Calibri"/>
              </a:rPr>
              <a:t>travaillant </a:t>
            </a:r>
            <a:r>
              <a:rPr sz="1600" spc="-5" dirty="0">
                <a:latin typeface="Calibri"/>
                <a:cs typeface="Calibri"/>
              </a:rPr>
              <a:t>dans une </a:t>
            </a:r>
            <a:r>
              <a:rPr sz="1600" spc="-10" dirty="0">
                <a:latin typeface="Calibri"/>
                <a:cs typeface="Calibri"/>
              </a:rPr>
              <a:t>entreprise </a:t>
            </a:r>
            <a:r>
              <a:rPr sz="1600" spc="-15" dirty="0">
                <a:latin typeface="Calibri"/>
                <a:cs typeface="Calibri"/>
              </a:rPr>
              <a:t>ayant </a:t>
            </a:r>
            <a:r>
              <a:rPr sz="1600" dirty="0">
                <a:latin typeface="Calibri"/>
                <a:cs typeface="Calibri"/>
              </a:rPr>
              <a:t>une </a:t>
            </a:r>
            <a:r>
              <a:rPr sz="1600" spc="-5" dirty="0">
                <a:latin typeface="Calibri"/>
                <a:cs typeface="Calibri"/>
              </a:rPr>
              <a:t>activité essentielle à la </a:t>
            </a:r>
            <a:r>
              <a:rPr sz="1600" spc="-10" dirty="0">
                <a:latin typeface="Calibri"/>
                <a:cs typeface="Calibri"/>
              </a:rPr>
              <a:t>continuité </a:t>
            </a:r>
            <a:r>
              <a:rPr sz="1600" dirty="0">
                <a:latin typeface="Calibri"/>
                <a:cs typeface="Calibri"/>
              </a:rPr>
              <a:t>de </a:t>
            </a:r>
            <a:r>
              <a:rPr sz="1600" spc="-5" dirty="0">
                <a:latin typeface="Calibri"/>
                <a:cs typeface="Calibri"/>
              </a:rPr>
              <a:t>la vie </a:t>
            </a:r>
            <a:r>
              <a:rPr sz="1600" dirty="0">
                <a:latin typeface="Calibri"/>
                <a:cs typeface="Calibri"/>
              </a:rPr>
              <a:t>de </a:t>
            </a:r>
            <a:r>
              <a:rPr sz="1600" spc="-5" dirty="0">
                <a:latin typeface="Calibri"/>
                <a:cs typeface="Calibri"/>
              </a:rPr>
              <a:t>la  nation </a:t>
            </a:r>
            <a:r>
              <a:rPr sz="1600" spc="-10" dirty="0">
                <a:latin typeface="Calibri"/>
                <a:cs typeface="Calibri"/>
              </a:rPr>
              <a:t>(caissière, personne en charge de </a:t>
            </a:r>
            <a:r>
              <a:rPr sz="1600" spc="-5" dirty="0">
                <a:latin typeface="Calibri"/>
                <a:cs typeface="Calibri"/>
              </a:rPr>
              <a:t>la logistique,</a:t>
            </a:r>
            <a:r>
              <a:rPr sz="1600" spc="65" dirty="0">
                <a:latin typeface="Calibri"/>
                <a:cs typeface="Calibri"/>
              </a:rPr>
              <a:t> </a:t>
            </a:r>
            <a:r>
              <a:rPr sz="1600" spc="5" dirty="0">
                <a:latin typeface="Calibri"/>
                <a:cs typeface="Calibri"/>
              </a:rPr>
              <a:t>…)</a:t>
            </a:r>
            <a:endParaRPr sz="1600" dirty="0">
              <a:latin typeface="Calibri"/>
              <a:cs typeface="Calibri"/>
            </a:endParaRPr>
          </a:p>
          <a:p>
            <a:pPr marL="299085" marR="5080" indent="-287020">
              <a:lnSpc>
                <a:spcPct val="100000"/>
              </a:lnSpc>
              <a:buClr>
                <a:srgbClr val="492356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600" spc="-20" dirty="0">
                <a:latin typeface="Calibri"/>
                <a:cs typeface="Calibri"/>
              </a:rPr>
              <a:t>exerçant </a:t>
            </a:r>
            <a:r>
              <a:rPr sz="1600" spc="-5" dirty="0">
                <a:latin typeface="Calibri"/>
                <a:cs typeface="Calibri"/>
              </a:rPr>
              <a:t>une </a:t>
            </a:r>
            <a:r>
              <a:rPr sz="1600" spc="-10" dirty="0">
                <a:latin typeface="Calibri"/>
                <a:cs typeface="Calibri"/>
              </a:rPr>
              <a:t>profession réglementée </a:t>
            </a:r>
            <a:r>
              <a:rPr sz="1600" spc="-5" dirty="0">
                <a:latin typeface="Calibri"/>
                <a:cs typeface="Calibri"/>
              </a:rPr>
              <a:t>(pharmacien, journaliste,...) </a:t>
            </a:r>
            <a:r>
              <a:rPr sz="1600" spc="-10" dirty="0">
                <a:latin typeface="Calibri"/>
                <a:cs typeface="Calibri"/>
              </a:rPr>
              <a:t>ou </a:t>
            </a:r>
            <a:r>
              <a:rPr sz="1600" spc="-20" dirty="0">
                <a:latin typeface="Calibri"/>
                <a:cs typeface="Calibri"/>
              </a:rPr>
              <a:t>exerçant </a:t>
            </a:r>
            <a:r>
              <a:rPr sz="1600" spc="-5" dirty="0">
                <a:latin typeface="Calibri"/>
                <a:cs typeface="Calibri"/>
              </a:rPr>
              <a:t>une activité  </a:t>
            </a:r>
            <a:r>
              <a:rPr sz="1600" spc="-15" dirty="0">
                <a:latin typeface="Calibri"/>
                <a:cs typeface="Calibri"/>
              </a:rPr>
              <a:t>présentant </a:t>
            </a:r>
            <a:r>
              <a:rPr sz="1600" dirty="0">
                <a:latin typeface="Calibri"/>
                <a:cs typeface="Calibri"/>
              </a:rPr>
              <a:t>un </a:t>
            </a:r>
            <a:r>
              <a:rPr sz="1600" spc="-15" dirty="0">
                <a:latin typeface="Calibri"/>
                <a:cs typeface="Calibri"/>
              </a:rPr>
              <a:t>caractère </a:t>
            </a:r>
            <a:r>
              <a:rPr sz="1600" spc="-5" dirty="0">
                <a:latin typeface="Calibri"/>
                <a:cs typeface="Calibri"/>
              </a:rPr>
              <a:t>indispensable </a:t>
            </a:r>
            <a:r>
              <a:rPr sz="1600" dirty="0">
                <a:latin typeface="Calibri"/>
                <a:cs typeface="Calibri"/>
              </a:rPr>
              <a:t>dans </a:t>
            </a:r>
            <a:r>
              <a:rPr sz="1600" spc="-5" dirty="0">
                <a:latin typeface="Calibri"/>
                <a:cs typeface="Calibri"/>
              </a:rPr>
              <a:t>son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entreprise.</a:t>
            </a:r>
            <a:endParaRPr sz="1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88D1B-CF5F-403D-AB18-4344A17FAE8C}" type="slidenum">
              <a:rPr lang="fr-FR" smtClean="0"/>
              <a:t>12</a:t>
            </a:fld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298700" y="1605256"/>
            <a:ext cx="82296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9325" lvl="1" indent="-315125" algn="just">
              <a:lnSpc>
                <a:spcPts val="1544"/>
              </a:lnSpc>
              <a:buClr>
                <a:srgbClr val="D00B41"/>
              </a:buClr>
              <a:buSzPts val="1200"/>
              <a:buFont typeface="Wingdings 3" panose="05040102010807070707" pitchFamily="18" charset="2"/>
              <a:buChar char=""/>
              <a:tabLst>
                <a:tab pos="298318" algn="l"/>
              </a:tabLst>
            </a:pPr>
            <a:r>
              <a:rPr lang="fr-FR" sz="1985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Objectif </a:t>
            </a:r>
            <a:endParaRPr lang="fr-FR" sz="1985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662"/>
              </a:spcBef>
            </a:pPr>
            <a:r>
              <a:rPr lang="fr-FR" sz="1985" dirty="0"/>
              <a:t>Sécuriser une personne handicapée dans son parcours de formation.</a:t>
            </a:r>
          </a:p>
          <a:p>
            <a:pPr>
              <a:lnSpc>
                <a:spcPct val="110000"/>
              </a:lnSpc>
              <a:spcBef>
                <a:spcPts val="662"/>
              </a:spcBef>
            </a:pPr>
            <a:endParaRPr lang="fr-FR" sz="1985" dirty="0"/>
          </a:p>
          <a:p>
            <a:pPr marL="819325" lvl="1" indent="-315125" algn="just">
              <a:lnSpc>
                <a:spcPts val="1544"/>
              </a:lnSpc>
              <a:buClr>
                <a:srgbClr val="D00B41"/>
              </a:buClr>
              <a:buSzPts val="1200"/>
              <a:buFont typeface="Wingdings 3" panose="05040102010807070707" pitchFamily="18" charset="2"/>
              <a:buChar char=""/>
              <a:tabLst>
                <a:tab pos="298318" algn="l"/>
              </a:tabLst>
            </a:pPr>
            <a:r>
              <a:rPr lang="fr-FR" sz="1985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Modalités et contenus </a:t>
            </a:r>
          </a:p>
          <a:p>
            <a:pPr marL="819325" lvl="1" indent="-315125" algn="just">
              <a:lnSpc>
                <a:spcPts val="1544"/>
              </a:lnSpc>
              <a:buClr>
                <a:srgbClr val="D00B41"/>
              </a:buClr>
              <a:buSzPts val="1200"/>
              <a:buFont typeface="Wingdings 3" panose="05040102010807070707" pitchFamily="18" charset="2"/>
              <a:buChar char=""/>
              <a:tabLst>
                <a:tab pos="298318" algn="l"/>
              </a:tabLst>
            </a:pPr>
            <a:endParaRPr lang="fr-FR" sz="1985" b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985" dirty="0"/>
              <a:t>Financement à titre exceptionnel destiné à couvrir les frais d'équipement (ordinateur, imprimante, liaison internet,…) à engager </a:t>
            </a:r>
            <a:r>
              <a:rPr lang="fr-FR" sz="1985" b="1" dirty="0">
                <a:solidFill>
                  <a:schemeClr val="tx2">
                    <a:lumMod val="75000"/>
                  </a:schemeClr>
                </a:solidFill>
              </a:rPr>
              <a:t>dans le cadre du parcours de formation à distance. </a:t>
            </a:r>
          </a:p>
          <a:p>
            <a:r>
              <a:rPr lang="fr-FR" sz="1985" b="1" dirty="0">
                <a:solidFill>
                  <a:schemeClr val="tx2">
                    <a:lumMod val="75000"/>
                  </a:schemeClr>
                </a:solidFill>
              </a:rPr>
              <a:t>Montant maximum : 500 €</a:t>
            </a:r>
          </a:p>
          <a:p>
            <a:endParaRPr lang="fr-FR" sz="1985" dirty="0">
              <a:solidFill>
                <a:schemeClr val="tx2">
                  <a:lumMod val="75000"/>
                </a:schemeClr>
              </a:solidFill>
            </a:endParaRPr>
          </a:p>
          <a:p>
            <a:endParaRPr lang="fr-FR" sz="1985" b="1" dirty="0">
              <a:solidFill>
                <a:schemeClr val="tx2">
                  <a:lumMod val="75000"/>
                </a:schemeClr>
              </a:solidFill>
            </a:endParaRPr>
          </a:p>
          <a:p>
            <a:pPr marL="819325" lvl="1" indent="-315125" algn="just">
              <a:lnSpc>
                <a:spcPts val="1544"/>
              </a:lnSpc>
              <a:buClr>
                <a:srgbClr val="D00B41"/>
              </a:buClr>
              <a:buSzPts val="1200"/>
              <a:buFont typeface="Wingdings 3" panose="05040102010807070707" pitchFamily="18" charset="2"/>
              <a:buChar char=""/>
              <a:tabLst>
                <a:tab pos="298318" algn="l"/>
              </a:tabLst>
            </a:pPr>
            <a:r>
              <a:rPr lang="fr-FR" sz="1985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Bénéficiaire </a:t>
            </a:r>
          </a:p>
          <a:p>
            <a:pPr lvl="1" algn="just">
              <a:lnSpc>
                <a:spcPts val="1544"/>
              </a:lnSpc>
              <a:buClr>
                <a:srgbClr val="D00B41"/>
              </a:buClr>
              <a:buSzPts val="1200"/>
              <a:tabLst>
                <a:tab pos="298318" algn="l"/>
              </a:tabLst>
            </a:pPr>
            <a:endParaRPr lang="fr-FR" sz="1985" b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985" dirty="0"/>
              <a:t>Les bénéficiaires de l’obligation d’emploi au titre de l’article L5212-13 du Code du Travail ou ayant déposé une demande de reconnaissance </a:t>
            </a:r>
            <a:r>
              <a:rPr lang="fr-FR" sz="1985" b="1" dirty="0">
                <a:solidFill>
                  <a:schemeClr val="tx2">
                    <a:lumMod val="75000"/>
                  </a:schemeClr>
                </a:solidFill>
              </a:rPr>
              <a:t>engagée dans une démarche de formation à distance y compris les stagiaires en CRP</a:t>
            </a:r>
          </a:p>
          <a:p>
            <a:endParaRPr lang="fr-FR" sz="1985" dirty="0"/>
          </a:p>
          <a:p>
            <a:pPr marL="298318" algn="just">
              <a:lnSpc>
                <a:spcPct val="110000"/>
              </a:lnSpc>
              <a:spcBef>
                <a:spcPts val="662"/>
              </a:spcBef>
            </a:pPr>
            <a:endParaRPr lang="fr-FR" sz="1985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850901" y="276225"/>
            <a:ext cx="7391400" cy="1569660"/>
          </a:xfrm>
        </p:spPr>
        <p:txBody>
          <a:bodyPr/>
          <a:lstStyle/>
          <a:p>
            <a:r>
              <a:rPr lang="fr-FR" sz="3600" dirty="0"/>
              <a:t>Aide exceptionnelle au parcours</a:t>
            </a:r>
            <a:br>
              <a:rPr lang="fr-FR" sz="3600" dirty="0"/>
            </a:br>
            <a:r>
              <a:rPr lang="fr-FR" sz="3600" dirty="0"/>
              <a:t>de formation</a:t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80258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2563" y="608755"/>
            <a:ext cx="8414491" cy="1384995"/>
          </a:xfrm>
        </p:spPr>
        <p:txBody>
          <a:bodyPr/>
          <a:lstStyle/>
          <a:p>
            <a:r>
              <a:rPr lang="fr-FR" dirty="0"/>
              <a:t>Maintenir la rémunération et la protection sociale des stagiaires en formation</a:t>
            </a:r>
            <a:r>
              <a:rPr lang="fr-FR" u="sng" dirty="0"/>
              <a:t> 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12562" y="1769860"/>
            <a:ext cx="8376037" cy="2771849"/>
          </a:xfrm>
        </p:spPr>
        <p:txBody>
          <a:bodyPr/>
          <a:lstStyle/>
          <a:p>
            <a:pPr marL="819325" lvl="1" indent="-315125" algn="just" defTabSz="1008400">
              <a:lnSpc>
                <a:spcPts val="1544"/>
              </a:lnSpc>
              <a:buClr>
                <a:srgbClr val="D00B41"/>
              </a:buClr>
              <a:buSzPts val="1200"/>
              <a:buFont typeface="Wingdings 3" panose="05040102010807070707" pitchFamily="18" charset="2"/>
              <a:buChar char=""/>
              <a:tabLst>
                <a:tab pos="298318" algn="l"/>
              </a:tabLst>
            </a:pPr>
            <a:r>
              <a:rPr lang="fr-FR" sz="1985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Objectif</a:t>
            </a:r>
          </a:p>
          <a:p>
            <a:endParaRPr lang="fr-FR" sz="882" dirty="0"/>
          </a:p>
          <a:p>
            <a:r>
              <a:rPr lang="fr-FR" sz="1985" dirty="0"/>
              <a:t>Eviter la rupture dans la rémunération des stagiaires de la formation professionnelle</a:t>
            </a:r>
          </a:p>
          <a:p>
            <a:r>
              <a:rPr lang="fr-FR" sz="1985" dirty="0"/>
              <a:t>Sécuriser les parcours professionnels</a:t>
            </a:r>
          </a:p>
          <a:p>
            <a:r>
              <a:rPr lang="fr-FR" sz="1985" dirty="0"/>
              <a:t> </a:t>
            </a:r>
          </a:p>
          <a:p>
            <a:r>
              <a:rPr lang="fr-FR" sz="1985" dirty="0"/>
              <a:t>L’</a:t>
            </a:r>
            <a:r>
              <a:rPr lang="fr-FR" sz="1985" dirty="0" err="1"/>
              <a:t>Agefiph</a:t>
            </a:r>
            <a:r>
              <a:rPr lang="fr-FR" sz="1985" dirty="0"/>
              <a:t>, maintient également la rémunération des personnes en situation de handicap qui, en amont du 13 mars, ont choisi de ne pas se rendre à leur formation en raison du risque lié à leur santé compte-tenu de la pandémie, et de simplifier le traitement de ces demandes.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88D1B-CF5F-403D-AB18-4344A17FAE8C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5269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40764" y="6886955"/>
            <a:ext cx="73660" cy="91440"/>
          </a:xfrm>
          <a:custGeom>
            <a:avLst/>
            <a:gdLst/>
            <a:ahLst/>
            <a:cxnLst/>
            <a:rect l="l" t="t" r="r" b="b"/>
            <a:pathLst>
              <a:path w="73659" h="91440">
                <a:moveTo>
                  <a:pt x="48768" y="91440"/>
                </a:moveTo>
                <a:lnTo>
                  <a:pt x="41148" y="91440"/>
                </a:lnTo>
                <a:lnTo>
                  <a:pt x="27432" y="89916"/>
                </a:lnTo>
                <a:lnTo>
                  <a:pt x="15240" y="83820"/>
                </a:lnTo>
                <a:lnTo>
                  <a:pt x="7620" y="74676"/>
                </a:lnTo>
                <a:lnTo>
                  <a:pt x="1524" y="60960"/>
                </a:lnTo>
                <a:lnTo>
                  <a:pt x="0" y="47244"/>
                </a:lnTo>
                <a:lnTo>
                  <a:pt x="1524" y="33528"/>
                </a:lnTo>
                <a:lnTo>
                  <a:pt x="7620" y="19812"/>
                </a:lnTo>
                <a:lnTo>
                  <a:pt x="16764" y="9144"/>
                </a:lnTo>
                <a:lnTo>
                  <a:pt x="27432" y="3048"/>
                </a:lnTo>
                <a:lnTo>
                  <a:pt x="39624" y="0"/>
                </a:lnTo>
                <a:lnTo>
                  <a:pt x="42672" y="0"/>
                </a:lnTo>
                <a:lnTo>
                  <a:pt x="56388" y="1524"/>
                </a:lnTo>
                <a:lnTo>
                  <a:pt x="67056" y="10668"/>
                </a:lnTo>
                <a:lnTo>
                  <a:pt x="70321" y="18288"/>
                </a:lnTo>
                <a:lnTo>
                  <a:pt x="41148" y="18288"/>
                </a:lnTo>
                <a:lnTo>
                  <a:pt x="28956" y="21336"/>
                </a:lnTo>
                <a:lnTo>
                  <a:pt x="21336" y="33528"/>
                </a:lnTo>
                <a:lnTo>
                  <a:pt x="21336" y="35052"/>
                </a:lnTo>
                <a:lnTo>
                  <a:pt x="56665" y="35052"/>
                </a:lnTo>
                <a:lnTo>
                  <a:pt x="71628" y="48768"/>
                </a:lnTo>
                <a:lnTo>
                  <a:pt x="19812" y="51816"/>
                </a:lnTo>
                <a:lnTo>
                  <a:pt x="24384" y="65532"/>
                </a:lnTo>
                <a:lnTo>
                  <a:pt x="35052" y="71628"/>
                </a:lnTo>
                <a:lnTo>
                  <a:pt x="42672" y="73152"/>
                </a:lnTo>
                <a:lnTo>
                  <a:pt x="67818" y="73152"/>
                </a:lnTo>
                <a:lnTo>
                  <a:pt x="71628" y="82296"/>
                </a:lnTo>
                <a:lnTo>
                  <a:pt x="60960" y="88392"/>
                </a:lnTo>
                <a:lnTo>
                  <a:pt x="48768" y="91440"/>
                </a:lnTo>
                <a:close/>
              </a:path>
              <a:path w="73659" h="91440">
                <a:moveTo>
                  <a:pt x="71628" y="48768"/>
                </a:moveTo>
                <a:lnTo>
                  <a:pt x="53340" y="32004"/>
                </a:lnTo>
                <a:lnTo>
                  <a:pt x="53340" y="18288"/>
                </a:lnTo>
                <a:lnTo>
                  <a:pt x="70321" y="18288"/>
                </a:lnTo>
                <a:lnTo>
                  <a:pt x="71628" y="21336"/>
                </a:lnTo>
                <a:lnTo>
                  <a:pt x="73152" y="32004"/>
                </a:lnTo>
                <a:lnTo>
                  <a:pt x="73152" y="42672"/>
                </a:lnTo>
                <a:lnTo>
                  <a:pt x="71628" y="47244"/>
                </a:lnTo>
                <a:lnTo>
                  <a:pt x="71628" y="48768"/>
                </a:lnTo>
                <a:close/>
              </a:path>
              <a:path w="73659" h="91440">
                <a:moveTo>
                  <a:pt x="56665" y="35052"/>
                </a:moveTo>
                <a:lnTo>
                  <a:pt x="21336" y="35052"/>
                </a:lnTo>
                <a:lnTo>
                  <a:pt x="53340" y="33528"/>
                </a:lnTo>
                <a:lnTo>
                  <a:pt x="53340" y="32004"/>
                </a:lnTo>
                <a:lnTo>
                  <a:pt x="56665" y="35052"/>
                </a:lnTo>
                <a:close/>
              </a:path>
              <a:path w="73659" h="91440">
                <a:moveTo>
                  <a:pt x="67818" y="73152"/>
                </a:moveTo>
                <a:lnTo>
                  <a:pt x="48768" y="73152"/>
                </a:lnTo>
                <a:lnTo>
                  <a:pt x="56388" y="70104"/>
                </a:lnTo>
                <a:lnTo>
                  <a:pt x="62484" y="65532"/>
                </a:lnTo>
                <a:lnTo>
                  <a:pt x="64008" y="64008"/>
                </a:lnTo>
                <a:lnTo>
                  <a:pt x="67818" y="73152"/>
                </a:lnTo>
                <a:close/>
              </a:path>
            </a:pathLst>
          </a:custGeom>
          <a:solidFill>
            <a:srgbClr val="622F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24584" y="6847331"/>
            <a:ext cx="60960" cy="129539"/>
          </a:xfrm>
          <a:custGeom>
            <a:avLst/>
            <a:gdLst/>
            <a:ahLst/>
            <a:cxnLst/>
            <a:rect l="l" t="t" r="r" b="b"/>
            <a:pathLst>
              <a:path w="60960" h="129540">
                <a:moveTo>
                  <a:pt x="30480" y="41148"/>
                </a:moveTo>
                <a:lnTo>
                  <a:pt x="12192" y="41148"/>
                </a:lnTo>
                <a:lnTo>
                  <a:pt x="12192" y="27432"/>
                </a:lnTo>
                <a:lnTo>
                  <a:pt x="16764" y="15240"/>
                </a:lnTo>
                <a:lnTo>
                  <a:pt x="21336" y="10668"/>
                </a:lnTo>
                <a:lnTo>
                  <a:pt x="30480" y="3048"/>
                </a:lnTo>
                <a:lnTo>
                  <a:pt x="42672" y="0"/>
                </a:lnTo>
                <a:lnTo>
                  <a:pt x="50292" y="0"/>
                </a:lnTo>
                <a:lnTo>
                  <a:pt x="56388" y="1524"/>
                </a:lnTo>
                <a:lnTo>
                  <a:pt x="59436" y="1524"/>
                </a:lnTo>
                <a:lnTo>
                  <a:pt x="60960" y="3048"/>
                </a:lnTo>
                <a:lnTo>
                  <a:pt x="58189" y="18288"/>
                </a:lnTo>
                <a:lnTo>
                  <a:pt x="41148" y="18288"/>
                </a:lnTo>
                <a:lnTo>
                  <a:pt x="38100" y="19812"/>
                </a:lnTo>
                <a:lnTo>
                  <a:pt x="35052" y="22860"/>
                </a:lnTo>
                <a:lnTo>
                  <a:pt x="32004" y="27432"/>
                </a:lnTo>
                <a:lnTo>
                  <a:pt x="30480" y="33528"/>
                </a:lnTo>
                <a:lnTo>
                  <a:pt x="30480" y="41148"/>
                </a:lnTo>
                <a:close/>
              </a:path>
              <a:path w="60960" h="129540">
                <a:moveTo>
                  <a:pt x="57912" y="19812"/>
                </a:moveTo>
                <a:lnTo>
                  <a:pt x="54864" y="18288"/>
                </a:lnTo>
                <a:lnTo>
                  <a:pt x="58189" y="18288"/>
                </a:lnTo>
                <a:lnTo>
                  <a:pt x="57912" y="19812"/>
                </a:lnTo>
                <a:close/>
              </a:path>
              <a:path w="60960" h="129540">
                <a:moveTo>
                  <a:pt x="51816" y="57912"/>
                </a:moveTo>
                <a:lnTo>
                  <a:pt x="0" y="57912"/>
                </a:lnTo>
                <a:lnTo>
                  <a:pt x="0" y="41148"/>
                </a:lnTo>
                <a:lnTo>
                  <a:pt x="51816" y="41148"/>
                </a:lnTo>
                <a:lnTo>
                  <a:pt x="51816" y="57912"/>
                </a:lnTo>
                <a:close/>
              </a:path>
              <a:path w="60960" h="129540">
                <a:moveTo>
                  <a:pt x="30480" y="129540"/>
                </a:moveTo>
                <a:lnTo>
                  <a:pt x="12192" y="129540"/>
                </a:lnTo>
                <a:lnTo>
                  <a:pt x="12192" y="57912"/>
                </a:lnTo>
                <a:lnTo>
                  <a:pt x="30480" y="57912"/>
                </a:lnTo>
                <a:lnTo>
                  <a:pt x="30480" y="129540"/>
                </a:lnTo>
                <a:close/>
              </a:path>
            </a:pathLst>
          </a:custGeom>
          <a:solidFill>
            <a:srgbClr val="622F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44751" y="6886956"/>
            <a:ext cx="76200" cy="1295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50263" y="6886956"/>
            <a:ext cx="74676" cy="914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40408" y="6848855"/>
            <a:ext cx="169164" cy="1661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91639" y="6848856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4">
                <a:moveTo>
                  <a:pt x="21336" y="25908"/>
                </a:moveTo>
                <a:lnTo>
                  <a:pt x="6096" y="25908"/>
                </a:lnTo>
                <a:lnTo>
                  <a:pt x="0" y="19812"/>
                </a:lnTo>
                <a:lnTo>
                  <a:pt x="0" y="4572"/>
                </a:lnTo>
                <a:lnTo>
                  <a:pt x="6096" y="0"/>
                </a:lnTo>
                <a:lnTo>
                  <a:pt x="21336" y="0"/>
                </a:lnTo>
                <a:lnTo>
                  <a:pt x="25908" y="4572"/>
                </a:lnTo>
                <a:lnTo>
                  <a:pt x="25908" y="19812"/>
                </a:lnTo>
                <a:lnTo>
                  <a:pt x="21336" y="25908"/>
                </a:lnTo>
                <a:close/>
              </a:path>
            </a:pathLst>
          </a:custGeom>
          <a:solidFill>
            <a:srgbClr val="F274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35379" y="6847332"/>
            <a:ext cx="166116" cy="1676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06118" y="688848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391"/>
                </a:lnTo>
              </a:path>
            </a:pathLst>
          </a:custGeom>
          <a:ln w="19812">
            <a:solidFill>
              <a:srgbClr val="622F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288548" y="446061"/>
            <a:ext cx="7595870" cy="559449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820"/>
              </a:spcBef>
            </a:pPr>
            <a:r>
              <a:rPr sz="3600" spc="-10" dirty="0"/>
              <a:t>Permanence </a:t>
            </a:r>
            <a:r>
              <a:rPr sz="3600" spc="-35" dirty="0" err="1"/>
              <a:t>d’écoute</a:t>
            </a:r>
            <a:r>
              <a:rPr sz="3600" spc="-35" dirty="0"/>
              <a:t> </a:t>
            </a:r>
            <a:r>
              <a:rPr sz="3600" spc="-10" dirty="0" err="1"/>
              <a:t>téléphonique</a:t>
            </a:r>
            <a:endParaRPr sz="3600" spc="-5" dirty="0"/>
          </a:p>
        </p:txBody>
      </p:sp>
      <p:sp>
        <p:nvSpPr>
          <p:cNvPr id="11" name="object 11"/>
          <p:cNvSpPr txBox="1"/>
          <p:nvPr/>
        </p:nvSpPr>
        <p:spPr>
          <a:xfrm>
            <a:off x="1824990" y="1860525"/>
            <a:ext cx="7954657" cy="53027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265">
              <a:lnSpc>
                <a:spcPct val="100000"/>
              </a:lnSpc>
              <a:spcBef>
                <a:spcPts val="95"/>
              </a:spcBef>
              <a:tabLst>
                <a:tab pos="756285" algn="l"/>
              </a:tabLst>
            </a:pPr>
            <a:r>
              <a:rPr lang="fr-FR" sz="1600" b="1" spc="-5" dirty="0">
                <a:latin typeface="Calibri"/>
                <a:cs typeface="Calibri"/>
              </a:rPr>
              <a:t>Cette mesure est destinée aux </a:t>
            </a:r>
            <a:r>
              <a:rPr sz="1600" b="1" spc="-10" dirty="0" err="1">
                <a:latin typeface="Calibri"/>
                <a:cs typeface="Calibri"/>
              </a:rPr>
              <a:t>demandeurs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d’emploi, 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spc="-5" dirty="0" err="1">
                <a:latin typeface="Calibri"/>
                <a:cs typeface="Calibri"/>
              </a:rPr>
              <a:t>salariés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et</a:t>
            </a:r>
            <a:r>
              <a:rPr sz="1600" b="1" spc="145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travailleurs</a:t>
            </a:r>
            <a:endParaRPr sz="1600" dirty="0">
              <a:latin typeface="Calibri"/>
              <a:cs typeface="Calibri"/>
            </a:endParaRPr>
          </a:p>
          <a:p>
            <a:pPr marL="193675">
              <a:lnSpc>
                <a:spcPct val="100000"/>
              </a:lnSpc>
              <a:spcBef>
                <a:spcPts val="195"/>
              </a:spcBef>
            </a:pPr>
            <a:r>
              <a:rPr lang="fr-FR" sz="1600" b="1" spc="-10" dirty="0">
                <a:latin typeface="Calibri"/>
                <a:cs typeface="Calibri"/>
              </a:rPr>
              <a:t>       </a:t>
            </a:r>
            <a:r>
              <a:rPr sz="1600" b="1" spc="-10" dirty="0" err="1">
                <a:latin typeface="Calibri"/>
                <a:cs typeface="Calibri"/>
              </a:rPr>
              <a:t>indépendants</a:t>
            </a:r>
            <a:r>
              <a:rPr sz="1600" b="1" spc="-10" dirty="0">
                <a:latin typeface="Calibri"/>
                <a:cs typeface="Calibri"/>
              </a:rPr>
              <a:t> en </a:t>
            </a:r>
            <a:r>
              <a:rPr sz="1600" b="1" spc="-5" dirty="0">
                <a:latin typeface="Calibri"/>
                <a:cs typeface="Calibri"/>
              </a:rPr>
              <a:t>situation </a:t>
            </a:r>
            <a:r>
              <a:rPr sz="1600" b="1" spc="-10" dirty="0">
                <a:latin typeface="Calibri"/>
                <a:cs typeface="Calibri"/>
              </a:rPr>
              <a:t>de</a:t>
            </a:r>
            <a:r>
              <a:rPr sz="1600" b="1" spc="7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handicap</a:t>
            </a:r>
            <a:r>
              <a:rPr lang="fr-FR" sz="1600" b="1" spc="-10" dirty="0">
                <a:latin typeface="Calibri"/>
                <a:cs typeface="Calibri"/>
              </a:rPr>
              <a:t>, ainsi qu’à leurs proches et aidants</a:t>
            </a:r>
            <a:r>
              <a:rPr sz="1600" b="1" spc="-10" dirty="0">
                <a:latin typeface="Calibri"/>
                <a:cs typeface="Calibri"/>
              </a:rPr>
              <a:t>.</a:t>
            </a:r>
            <a:r>
              <a:rPr lang="fr-FR" sz="1600" dirty="0"/>
              <a:t> 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448503" y="2790825"/>
            <a:ext cx="6957059" cy="1633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lang="fr-FR" sz="1600" b="1" spc="-15" dirty="0">
                <a:latin typeface="Calibri"/>
                <a:cs typeface="Calibri"/>
              </a:rPr>
              <a:t>Service accessible 7 jours/7 :</a:t>
            </a:r>
          </a:p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lang="fr-FR" sz="1600" b="1" spc="-15" dirty="0">
                <a:latin typeface="Calibri"/>
                <a:cs typeface="Calibri"/>
              </a:rPr>
              <a:t>De 08 h à 18 h du lundi au samedi et de 08 h à 13 h le dimanche</a:t>
            </a:r>
            <a:endParaRPr sz="1600" dirty="0">
              <a:latin typeface="Calibri"/>
              <a:cs typeface="Calibri"/>
            </a:endParaRPr>
          </a:p>
          <a:p>
            <a:pPr marL="193675" indent="-181610">
              <a:lnSpc>
                <a:spcPct val="100000"/>
              </a:lnSpc>
              <a:spcBef>
                <a:spcPts val="785"/>
              </a:spcBef>
              <a:buClr>
                <a:srgbClr val="492356"/>
              </a:buClr>
              <a:buFont typeface="Wingdings"/>
              <a:buChar char=""/>
              <a:tabLst>
                <a:tab pos="194310" algn="l"/>
              </a:tabLst>
            </a:pPr>
            <a:r>
              <a:rPr sz="1800" b="1" spc="-5" dirty="0">
                <a:latin typeface="Calibri"/>
                <a:cs typeface="Calibri"/>
              </a:rPr>
              <a:t>par téléphone </a:t>
            </a:r>
            <a:r>
              <a:rPr sz="1800" b="1" spc="-5" dirty="0">
                <a:solidFill>
                  <a:srgbClr val="492356"/>
                </a:solidFill>
                <a:latin typeface="Calibri"/>
                <a:cs typeface="Calibri"/>
              </a:rPr>
              <a:t>au </a:t>
            </a:r>
            <a:r>
              <a:rPr sz="1800" b="1" dirty="0">
                <a:solidFill>
                  <a:srgbClr val="492356"/>
                </a:solidFill>
                <a:latin typeface="Calibri"/>
                <a:cs typeface="Calibri"/>
              </a:rPr>
              <a:t>0 </a:t>
            </a:r>
            <a:r>
              <a:rPr sz="1800" b="1" spc="-5" dirty="0">
                <a:solidFill>
                  <a:srgbClr val="492356"/>
                </a:solidFill>
                <a:latin typeface="Calibri"/>
                <a:cs typeface="Calibri"/>
              </a:rPr>
              <a:t>800 </a:t>
            </a:r>
            <a:r>
              <a:rPr sz="1800" b="1" spc="-10" dirty="0">
                <a:solidFill>
                  <a:srgbClr val="492356"/>
                </a:solidFill>
                <a:latin typeface="Calibri"/>
                <a:cs typeface="Calibri"/>
              </a:rPr>
              <a:t>11 </a:t>
            </a:r>
            <a:r>
              <a:rPr sz="1800" b="1" dirty="0">
                <a:solidFill>
                  <a:srgbClr val="492356"/>
                </a:solidFill>
                <a:latin typeface="Calibri"/>
                <a:cs typeface="Calibri"/>
              </a:rPr>
              <a:t>10 09 </a:t>
            </a:r>
            <a:r>
              <a:rPr sz="1800" b="1" dirty="0">
                <a:latin typeface="Calibri"/>
                <a:cs typeface="Calibri"/>
              </a:rPr>
              <a:t>(appel </a:t>
            </a:r>
            <a:r>
              <a:rPr sz="1800" b="1" spc="-15" dirty="0">
                <a:latin typeface="Calibri"/>
                <a:cs typeface="Calibri"/>
              </a:rPr>
              <a:t>gratuit </a:t>
            </a:r>
            <a:r>
              <a:rPr sz="1800" b="1" dirty="0">
                <a:latin typeface="Calibri"/>
                <a:cs typeface="Calibri"/>
              </a:rPr>
              <a:t>depuis un </a:t>
            </a:r>
            <a:r>
              <a:rPr sz="1800" b="1" spc="-10" dirty="0">
                <a:latin typeface="Calibri"/>
                <a:cs typeface="Calibri"/>
              </a:rPr>
              <a:t>poste</a:t>
            </a:r>
            <a:r>
              <a:rPr sz="1800" b="1" spc="-7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fixe).</a:t>
            </a:r>
            <a:endParaRPr sz="1800" dirty="0">
              <a:latin typeface="Calibri"/>
              <a:cs typeface="Calibri"/>
            </a:endParaRPr>
          </a:p>
          <a:p>
            <a:pPr marL="193675" marR="469265" indent="-181610">
              <a:lnSpc>
                <a:spcPct val="110000"/>
              </a:lnSpc>
              <a:spcBef>
                <a:spcPts val="600"/>
              </a:spcBef>
              <a:buClr>
                <a:srgbClr val="492356"/>
              </a:buClr>
              <a:buFont typeface="Wingdings"/>
              <a:buChar char=""/>
              <a:tabLst>
                <a:tab pos="194310" algn="l"/>
              </a:tabLst>
            </a:pPr>
            <a:r>
              <a:rPr sz="1800" b="1" spc="-5" dirty="0">
                <a:latin typeface="Calibri"/>
                <a:cs typeface="Calibri"/>
              </a:rPr>
              <a:t>Un </a:t>
            </a:r>
            <a:r>
              <a:rPr sz="1800" b="1" dirty="0">
                <a:latin typeface="Calibri"/>
                <a:cs typeface="Calibri"/>
              </a:rPr>
              <a:t>service </a:t>
            </a:r>
            <a:r>
              <a:rPr sz="1800" b="1" spc="-5" dirty="0">
                <a:latin typeface="Calibri"/>
                <a:cs typeface="Calibri"/>
              </a:rPr>
              <a:t>est </a:t>
            </a:r>
            <a:r>
              <a:rPr sz="1800" b="1" spc="-10" dirty="0">
                <a:latin typeface="Calibri"/>
                <a:cs typeface="Calibri"/>
              </a:rPr>
              <a:t>également </a:t>
            </a:r>
            <a:r>
              <a:rPr sz="1800" b="1" spc="-5" dirty="0">
                <a:latin typeface="Calibri"/>
                <a:cs typeface="Calibri"/>
              </a:rPr>
              <a:t>disponible </a:t>
            </a:r>
            <a:r>
              <a:rPr sz="1800" b="1" spc="-10" dirty="0">
                <a:latin typeface="Calibri"/>
                <a:cs typeface="Calibri"/>
              </a:rPr>
              <a:t>pour </a:t>
            </a:r>
            <a:r>
              <a:rPr sz="1800" b="1" spc="-5" dirty="0">
                <a:latin typeface="Calibri"/>
                <a:cs typeface="Calibri"/>
              </a:rPr>
              <a:t>les personnes sourdes</a:t>
            </a:r>
            <a:r>
              <a:rPr sz="1800" b="1" spc="-17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et  </a:t>
            </a:r>
            <a:r>
              <a:rPr sz="1800" b="1" spc="-10" dirty="0">
                <a:latin typeface="Calibri"/>
                <a:cs typeface="Calibri"/>
              </a:rPr>
              <a:t>malentendantes.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pc="-5" dirty="0"/>
              <a:t>19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288548" y="4838990"/>
            <a:ext cx="53467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>
                <a:hlinkClick r:id="rId6"/>
              </a:rPr>
              <a:t>https://www.agefiph.fr/actualites-handicap/ouverture-dune-cellule-decoute-psychologique-en-auvergne-rhone-alpes-destinee</a:t>
            </a:r>
            <a:endParaRPr lang="fr-F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3300" y="1952625"/>
            <a:ext cx="9003258" cy="2769989"/>
          </a:xfrm>
        </p:spPr>
        <p:txBody>
          <a:bodyPr/>
          <a:lstStyle/>
          <a:p>
            <a:r>
              <a:rPr lang="fr-FR" dirty="0"/>
              <a:t>Intervention de Handi Lyon Rhône</a:t>
            </a:r>
            <a:br>
              <a:rPr lang="fr-FR" dirty="0"/>
            </a:br>
            <a:br>
              <a:rPr lang="fr-FR" dirty="0"/>
            </a:br>
            <a:r>
              <a:rPr lang="fr-FR" dirty="0"/>
              <a:t>Permanence d’écoute téléphonique régionale</a:t>
            </a:r>
            <a:br>
              <a:rPr lang="fr-FR" dirty="0"/>
            </a:br>
            <a:br>
              <a:rPr lang="fr-FR" dirty="0"/>
            </a:b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8715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B7BE96-BAE0-40FF-8939-BB35DA7FF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071" y="1242268"/>
            <a:ext cx="9003258" cy="5539978"/>
          </a:xfrm>
        </p:spPr>
        <p:txBody>
          <a:bodyPr/>
          <a:lstStyle/>
          <a:p>
            <a:r>
              <a:rPr lang="fr-FR" dirty="0"/>
              <a:t>Témoignage de Gisèle SABOT </a:t>
            </a:r>
            <a:br>
              <a:rPr lang="fr-FR" dirty="0"/>
            </a:br>
            <a:br>
              <a:rPr lang="fr-FR" dirty="0"/>
            </a:br>
            <a:r>
              <a:rPr lang="fr-FR" dirty="0"/>
              <a:t>Boehringer </a:t>
            </a:r>
            <a:r>
              <a:rPr lang="fr-FR" dirty="0" err="1"/>
              <a:t>Ingelheim</a:t>
            </a:r>
            <a:r>
              <a:rPr lang="fr-FR" dirty="0"/>
              <a:t> - </a:t>
            </a:r>
            <a:r>
              <a:rPr lang="fr-FR" b="0" dirty="0"/>
              <a:t>responsable service social et mission handicap</a:t>
            </a:r>
            <a:br>
              <a:rPr lang="fr-FR" b="0" dirty="0"/>
            </a:br>
            <a:br>
              <a:rPr lang="fr-FR" dirty="0"/>
            </a:br>
            <a:r>
              <a:rPr lang="fr-FR" dirty="0"/>
              <a:t>Emilie Camps </a:t>
            </a:r>
            <a:br>
              <a:rPr lang="fr-FR" dirty="0"/>
            </a:br>
            <a:br>
              <a:rPr lang="fr-FR" dirty="0"/>
            </a:br>
            <a:r>
              <a:rPr lang="fr-FR" dirty="0"/>
              <a:t>TH Conseil </a:t>
            </a:r>
            <a:r>
              <a:rPr lang="fr-FR" b="0" dirty="0"/>
              <a:t>- Consultante - Pôle TEAM</a:t>
            </a:r>
            <a:br>
              <a:rPr lang="fr-FR" b="0" dirty="0"/>
            </a:br>
            <a:r>
              <a:rPr lang="fr-FR" b="0" dirty="0"/>
              <a:t>Trajectoire Emploi &amp; Accompagnement des Mobilités</a:t>
            </a:r>
            <a:br>
              <a:rPr lang="fr-FR" b="0" dirty="0"/>
            </a:br>
            <a:br>
              <a:rPr lang="fr-FR" b="0" dirty="0"/>
            </a:br>
            <a:br>
              <a:rPr lang="fr-FR" b="0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24042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742680" y="6186485"/>
            <a:ext cx="9400886" cy="1658787"/>
          </a:xfrm>
        </p:spPr>
        <p:txBody>
          <a:bodyPr/>
          <a:lstStyle/>
          <a:p>
            <a:endParaRPr lang="fr-FR" sz="2105" dirty="0"/>
          </a:p>
          <a:p>
            <a:pPr lvl="2">
              <a:buFont typeface="Wingdings" panose="05000000000000000000" pitchFamily="2" charset="2"/>
              <a:buChar char="ü"/>
            </a:pPr>
            <a:endParaRPr lang="fr-FR" sz="1637" dirty="0"/>
          </a:p>
          <a:p>
            <a:pPr lvl="2">
              <a:buFont typeface="Wingdings" panose="05000000000000000000" pitchFamily="2" charset="2"/>
              <a:buChar char="ü"/>
            </a:pPr>
            <a:endParaRPr lang="fr-FR" sz="1637" dirty="0"/>
          </a:p>
          <a:p>
            <a:pPr lvl="1"/>
            <a:endParaRPr lang="fr-FR" dirty="0"/>
          </a:p>
          <a:p>
            <a:endParaRPr lang="en-GB" dirty="0"/>
          </a:p>
          <a:p>
            <a:endParaRPr lang="fr-FR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9405562" y="6872285"/>
            <a:ext cx="167004" cy="153888"/>
          </a:xfrm>
        </p:spPr>
        <p:txBody>
          <a:bodyPr/>
          <a:lstStyle/>
          <a:p>
            <a:fld id="{143B55C4-4F5A-416B-997D-6CE47EB0A945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3" name="ZoneTexte 2"/>
          <p:cNvSpPr txBox="1"/>
          <p:nvPr/>
        </p:nvSpPr>
        <p:spPr>
          <a:xfrm>
            <a:off x="1232597" y="990583"/>
            <a:ext cx="8497580" cy="4319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2807" dirty="0"/>
              <a:t>Gestion de crise sanitaire chez </a:t>
            </a:r>
            <a:r>
              <a:rPr lang="fr-FR" sz="2807" dirty="0" err="1"/>
              <a:t>Boehringer</a:t>
            </a:r>
            <a:r>
              <a:rPr lang="fr-FR" sz="2807" dirty="0"/>
              <a:t> </a:t>
            </a:r>
            <a:r>
              <a:rPr lang="fr-FR" sz="2807" dirty="0" err="1"/>
              <a:t>Ingelheim</a:t>
            </a:r>
            <a:endParaRPr lang="fr-FR" sz="2807" dirty="0"/>
          </a:p>
        </p:txBody>
      </p:sp>
      <p:sp>
        <p:nvSpPr>
          <p:cNvPr id="4" name="ZoneTexte 3"/>
          <p:cNvSpPr txBox="1"/>
          <p:nvPr/>
        </p:nvSpPr>
        <p:spPr>
          <a:xfrm>
            <a:off x="742681" y="2371252"/>
            <a:ext cx="9607733" cy="38152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2105" i="1" dirty="0"/>
              <a:t>Situation : </a:t>
            </a:r>
          </a:p>
          <a:p>
            <a:endParaRPr lang="fr-FR" sz="2105" b="1" i="1" dirty="0"/>
          </a:p>
          <a:p>
            <a:pPr marL="334156" indent="-334156">
              <a:buFont typeface="Wingdings" panose="05000000000000000000" pitchFamily="2" charset="2"/>
              <a:buChar char="§"/>
            </a:pPr>
            <a:r>
              <a:rPr lang="fr-FR" sz="2105" i="1" dirty="0"/>
              <a:t>Maintien de la production pour les sites de fabrication et de conditionnement</a:t>
            </a:r>
          </a:p>
          <a:p>
            <a:pPr marL="334156" indent="-334156">
              <a:buFont typeface="Wingdings" panose="05000000000000000000" pitchFamily="2" charset="2"/>
              <a:buChar char="§"/>
            </a:pPr>
            <a:r>
              <a:rPr lang="fr-FR" sz="2105" i="1" dirty="0"/>
              <a:t>Généralisation du télétravail pour les services tertiaires</a:t>
            </a:r>
          </a:p>
          <a:p>
            <a:endParaRPr lang="fr-FR" sz="2105" b="1" i="1" dirty="0"/>
          </a:p>
          <a:p>
            <a:endParaRPr lang="fr-FR" sz="2105" b="1" i="1" dirty="0"/>
          </a:p>
          <a:p>
            <a:r>
              <a:rPr lang="fr-FR" sz="2105" i="1" dirty="0"/>
              <a:t>Difficultés repérées :</a:t>
            </a:r>
          </a:p>
          <a:p>
            <a:endParaRPr lang="fr-FR" sz="2105" b="1" i="1" dirty="0"/>
          </a:p>
          <a:p>
            <a:r>
              <a:rPr lang="fr-FR" sz="2105" i="1" dirty="0"/>
              <a:t>Isolement, angoisse, mauvaise installation de travail, difficulté d’organisation dans le travail et de conciliation vie privée/vie professionnelle</a:t>
            </a:r>
          </a:p>
          <a:p>
            <a:endParaRPr lang="fr-FR" sz="2105" b="1" i="1" dirty="0"/>
          </a:p>
          <a:p>
            <a:endParaRPr lang="fr-FR" sz="1637" dirty="0"/>
          </a:p>
        </p:txBody>
      </p:sp>
    </p:spTree>
    <p:extLst>
      <p:ext uri="{BB962C8B-B14F-4D97-AF65-F5344CB8AC3E}">
        <p14:creationId xmlns:p14="http://schemas.microsoft.com/office/powerpoint/2010/main" val="67717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03516" y="3108015"/>
            <a:ext cx="9986003" cy="1384995"/>
          </a:xfrm>
        </p:spPr>
        <p:txBody>
          <a:bodyPr/>
          <a:lstStyle/>
          <a:p>
            <a:endParaRPr lang="fr-FR" dirty="0"/>
          </a:p>
          <a:p>
            <a:pPr algn="ctr"/>
            <a:r>
              <a:rPr lang="fr-FR" dirty="0"/>
              <a:t>Déploiement et/ou renforcement d’un certain nombre de services pour continuer à maintenir de bonnes conditions de travail, une bonne communication, et rester en lien malgré l’éloignement</a:t>
            </a:r>
          </a:p>
          <a:p>
            <a:endParaRPr lang="en-GB" dirty="0"/>
          </a:p>
          <a:p>
            <a:endParaRPr lang="fr-FR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9405562" y="6872285"/>
            <a:ext cx="167004" cy="153888"/>
          </a:xfrm>
        </p:spPr>
        <p:txBody>
          <a:bodyPr/>
          <a:lstStyle/>
          <a:p>
            <a:fld id="{143B55C4-4F5A-416B-997D-6CE47EB0A945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3" name="ZoneTexte 2"/>
          <p:cNvSpPr txBox="1"/>
          <p:nvPr/>
        </p:nvSpPr>
        <p:spPr>
          <a:xfrm>
            <a:off x="1232597" y="990583"/>
            <a:ext cx="8497580" cy="4319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2807" dirty="0"/>
              <a:t>Gestion de crise sanitaire chez </a:t>
            </a:r>
            <a:r>
              <a:rPr lang="fr-FR" sz="2807" dirty="0" err="1"/>
              <a:t>Boehringer</a:t>
            </a:r>
            <a:r>
              <a:rPr lang="fr-FR" sz="2807" dirty="0"/>
              <a:t> </a:t>
            </a:r>
            <a:r>
              <a:rPr lang="fr-FR" sz="2807" dirty="0" err="1"/>
              <a:t>Ingelheim</a:t>
            </a:r>
            <a:endParaRPr lang="fr-FR" sz="2807" dirty="0"/>
          </a:p>
        </p:txBody>
      </p:sp>
    </p:spTree>
    <p:extLst>
      <p:ext uri="{BB962C8B-B14F-4D97-AF65-F5344CB8AC3E}">
        <p14:creationId xmlns:p14="http://schemas.microsoft.com/office/powerpoint/2010/main" val="311672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88385" y="1295851"/>
            <a:ext cx="9986003" cy="5416034"/>
          </a:xfrm>
        </p:spPr>
        <p:txBody>
          <a:bodyPr/>
          <a:lstStyle/>
          <a:p>
            <a:endParaRPr lang="fr-FR" dirty="0"/>
          </a:p>
          <a:p>
            <a:r>
              <a:rPr lang="fr-FR" sz="2105" b="1" i="1" dirty="0"/>
              <a:t>Actions diverses :</a:t>
            </a:r>
          </a:p>
          <a:p>
            <a:endParaRPr lang="fr-FR" sz="2105" b="1" i="1" dirty="0"/>
          </a:p>
          <a:p>
            <a:r>
              <a:rPr lang="fr-FR" sz="2105" dirty="0"/>
              <a:t>Mise à disposition de différents services de soutien psychologique :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fr-FR" sz="1637" dirty="0"/>
              <a:t>téléconsultation psychologique de la mutuelle </a:t>
            </a:r>
            <a:r>
              <a:rPr lang="fr-FR" sz="1637" dirty="0" err="1"/>
              <a:t>Apgis</a:t>
            </a:r>
            <a:r>
              <a:rPr lang="fr-FR" sz="1637" dirty="0"/>
              <a:t> (dispositif nouveau)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fr-FR" sz="1637" dirty="0"/>
              <a:t>Service psychologique numéro vert (service existant)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fr-FR" sz="1637" dirty="0"/>
              <a:t>Poursuite permanence psychologue</a:t>
            </a:r>
          </a:p>
          <a:p>
            <a:pPr marL="311879" lvl="1"/>
            <a:endParaRPr lang="fr-FR" sz="2105" dirty="0"/>
          </a:p>
          <a:p>
            <a:r>
              <a:rPr lang="fr-FR" sz="2105" dirty="0"/>
              <a:t>Sur les sites de production : permanences spécifiques médecin/assistante sociale/RH-QVT </a:t>
            </a:r>
          </a:p>
          <a:p>
            <a:endParaRPr lang="fr-FR" sz="2105" dirty="0"/>
          </a:p>
          <a:p>
            <a:r>
              <a:rPr lang="fr-FR" sz="2105" dirty="0"/>
              <a:t>Télétravail :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fr-FR" sz="1637" dirty="0"/>
              <a:t>possibilité pour les salariés de venir chercher des équipements pour une meilleure installation (2ème écran, fauteuil)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fr-FR" sz="1637" dirty="0"/>
              <a:t>livraison à domicile des mêmes équipements pour les personnes en situation de handicap (livraison financée par la Mission Handicap) </a:t>
            </a:r>
          </a:p>
          <a:p>
            <a:endParaRPr lang="fr-FR" dirty="0"/>
          </a:p>
          <a:p>
            <a:r>
              <a:rPr lang="fr-FR" dirty="0"/>
              <a:t> </a:t>
            </a:r>
          </a:p>
          <a:p>
            <a:endParaRPr lang="en-GB" dirty="0"/>
          </a:p>
          <a:p>
            <a:endParaRPr lang="fr-FR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9405562" y="6872285"/>
            <a:ext cx="167004" cy="153888"/>
          </a:xfrm>
        </p:spPr>
        <p:txBody>
          <a:bodyPr/>
          <a:lstStyle/>
          <a:p>
            <a:fld id="{143B55C4-4F5A-416B-997D-6CE47EB0A945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3" name="ZoneTexte 2"/>
          <p:cNvSpPr txBox="1"/>
          <p:nvPr/>
        </p:nvSpPr>
        <p:spPr>
          <a:xfrm>
            <a:off x="1232597" y="990583"/>
            <a:ext cx="8497580" cy="4319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2807" dirty="0"/>
              <a:t>Gestion de crise sanitaire chez </a:t>
            </a:r>
            <a:r>
              <a:rPr lang="fr-FR" sz="2807" dirty="0" err="1"/>
              <a:t>Boehringer</a:t>
            </a:r>
            <a:r>
              <a:rPr lang="fr-FR" sz="2807" dirty="0"/>
              <a:t> </a:t>
            </a:r>
            <a:r>
              <a:rPr lang="fr-FR" sz="2807" dirty="0" err="1"/>
              <a:t>Ingelheim</a:t>
            </a:r>
            <a:endParaRPr lang="fr-FR" sz="2807" dirty="0"/>
          </a:p>
        </p:txBody>
      </p:sp>
    </p:spTree>
    <p:extLst>
      <p:ext uri="{BB962C8B-B14F-4D97-AF65-F5344CB8AC3E}">
        <p14:creationId xmlns:p14="http://schemas.microsoft.com/office/powerpoint/2010/main" val="408751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B97B97-EED8-43F6-9686-83A9F62B1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070" y="319632"/>
            <a:ext cx="9003258" cy="461665"/>
          </a:xfrm>
        </p:spPr>
        <p:txBody>
          <a:bodyPr/>
          <a:lstStyle/>
          <a:p>
            <a:r>
              <a:rPr lang="fr-FR" dirty="0"/>
              <a:t>Programme :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3E025CB-85B8-469B-8155-C3E55EE8FF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6146" y="1811655"/>
            <a:ext cx="9148754" cy="4632037"/>
          </a:xfrm>
        </p:spPr>
        <p:txBody>
          <a:bodyPr/>
          <a:lstStyle/>
          <a:p>
            <a:pPr rtl="0" fontAlgn="base">
              <a:spcBef>
                <a:spcPts val="1800"/>
              </a:spcBef>
            </a:pPr>
            <a:r>
              <a:rPr lang="fr-FR" sz="3200" b="1" dirty="0"/>
              <a:t>I. Présentation de la mission handicap MEDEF Lyon-Rhône </a:t>
            </a:r>
            <a:r>
              <a:rPr lang="fr-FR" sz="3200" dirty="0"/>
              <a:t> </a:t>
            </a:r>
          </a:p>
          <a:p>
            <a:pPr rtl="0" fontAlgn="base">
              <a:spcBef>
                <a:spcPts val="1800"/>
              </a:spcBef>
            </a:pPr>
            <a:r>
              <a:rPr lang="fr-FR" sz="3200" b="1" dirty="0"/>
              <a:t>II. Présentation des mesures exceptionnelles de l’AGEFIPH.</a:t>
            </a:r>
            <a:r>
              <a:rPr lang="fr-FR" sz="3200" dirty="0"/>
              <a:t> </a:t>
            </a:r>
          </a:p>
          <a:p>
            <a:pPr rtl="0" fontAlgn="base">
              <a:spcBef>
                <a:spcPts val="1800"/>
              </a:spcBef>
            </a:pPr>
            <a:r>
              <a:rPr lang="fr-FR" sz="3200" b="1" dirty="0"/>
              <a:t>III.  Comment faciliter le retour à l’emploi des salariés en situation de handicap ? </a:t>
            </a:r>
            <a:r>
              <a:rPr lang="fr-FR" sz="3200" dirty="0"/>
              <a:t> </a:t>
            </a:r>
          </a:p>
          <a:p>
            <a:pPr rtl="0" fontAlgn="base">
              <a:spcBef>
                <a:spcPts val="1800"/>
              </a:spcBef>
            </a:pPr>
            <a:r>
              <a:rPr lang="fr-FR" sz="3200" b="1" dirty="0"/>
              <a:t>IV. Questions / Réponses</a:t>
            </a:r>
            <a:r>
              <a:rPr lang="fr-FR" sz="3200" dirty="0"/>
              <a:t> </a:t>
            </a:r>
          </a:p>
          <a:p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0139243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88385" y="2124746"/>
            <a:ext cx="9986003" cy="3563283"/>
          </a:xfrm>
        </p:spPr>
        <p:txBody>
          <a:bodyPr/>
          <a:lstStyle/>
          <a:p>
            <a:r>
              <a:rPr lang="fr-FR" sz="2105" b="1" i="1" dirty="0"/>
              <a:t>Communication :</a:t>
            </a:r>
          </a:p>
          <a:p>
            <a:endParaRPr lang="fr-FR" sz="2105" b="1" i="1" dirty="0"/>
          </a:p>
          <a:p>
            <a:r>
              <a:rPr lang="fr-FR" sz="2105" dirty="0"/>
              <a:t>Communications régulières de la Direction sous forme de mails et de réunions </a:t>
            </a:r>
          </a:p>
          <a:p>
            <a:pPr marL="311879" lvl="1"/>
            <a:r>
              <a:rPr lang="fr-FR" sz="2105" dirty="0"/>
              <a:t>avec différents intervenants (représentants HCL, médecins …)</a:t>
            </a:r>
          </a:p>
          <a:p>
            <a:pPr marL="311879" lvl="1"/>
            <a:endParaRPr lang="fr-FR" sz="2105" dirty="0"/>
          </a:p>
          <a:p>
            <a:r>
              <a:rPr lang="fr-FR" sz="2105" dirty="0"/>
              <a:t>Envoi d’un mail régulier « Trucs et Astuces » du service informatique pour faciliter le travail à distance</a:t>
            </a:r>
          </a:p>
          <a:p>
            <a:endParaRPr lang="fr-FR" sz="2105" dirty="0"/>
          </a:p>
          <a:p>
            <a:r>
              <a:rPr lang="fr-FR" sz="2105" dirty="0"/>
              <a:t>Communication du service santé au travail avec conseils d’installation et de prévention de la fatigue visuelle (propositions d’exercices)</a:t>
            </a:r>
          </a:p>
          <a:p>
            <a:endParaRPr lang="fr-FR" sz="2105" b="1" i="1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9405562" y="6872285"/>
            <a:ext cx="167004" cy="153888"/>
          </a:xfrm>
        </p:spPr>
        <p:txBody>
          <a:bodyPr/>
          <a:lstStyle/>
          <a:p>
            <a:fld id="{143B55C4-4F5A-416B-997D-6CE47EB0A945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3" name="ZoneTexte 2"/>
          <p:cNvSpPr txBox="1"/>
          <p:nvPr/>
        </p:nvSpPr>
        <p:spPr>
          <a:xfrm>
            <a:off x="1232597" y="990583"/>
            <a:ext cx="8497580" cy="4319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2807" dirty="0"/>
              <a:t>Gestion de crise sanitaire chez </a:t>
            </a:r>
            <a:r>
              <a:rPr lang="fr-FR" sz="2807" dirty="0" err="1"/>
              <a:t>Boehringer</a:t>
            </a:r>
            <a:r>
              <a:rPr lang="fr-FR" sz="2807" dirty="0"/>
              <a:t> </a:t>
            </a:r>
            <a:r>
              <a:rPr lang="fr-FR" sz="2807" dirty="0" err="1"/>
              <a:t>Ingelheim</a:t>
            </a:r>
            <a:endParaRPr lang="fr-FR" sz="2807" dirty="0"/>
          </a:p>
        </p:txBody>
      </p:sp>
    </p:spTree>
    <p:extLst>
      <p:ext uri="{BB962C8B-B14F-4D97-AF65-F5344CB8AC3E}">
        <p14:creationId xmlns:p14="http://schemas.microsoft.com/office/powerpoint/2010/main" val="67597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88385" y="2124747"/>
            <a:ext cx="9986003" cy="5473999"/>
          </a:xfrm>
        </p:spPr>
        <p:txBody>
          <a:bodyPr/>
          <a:lstStyle/>
          <a:p>
            <a:r>
              <a:rPr lang="fr-FR" sz="2105" b="1" i="1" dirty="0"/>
              <a:t>Soutien service social :</a:t>
            </a:r>
          </a:p>
          <a:p>
            <a:endParaRPr lang="fr-FR" sz="2105" b="1" i="1" dirty="0"/>
          </a:p>
          <a:p>
            <a:r>
              <a:rPr lang="fr-FR" sz="2105" dirty="0"/>
              <a:t>Envoi courrier de mise à disposition à tous les salariés en arrêt maladie </a:t>
            </a:r>
          </a:p>
          <a:p>
            <a:r>
              <a:rPr lang="fr-FR" sz="2105" dirty="0"/>
              <a:t>     Objectif  =&gt;  Rester en lien</a:t>
            </a:r>
          </a:p>
          <a:p>
            <a:endParaRPr lang="fr-FR" sz="2105" dirty="0"/>
          </a:p>
          <a:p>
            <a:r>
              <a:rPr lang="fr-FR" sz="2105" dirty="0"/>
              <a:t>Aide aux aidants (problématique récurrente)  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1637" dirty="0"/>
              <a:t>Entretiens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1637" dirty="0"/>
              <a:t>Renseignements - accompagnements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1637" dirty="0"/>
              <a:t>Orientation service de la plateforme </a:t>
            </a:r>
            <a:r>
              <a:rPr lang="fr-FR" sz="1637" dirty="0" err="1"/>
              <a:t>Responsage</a:t>
            </a:r>
            <a:r>
              <a:rPr lang="fr-FR" sz="1637" dirty="0"/>
              <a:t> (prestataire Aide aux aidants santé-dépendance-handicap)</a:t>
            </a:r>
          </a:p>
          <a:p>
            <a:endParaRPr lang="fr-FR" sz="2105" dirty="0"/>
          </a:p>
          <a:p>
            <a:endParaRPr lang="fr-FR" sz="2105" dirty="0"/>
          </a:p>
          <a:p>
            <a:endParaRPr lang="fr-FR" sz="2105" dirty="0"/>
          </a:p>
          <a:p>
            <a:endParaRPr lang="fr-FR" sz="2105" dirty="0"/>
          </a:p>
          <a:p>
            <a:endParaRPr lang="fr-FR" sz="2105" dirty="0"/>
          </a:p>
          <a:p>
            <a:endParaRPr lang="fr-FR" sz="2105" dirty="0"/>
          </a:p>
          <a:p>
            <a:endParaRPr lang="fr-FR" dirty="0"/>
          </a:p>
          <a:p>
            <a:endParaRPr lang="en-GB" dirty="0"/>
          </a:p>
          <a:p>
            <a:endParaRPr lang="fr-FR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9405562" y="6872285"/>
            <a:ext cx="167004" cy="153888"/>
          </a:xfrm>
        </p:spPr>
        <p:txBody>
          <a:bodyPr/>
          <a:lstStyle/>
          <a:p>
            <a:fld id="{143B55C4-4F5A-416B-997D-6CE47EB0A945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3" name="ZoneTexte 2"/>
          <p:cNvSpPr txBox="1"/>
          <p:nvPr/>
        </p:nvSpPr>
        <p:spPr>
          <a:xfrm>
            <a:off x="1232597" y="990583"/>
            <a:ext cx="8497580" cy="4319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2807" dirty="0"/>
              <a:t>Gestion de crise sanitaire chez </a:t>
            </a:r>
            <a:r>
              <a:rPr lang="fr-FR" sz="2807" dirty="0" err="1"/>
              <a:t>Boehringer</a:t>
            </a:r>
            <a:r>
              <a:rPr lang="fr-FR" sz="2807" dirty="0"/>
              <a:t> </a:t>
            </a:r>
            <a:r>
              <a:rPr lang="fr-FR" sz="2807" dirty="0" err="1"/>
              <a:t>Ingelheim</a:t>
            </a:r>
            <a:endParaRPr lang="fr-FR" sz="2807" dirty="0"/>
          </a:p>
        </p:txBody>
      </p:sp>
    </p:spTree>
    <p:extLst>
      <p:ext uri="{BB962C8B-B14F-4D97-AF65-F5344CB8AC3E}">
        <p14:creationId xmlns:p14="http://schemas.microsoft.com/office/powerpoint/2010/main" val="363965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88385" y="2022830"/>
            <a:ext cx="9698916" cy="5690019"/>
          </a:xfrm>
        </p:spPr>
        <p:txBody>
          <a:bodyPr/>
          <a:lstStyle/>
          <a:p>
            <a:r>
              <a:rPr lang="fr-FR" sz="2105" b="1" i="1" dirty="0"/>
              <a:t>En cours :</a:t>
            </a:r>
          </a:p>
          <a:p>
            <a:endParaRPr lang="fr-FR" sz="2105" dirty="0"/>
          </a:p>
          <a:p>
            <a:r>
              <a:rPr lang="fr-FR" sz="2105" dirty="0"/>
              <a:t>Formation des relais QVT (réseau de vigilance collective) : </a:t>
            </a:r>
          </a:p>
          <a:p>
            <a:r>
              <a:rPr lang="fr-FR" sz="2105" dirty="0"/>
              <a:t>     </a:t>
            </a:r>
            <a:r>
              <a:rPr lang="fr-FR" sz="2105" i="1" dirty="0"/>
              <a:t>Comment détecter et orienter les collaborateurs en difficulté de crise sanitaire ? </a:t>
            </a:r>
          </a:p>
          <a:p>
            <a:r>
              <a:rPr lang="fr-FR" sz="2105" i="1" dirty="0"/>
              <a:t>     Comment détecter les signaux faibles ?</a:t>
            </a:r>
          </a:p>
          <a:p>
            <a:endParaRPr lang="fr-FR" sz="2105" dirty="0"/>
          </a:p>
          <a:p>
            <a:r>
              <a:rPr lang="fr-FR" sz="2105" dirty="0"/>
              <a:t>Questionnaire adressé très prochainement à tous les salariés en télétravail </a:t>
            </a:r>
          </a:p>
          <a:p>
            <a:r>
              <a:rPr lang="fr-FR" sz="2105" dirty="0"/>
              <a:t>     (dans un premier temps) afin de mesurer l’impact de la crise sanitaire sur les    </a:t>
            </a:r>
          </a:p>
          <a:p>
            <a:r>
              <a:rPr lang="fr-FR" sz="2105" dirty="0"/>
              <a:t>     conditions et la charge de travail, et d’adapter si besoin les mesures à prendre   </a:t>
            </a:r>
          </a:p>
          <a:p>
            <a:r>
              <a:rPr lang="fr-FR" sz="2105" dirty="0"/>
              <a:t>     pour la suite</a:t>
            </a:r>
          </a:p>
          <a:p>
            <a:endParaRPr lang="fr-FR" sz="2105" dirty="0"/>
          </a:p>
          <a:p>
            <a:endParaRPr lang="fr-FR" sz="2105" dirty="0"/>
          </a:p>
          <a:p>
            <a:endParaRPr lang="fr-FR" sz="2105" dirty="0"/>
          </a:p>
          <a:p>
            <a:endParaRPr lang="fr-FR" sz="2105" dirty="0"/>
          </a:p>
          <a:p>
            <a:endParaRPr lang="fr-FR" sz="2105" dirty="0"/>
          </a:p>
          <a:p>
            <a:endParaRPr lang="fr-FR" dirty="0"/>
          </a:p>
          <a:p>
            <a:endParaRPr lang="en-GB" dirty="0"/>
          </a:p>
          <a:p>
            <a:endParaRPr lang="fr-FR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9405562" y="6872285"/>
            <a:ext cx="167004" cy="153888"/>
          </a:xfrm>
        </p:spPr>
        <p:txBody>
          <a:bodyPr/>
          <a:lstStyle/>
          <a:p>
            <a:fld id="{143B55C4-4F5A-416B-997D-6CE47EB0A945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3" name="ZoneTexte 2"/>
          <p:cNvSpPr txBox="1"/>
          <p:nvPr/>
        </p:nvSpPr>
        <p:spPr>
          <a:xfrm>
            <a:off x="1232597" y="990583"/>
            <a:ext cx="8497580" cy="4319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2807" dirty="0"/>
              <a:t>Gestion de crise sanitaire chez </a:t>
            </a:r>
            <a:r>
              <a:rPr lang="fr-FR" sz="2807" dirty="0" err="1"/>
              <a:t>Boehringer</a:t>
            </a:r>
            <a:r>
              <a:rPr lang="fr-FR" sz="2807" dirty="0"/>
              <a:t> </a:t>
            </a:r>
            <a:r>
              <a:rPr lang="fr-FR" sz="2807" dirty="0" err="1"/>
              <a:t>Ingelheim</a:t>
            </a:r>
            <a:endParaRPr lang="fr-FR" sz="2807" dirty="0"/>
          </a:p>
        </p:txBody>
      </p:sp>
    </p:spTree>
    <p:extLst>
      <p:ext uri="{BB962C8B-B14F-4D97-AF65-F5344CB8AC3E}">
        <p14:creationId xmlns:p14="http://schemas.microsoft.com/office/powerpoint/2010/main" val="14469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89E122-39E6-4DD9-8B13-608E4DDD7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404" y="1724025"/>
            <a:ext cx="9537700" cy="3262432"/>
          </a:xfrm>
        </p:spPr>
        <p:txBody>
          <a:bodyPr/>
          <a:lstStyle/>
          <a:p>
            <a:r>
              <a:rPr lang="fr-FR" sz="3600" dirty="0"/>
              <a:t>Contact :</a:t>
            </a:r>
            <a:br>
              <a:rPr lang="fr-FR" sz="3600" dirty="0"/>
            </a:br>
            <a:br>
              <a:rPr lang="fr-FR" sz="3600" dirty="0"/>
            </a:br>
            <a:r>
              <a:rPr lang="fr-FR" sz="2800" b="0" dirty="0"/>
              <a:t>Alexandre Martinez, </a:t>
            </a:r>
            <a:br>
              <a:rPr lang="fr-FR" sz="2800" b="0" dirty="0"/>
            </a:br>
            <a:r>
              <a:rPr lang="fr-FR" sz="2800" b="0" dirty="0"/>
              <a:t>Chargé de mission Handicap MEDEF Lyon-Rhône</a:t>
            </a:r>
            <a:br>
              <a:rPr lang="fr-FR" sz="2800" b="0" dirty="0"/>
            </a:br>
            <a:br>
              <a:rPr lang="fr-FR" sz="2800" b="0" dirty="0"/>
            </a:br>
            <a:r>
              <a:rPr lang="fr-FR" sz="2800" b="0" dirty="0"/>
              <a:t>07.70.03.00.94</a:t>
            </a:r>
            <a:br>
              <a:rPr lang="fr-FR" sz="2800" b="0" dirty="0"/>
            </a:br>
            <a:r>
              <a:rPr lang="fr-FR" sz="2800" b="0" dirty="0"/>
              <a:t>alexandre.martinez@medeflyonrhone.com</a:t>
            </a:r>
            <a:endParaRPr lang="fr-FR" sz="3600" b="0" dirty="0"/>
          </a:p>
        </p:txBody>
      </p:sp>
    </p:spTree>
    <p:extLst>
      <p:ext uri="{BB962C8B-B14F-4D97-AF65-F5344CB8AC3E}">
        <p14:creationId xmlns:p14="http://schemas.microsoft.com/office/powerpoint/2010/main" val="314920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D17171-D50C-4FDA-BB1A-84BD85E39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070" y="319632"/>
            <a:ext cx="9003258" cy="923330"/>
          </a:xfrm>
        </p:spPr>
        <p:txBody>
          <a:bodyPr/>
          <a:lstStyle/>
          <a:p>
            <a:r>
              <a:rPr lang="fr-FR" dirty="0"/>
              <a:t>La mission handicap du MEDEF Lyon-Rhône</a:t>
            </a:r>
            <a:br>
              <a:rPr lang="fr-FR" dirty="0"/>
            </a:br>
            <a:r>
              <a:rPr lang="fr-FR" dirty="0"/>
              <a:t>Actions dématérialisées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2988FE3-EF5C-4DC4-A449-170AAB955B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5070" y="1597223"/>
            <a:ext cx="9302230" cy="5232202"/>
          </a:xfrm>
        </p:spPr>
        <p:txBody>
          <a:bodyPr/>
          <a:lstStyle/>
          <a:p>
            <a:r>
              <a:rPr lang="fr-FR" sz="2400" b="1" u="sng" dirty="0"/>
              <a:t>Les Rendez-vous en binôme avec l’Agefiph</a:t>
            </a:r>
          </a:p>
          <a:p>
            <a:endParaRPr lang="fr-FR" sz="2400" dirty="0"/>
          </a:p>
          <a:p>
            <a:r>
              <a:rPr lang="fr-FR" sz="2400" b="1" u="sng" dirty="0"/>
              <a:t>Les parrainages :</a:t>
            </a:r>
            <a:endParaRPr lang="fr-FR" sz="2400" dirty="0"/>
          </a:p>
          <a:p>
            <a:r>
              <a:rPr lang="fr-FR" sz="2400" dirty="0"/>
              <a:t>- Réaliser des rendez-vous avec les filleuls par visioconférence et/ou par téléphone.</a:t>
            </a:r>
          </a:p>
          <a:p>
            <a:endParaRPr lang="fr-FR" sz="2400" dirty="0"/>
          </a:p>
          <a:p>
            <a:r>
              <a:rPr lang="fr-FR" sz="2400" b="1" u="sng" dirty="0"/>
              <a:t>Les temps de rapprochement :</a:t>
            </a:r>
          </a:p>
          <a:p>
            <a:r>
              <a:rPr lang="fr-FR" sz="2400" dirty="0"/>
              <a:t>- Réalisés avec les partenaires de l’emploi, du handicap, de la formation, de la sous-traitance.</a:t>
            </a:r>
          </a:p>
          <a:p>
            <a:r>
              <a:rPr lang="fr-FR" sz="2400" dirty="0"/>
              <a:t>- Le but est d’échanger sur votre actualité, vos besoins, etc.</a:t>
            </a:r>
          </a:p>
          <a:p>
            <a:endParaRPr lang="fr-FR" sz="2400" dirty="0"/>
          </a:p>
          <a:p>
            <a:r>
              <a:rPr lang="fr-FR" sz="2400" b="1" u="sng" dirty="0"/>
              <a:t>La mise en place de stage pour les personnes en situation de handicap :</a:t>
            </a:r>
          </a:p>
          <a:p>
            <a:r>
              <a:rPr lang="fr-FR" sz="2400" dirty="0"/>
              <a:t>- Quand le télétravail est possible.</a:t>
            </a:r>
          </a:p>
          <a:p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381266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978749-E2FA-4BF3-B86A-ADFCB308C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070" y="319632"/>
            <a:ext cx="9003258" cy="461665"/>
          </a:xfrm>
        </p:spPr>
        <p:txBody>
          <a:bodyPr/>
          <a:lstStyle/>
          <a:p>
            <a:r>
              <a:rPr lang="fr-FR" dirty="0"/>
              <a:t>La mission handicap du MEDEF Lyon-Rhône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6B13168-13EB-46A1-AA86-3FDCA48EAE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0384" y="1196102"/>
            <a:ext cx="8692630" cy="5539978"/>
          </a:xfrm>
        </p:spPr>
        <p:txBody>
          <a:bodyPr/>
          <a:lstStyle/>
          <a:p>
            <a:r>
              <a:rPr lang="fr-FR" sz="2400" b="1" dirty="0"/>
              <a:t>A destination des entreprises : </a:t>
            </a:r>
          </a:p>
          <a:p>
            <a:endParaRPr lang="fr-FR" sz="2400" dirty="0"/>
          </a:p>
          <a:p>
            <a:pPr marL="285750" indent="-285750">
              <a:buFontTx/>
              <a:buChar char="-"/>
            </a:pPr>
            <a:r>
              <a:rPr lang="fr-FR" sz="2400" dirty="0"/>
              <a:t>Réunions thématiques :</a:t>
            </a:r>
          </a:p>
          <a:p>
            <a:pPr marL="742950" lvl="1" indent="-285750">
              <a:buFontTx/>
              <a:buChar char="-"/>
            </a:pPr>
            <a:r>
              <a:rPr lang="fr-FR" sz="2400" dirty="0"/>
              <a:t>Informer, sensibiliser, répondre aux besoins et aux questions des entreprises.</a:t>
            </a:r>
          </a:p>
          <a:p>
            <a:pPr marL="742950" lvl="1" indent="-285750">
              <a:buFontTx/>
              <a:buChar char="-"/>
            </a:pPr>
            <a:endParaRPr lang="fr-FR" sz="2400" dirty="0"/>
          </a:p>
          <a:p>
            <a:pPr marL="285750" indent="-285750">
              <a:buFontTx/>
              <a:buChar char="-"/>
            </a:pPr>
            <a:r>
              <a:rPr lang="fr-FR" sz="2400" dirty="0"/>
              <a:t>Promotions des offres d’emploi et diffusion à notre réseau de partenaires.</a:t>
            </a:r>
          </a:p>
          <a:p>
            <a:endParaRPr lang="fr-FR" sz="2400" dirty="0"/>
          </a:p>
          <a:p>
            <a:r>
              <a:rPr lang="fr-FR" sz="2400" b="1" dirty="0"/>
              <a:t>A destination des DETH : </a:t>
            </a:r>
          </a:p>
          <a:p>
            <a:endParaRPr lang="fr-FR" sz="2400" dirty="0"/>
          </a:p>
          <a:p>
            <a:r>
              <a:rPr lang="fr-FR" sz="2400" dirty="0"/>
              <a:t>- Ateliers recherche d’emploi : Des recruteurs préparent les candidats à améliorer leurs candidatures ( préparations aux entretiens, confiance en soi...). </a:t>
            </a: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036970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10052" y="1290228"/>
            <a:ext cx="7986395" cy="2585720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12700" marR="5080" algn="ctr">
              <a:lnSpc>
                <a:spcPct val="80000"/>
              </a:lnSpc>
              <a:spcBef>
                <a:spcPts val="1055"/>
              </a:spcBef>
            </a:pPr>
            <a:r>
              <a:rPr sz="4000" b="1" spc="-15" dirty="0">
                <a:solidFill>
                  <a:srgbClr val="FFFFFF"/>
                </a:solidFill>
                <a:latin typeface="Calibri"/>
                <a:cs typeface="Calibri"/>
              </a:rPr>
              <a:t>Mesures exceptionnelles </a:t>
            </a:r>
            <a:r>
              <a:rPr sz="4000" b="1" spc="-25" dirty="0">
                <a:solidFill>
                  <a:srgbClr val="FFFFFF"/>
                </a:solidFill>
                <a:latin typeface="Calibri"/>
                <a:cs typeface="Calibri"/>
              </a:rPr>
              <a:t>d’urgence  </a:t>
            </a:r>
            <a:r>
              <a:rPr sz="4000" b="1" spc="-10" dirty="0">
                <a:solidFill>
                  <a:srgbClr val="FFFFFF"/>
                </a:solidFill>
                <a:latin typeface="Calibri"/>
                <a:cs typeface="Calibri"/>
              </a:rPr>
              <a:t>pour </a:t>
            </a:r>
            <a:r>
              <a:rPr sz="4000" b="1" spc="-15" dirty="0">
                <a:solidFill>
                  <a:srgbClr val="FFFFFF"/>
                </a:solidFill>
                <a:latin typeface="Calibri"/>
                <a:cs typeface="Calibri"/>
              </a:rPr>
              <a:t>soutenir </a:t>
            </a:r>
            <a:r>
              <a:rPr sz="4000" b="1" spc="-5" dirty="0">
                <a:solidFill>
                  <a:srgbClr val="FFFFFF"/>
                </a:solidFill>
                <a:latin typeface="Calibri"/>
                <a:cs typeface="Calibri"/>
              </a:rPr>
              <a:t>les </a:t>
            </a:r>
            <a:r>
              <a:rPr sz="4000" b="1" spc="-15" dirty="0">
                <a:solidFill>
                  <a:srgbClr val="FFFFFF"/>
                </a:solidFill>
                <a:latin typeface="Calibri"/>
                <a:cs typeface="Calibri"/>
              </a:rPr>
              <a:t>entreprises </a:t>
            </a:r>
            <a:r>
              <a:rPr sz="4000" b="1" spc="-10" dirty="0">
                <a:solidFill>
                  <a:srgbClr val="FFFFFF"/>
                </a:solidFill>
                <a:latin typeface="Calibri"/>
                <a:cs typeface="Calibri"/>
              </a:rPr>
              <a:t>et </a:t>
            </a:r>
            <a:r>
              <a:rPr sz="4000" b="1" spc="-5" dirty="0">
                <a:solidFill>
                  <a:srgbClr val="FFFFFF"/>
                </a:solidFill>
                <a:latin typeface="Calibri"/>
                <a:cs typeface="Calibri"/>
              </a:rPr>
              <a:t>les  </a:t>
            </a:r>
            <a:r>
              <a:rPr sz="4000" b="1" spc="-10" dirty="0">
                <a:solidFill>
                  <a:srgbClr val="FFFFFF"/>
                </a:solidFill>
                <a:latin typeface="Calibri"/>
                <a:cs typeface="Calibri"/>
              </a:rPr>
              <a:t>personnes en situation </a:t>
            </a:r>
            <a:r>
              <a:rPr sz="4000" b="1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4000" b="1" spc="-10" dirty="0">
                <a:solidFill>
                  <a:srgbClr val="FFFFFF"/>
                </a:solidFill>
                <a:latin typeface="Calibri"/>
                <a:cs typeface="Calibri"/>
              </a:rPr>
              <a:t>handicap  pendant </a:t>
            </a:r>
            <a:r>
              <a:rPr sz="4000" b="1" spc="5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4000" b="1" spc="-5" dirty="0">
                <a:solidFill>
                  <a:srgbClr val="FFFFFF"/>
                </a:solidFill>
                <a:latin typeface="Calibri"/>
                <a:cs typeface="Calibri"/>
              </a:rPr>
              <a:t>période </a:t>
            </a:r>
            <a:r>
              <a:rPr sz="4000" b="1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4000" b="1" spc="-15" dirty="0">
                <a:solidFill>
                  <a:srgbClr val="FFFFFF"/>
                </a:solidFill>
                <a:latin typeface="Calibri"/>
                <a:cs typeface="Calibri"/>
              </a:rPr>
              <a:t>crise </a:t>
            </a:r>
            <a:r>
              <a:rPr sz="4000" b="1" spc="-20" dirty="0">
                <a:solidFill>
                  <a:srgbClr val="FFFFFF"/>
                </a:solidFill>
                <a:latin typeface="Calibri"/>
                <a:cs typeface="Calibri"/>
              </a:rPr>
              <a:t>sanitaire </a:t>
            </a:r>
            <a:r>
              <a:rPr sz="4000" b="1" spc="-5" dirty="0">
                <a:solidFill>
                  <a:srgbClr val="FFFFFF"/>
                </a:solidFill>
                <a:latin typeface="Calibri"/>
                <a:cs typeface="Calibri"/>
              </a:rPr>
              <a:t>-  </a:t>
            </a:r>
            <a:r>
              <a:rPr sz="4000" b="1" spc="-10" dirty="0">
                <a:solidFill>
                  <a:srgbClr val="FFFFFF"/>
                </a:solidFill>
                <a:latin typeface="Calibri"/>
                <a:cs typeface="Calibri"/>
              </a:rPr>
              <a:t>Covid </a:t>
            </a:r>
            <a:r>
              <a:rPr sz="4000" b="1" spc="-5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40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b="1" spc="-10" dirty="0">
                <a:solidFill>
                  <a:srgbClr val="FFFFFF"/>
                </a:solidFill>
                <a:latin typeface="Calibri"/>
                <a:cs typeface="Calibri"/>
              </a:rPr>
              <a:t>19.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5070" y="319632"/>
            <a:ext cx="9003258" cy="553998"/>
          </a:xfrm>
        </p:spPr>
        <p:txBody>
          <a:bodyPr/>
          <a:lstStyle/>
          <a:p>
            <a:r>
              <a:rPr lang="fr-FR" sz="3600" dirty="0"/>
              <a:t>Mesures exceptionnelles d’urgence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29662" y="1532982"/>
            <a:ext cx="8628851" cy="4073423"/>
          </a:xfrm>
        </p:spPr>
        <p:txBody>
          <a:bodyPr/>
          <a:lstStyle/>
          <a:p>
            <a:pPr>
              <a:buClr>
                <a:schemeClr val="tx2">
                  <a:lumMod val="75000"/>
                </a:schemeClr>
              </a:buClr>
            </a:pPr>
            <a:endParaRPr lang="fr-FR" sz="2206" dirty="0">
              <a:solidFill>
                <a:schemeClr val="tx2"/>
              </a:solidFill>
            </a:endParaRPr>
          </a:p>
          <a:p>
            <a:pPr>
              <a:buClr>
                <a:schemeClr val="tx2">
                  <a:lumMod val="75000"/>
                </a:schemeClr>
              </a:buClr>
            </a:pPr>
            <a:r>
              <a:rPr lang="fr-FR" sz="2206" dirty="0"/>
              <a:t>Dans cette période de crise sanitaire et économique, l’</a:t>
            </a:r>
            <a:r>
              <a:rPr lang="fr-FR" sz="2206" dirty="0" err="1"/>
              <a:t>Agefiph</a:t>
            </a:r>
            <a:r>
              <a:rPr lang="fr-FR" sz="2206" dirty="0"/>
              <a:t> a mis en   place un dispositif pour soutenir :</a:t>
            </a:r>
          </a:p>
          <a:p>
            <a:pPr>
              <a:buClr>
                <a:schemeClr val="tx2">
                  <a:lumMod val="75000"/>
                </a:schemeClr>
              </a:buClr>
            </a:pPr>
            <a:endParaRPr lang="fr-FR" sz="2206" dirty="0"/>
          </a:p>
          <a:p>
            <a:pPr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2206" dirty="0"/>
              <a:t> les entreprises</a:t>
            </a:r>
          </a:p>
          <a:p>
            <a:pPr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2206" dirty="0"/>
              <a:t> les personnes en situation de handicap</a:t>
            </a:r>
          </a:p>
          <a:p>
            <a:pPr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fr-FR" sz="2206" dirty="0"/>
          </a:p>
          <a:p>
            <a:pPr>
              <a:buClr>
                <a:schemeClr val="tx2">
                  <a:lumMod val="75000"/>
                </a:schemeClr>
              </a:buClr>
            </a:pPr>
            <a:r>
              <a:rPr lang="fr-FR" sz="2206" dirty="0">
                <a:solidFill>
                  <a:schemeClr val="tx2"/>
                </a:solidFill>
              </a:rPr>
              <a:t>Ces mesures exceptionnelles sont valables rétroactivement à compter du 13 mars 2020, et jusqu’au 30 septembre 2020. Des adaptations seront proposées en fonction de l’évolution de la situation.</a:t>
            </a:r>
            <a:r>
              <a:rPr lang="fr-FR" sz="1985" u="sng" dirty="0">
                <a:solidFill>
                  <a:srgbClr val="FF0000"/>
                </a:solidFill>
              </a:rPr>
              <a:t> </a:t>
            </a:r>
            <a:endParaRPr lang="fr-FR" sz="1985" dirty="0"/>
          </a:p>
          <a:p>
            <a:pPr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fr-FR" sz="2206" dirty="0"/>
          </a:p>
          <a:p>
            <a:pPr>
              <a:buClr>
                <a:schemeClr val="tx2">
                  <a:lumMod val="75000"/>
                </a:schemeClr>
              </a:buClr>
            </a:pPr>
            <a:endParaRPr lang="fr-FR" sz="2206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88D1B-CF5F-403D-AB18-4344A17FAE8C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26718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1024971" y="3103730"/>
            <a:ext cx="8600280" cy="3061292"/>
            <a:chOff x="897237" y="2315849"/>
            <a:chExt cx="8499861" cy="3061292"/>
          </a:xfrm>
        </p:grpSpPr>
        <p:sp>
          <p:nvSpPr>
            <p:cNvPr id="5" name="Rectangle avec coins arrondis du même côté 4"/>
            <p:cNvSpPr/>
            <p:nvPr/>
          </p:nvSpPr>
          <p:spPr>
            <a:xfrm rot="5400000">
              <a:off x="3616522" y="-403436"/>
              <a:ext cx="3061292" cy="8499861"/>
            </a:xfrm>
            <a:prstGeom prst="round2SameRect">
              <a:avLst/>
            </a:prstGeom>
          </p:spPr>
          <p:style>
            <a:lnRef idx="2">
              <a:schemeClr val="accent5">
                <a:hueOff val="-9933876"/>
                <a:satOff val="39811"/>
                <a:lumOff val="862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ZoneTexte 5"/>
            <p:cNvSpPr txBox="1"/>
            <p:nvPr/>
          </p:nvSpPr>
          <p:spPr>
            <a:xfrm>
              <a:off x="899350" y="2612544"/>
              <a:ext cx="8350421" cy="2667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8890" rIns="8890" bIns="8890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BE" sz="1600" kern="1200" dirty="0"/>
                <a:t>Prise en charge des </a:t>
              </a:r>
              <a:r>
                <a:rPr lang="fr-BE" sz="1600" b="1" kern="1200" dirty="0"/>
                <a:t>coûts liés au télétravail</a:t>
              </a:r>
              <a:endParaRPr lang="fr-FR" sz="1600" b="1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1600" kern="1200" dirty="0"/>
                <a:t>Mise en place de </a:t>
              </a:r>
              <a:r>
                <a:rPr lang="fr-FR" sz="1600" b="1" kern="1200" dirty="0"/>
                <a:t>3 mesures d’aide et d’accompagnement aux entrepreneurs travailleurs handicapés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1600" kern="1200" dirty="0"/>
                <a:t>Prise en charge du</a:t>
              </a:r>
              <a:r>
                <a:rPr lang="fr-FR" sz="1600" b="1" kern="1200" dirty="0"/>
                <a:t> remboursement des frais de transport, d’hébergement et de restauration </a:t>
              </a:r>
              <a:r>
                <a:rPr lang="fr-FR" sz="1600" kern="1200" dirty="0"/>
                <a:t>des salariés ou travailleurs indépendants exerçant des activités essentielles à la Nation et indispensables à la gestion de la situation de crise sanitaire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BE" sz="1600" kern="1200" dirty="0"/>
                <a:t>Permettre aux apprentis et stagiaires en formation </a:t>
              </a:r>
              <a:r>
                <a:rPr lang="fr-BE" sz="1600" b="1" kern="1200" dirty="0"/>
                <a:t>de poursuivre leur formation à distance </a:t>
              </a:r>
              <a:endParaRPr lang="fr-FR" sz="1600" b="1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BE" sz="1600" b="1" kern="1200" dirty="0"/>
                <a:t>Maintien de la rémunération et la protection sociale des stagiaires en formation </a:t>
              </a:r>
              <a:r>
                <a:rPr lang="fr-BE" sz="1600" kern="1200" dirty="0"/>
                <a:t>quand à défaut de possibilité de recourir à la formation à distance, les formations ou sessions ayant démarré avant le 13 mars 2020 sont suspendues jusqu’à nouvel ordre</a:t>
              </a:r>
              <a:endParaRPr lang="fr-FR" sz="1600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1600" b="1" kern="1200" dirty="0"/>
                <a:t>Mise en place d’une cellule d’écoute psychologique </a:t>
              </a:r>
              <a:r>
                <a:rPr lang="fr-FR" sz="1600" kern="1200" dirty="0"/>
                <a:t>en proposant un accompagnement téléphonique à l’ensemble de ses bénéficiaires pour qui cette période est génératrice </a:t>
              </a:r>
              <a:r>
                <a:rPr lang="fr-FR" sz="1600" dirty="0"/>
                <a:t>stress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fr-FR" sz="1600" kern="1200" dirty="0"/>
            </a:p>
          </p:txBody>
        </p:sp>
      </p:grpSp>
      <p:grpSp>
        <p:nvGrpSpPr>
          <p:cNvPr id="7" name="Groupe 6"/>
          <p:cNvGrpSpPr/>
          <p:nvPr/>
        </p:nvGrpSpPr>
        <p:grpSpPr>
          <a:xfrm>
            <a:off x="1022050" y="2008286"/>
            <a:ext cx="8499861" cy="833149"/>
            <a:chOff x="897238" y="1161597"/>
            <a:chExt cx="8499861" cy="833149"/>
          </a:xfrm>
        </p:grpSpPr>
        <p:sp>
          <p:nvSpPr>
            <p:cNvPr id="8" name="Rectangle avec coins arrondis du même côté 7"/>
            <p:cNvSpPr/>
            <p:nvPr/>
          </p:nvSpPr>
          <p:spPr>
            <a:xfrm rot="5400000">
              <a:off x="4730594" y="-2671759"/>
              <a:ext cx="833149" cy="8499861"/>
            </a:xfrm>
            <a:prstGeom prst="round2SameRect">
              <a:avLst/>
            </a:prstGeom>
          </p:spPr>
          <p:style>
            <a:lnRef idx="2">
              <a:schemeClr val="accent5">
                <a:hueOff val="-4966938"/>
                <a:satOff val="19906"/>
                <a:lumOff val="4314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ZoneTexte 8"/>
            <p:cNvSpPr txBox="1"/>
            <p:nvPr/>
          </p:nvSpPr>
          <p:spPr>
            <a:xfrm>
              <a:off x="897239" y="1202267"/>
              <a:ext cx="8459190" cy="7518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8890" rIns="8890" bIns="8890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1600" b="1" kern="1200" dirty="0"/>
                <a:t>Délais accordés pour le paiement de l’OETH </a:t>
              </a:r>
              <a:endParaRPr lang="fr-FR" sz="1600" kern="1200" dirty="0"/>
            </a:p>
          </p:txBody>
        </p:sp>
      </p:grp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2526000" y="504825"/>
            <a:ext cx="5944900" cy="553998"/>
          </a:xfrm>
        </p:spPr>
        <p:txBody>
          <a:bodyPr/>
          <a:lstStyle/>
          <a:p>
            <a:r>
              <a:rPr lang="fr-FR" sz="3600" dirty="0"/>
              <a:t>10 mesures exceptionnelles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494584" y="1099660"/>
            <a:ext cx="53467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>
                <a:hlinkClick r:id="rId2"/>
              </a:rPr>
              <a:t>https://www.agefiph.fr/actualites-handicap/covid-19-webinaire-sur-les-10-mesures-exceptionnelles-agefiph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5661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40764" y="6886955"/>
            <a:ext cx="73660" cy="91440"/>
          </a:xfrm>
          <a:custGeom>
            <a:avLst/>
            <a:gdLst/>
            <a:ahLst/>
            <a:cxnLst/>
            <a:rect l="l" t="t" r="r" b="b"/>
            <a:pathLst>
              <a:path w="73659" h="91440">
                <a:moveTo>
                  <a:pt x="48768" y="91440"/>
                </a:moveTo>
                <a:lnTo>
                  <a:pt x="41148" y="91440"/>
                </a:lnTo>
                <a:lnTo>
                  <a:pt x="27432" y="89916"/>
                </a:lnTo>
                <a:lnTo>
                  <a:pt x="15240" y="83820"/>
                </a:lnTo>
                <a:lnTo>
                  <a:pt x="7620" y="74676"/>
                </a:lnTo>
                <a:lnTo>
                  <a:pt x="1524" y="60960"/>
                </a:lnTo>
                <a:lnTo>
                  <a:pt x="0" y="47244"/>
                </a:lnTo>
                <a:lnTo>
                  <a:pt x="1524" y="33528"/>
                </a:lnTo>
                <a:lnTo>
                  <a:pt x="7620" y="19812"/>
                </a:lnTo>
                <a:lnTo>
                  <a:pt x="16764" y="9144"/>
                </a:lnTo>
                <a:lnTo>
                  <a:pt x="27432" y="3048"/>
                </a:lnTo>
                <a:lnTo>
                  <a:pt x="39624" y="0"/>
                </a:lnTo>
                <a:lnTo>
                  <a:pt x="42672" y="0"/>
                </a:lnTo>
                <a:lnTo>
                  <a:pt x="56388" y="1524"/>
                </a:lnTo>
                <a:lnTo>
                  <a:pt x="67056" y="10668"/>
                </a:lnTo>
                <a:lnTo>
                  <a:pt x="70321" y="18288"/>
                </a:lnTo>
                <a:lnTo>
                  <a:pt x="41148" y="18288"/>
                </a:lnTo>
                <a:lnTo>
                  <a:pt x="28956" y="21336"/>
                </a:lnTo>
                <a:lnTo>
                  <a:pt x="21336" y="33528"/>
                </a:lnTo>
                <a:lnTo>
                  <a:pt x="21336" y="35052"/>
                </a:lnTo>
                <a:lnTo>
                  <a:pt x="56665" y="35052"/>
                </a:lnTo>
                <a:lnTo>
                  <a:pt x="71628" y="48768"/>
                </a:lnTo>
                <a:lnTo>
                  <a:pt x="19812" y="51816"/>
                </a:lnTo>
                <a:lnTo>
                  <a:pt x="24384" y="65532"/>
                </a:lnTo>
                <a:lnTo>
                  <a:pt x="35052" y="71628"/>
                </a:lnTo>
                <a:lnTo>
                  <a:pt x="42672" y="73152"/>
                </a:lnTo>
                <a:lnTo>
                  <a:pt x="67818" y="73152"/>
                </a:lnTo>
                <a:lnTo>
                  <a:pt x="71628" y="82296"/>
                </a:lnTo>
                <a:lnTo>
                  <a:pt x="60960" y="88392"/>
                </a:lnTo>
                <a:lnTo>
                  <a:pt x="48768" y="91440"/>
                </a:lnTo>
                <a:close/>
              </a:path>
              <a:path w="73659" h="91440">
                <a:moveTo>
                  <a:pt x="71628" y="48768"/>
                </a:moveTo>
                <a:lnTo>
                  <a:pt x="53340" y="32004"/>
                </a:lnTo>
                <a:lnTo>
                  <a:pt x="53340" y="18288"/>
                </a:lnTo>
                <a:lnTo>
                  <a:pt x="70321" y="18288"/>
                </a:lnTo>
                <a:lnTo>
                  <a:pt x="71628" y="21336"/>
                </a:lnTo>
                <a:lnTo>
                  <a:pt x="73152" y="32004"/>
                </a:lnTo>
                <a:lnTo>
                  <a:pt x="73152" y="42672"/>
                </a:lnTo>
                <a:lnTo>
                  <a:pt x="71628" y="47244"/>
                </a:lnTo>
                <a:lnTo>
                  <a:pt x="71628" y="48768"/>
                </a:lnTo>
                <a:close/>
              </a:path>
              <a:path w="73659" h="91440">
                <a:moveTo>
                  <a:pt x="56665" y="35052"/>
                </a:moveTo>
                <a:lnTo>
                  <a:pt x="21336" y="35052"/>
                </a:lnTo>
                <a:lnTo>
                  <a:pt x="53340" y="33528"/>
                </a:lnTo>
                <a:lnTo>
                  <a:pt x="53340" y="32004"/>
                </a:lnTo>
                <a:lnTo>
                  <a:pt x="56665" y="35052"/>
                </a:lnTo>
                <a:close/>
              </a:path>
              <a:path w="73659" h="91440">
                <a:moveTo>
                  <a:pt x="67818" y="73152"/>
                </a:moveTo>
                <a:lnTo>
                  <a:pt x="48768" y="73152"/>
                </a:lnTo>
                <a:lnTo>
                  <a:pt x="56388" y="70104"/>
                </a:lnTo>
                <a:lnTo>
                  <a:pt x="62484" y="65532"/>
                </a:lnTo>
                <a:lnTo>
                  <a:pt x="64008" y="64008"/>
                </a:lnTo>
                <a:lnTo>
                  <a:pt x="67818" y="73152"/>
                </a:lnTo>
                <a:close/>
              </a:path>
            </a:pathLst>
          </a:custGeom>
          <a:solidFill>
            <a:srgbClr val="622F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24584" y="6847331"/>
            <a:ext cx="60960" cy="129539"/>
          </a:xfrm>
          <a:custGeom>
            <a:avLst/>
            <a:gdLst/>
            <a:ahLst/>
            <a:cxnLst/>
            <a:rect l="l" t="t" r="r" b="b"/>
            <a:pathLst>
              <a:path w="60960" h="129540">
                <a:moveTo>
                  <a:pt x="30480" y="41148"/>
                </a:moveTo>
                <a:lnTo>
                  <a:pt x="12192" y="41148"/>
                </a:lnTo>
                <a:lnTo>
                  <a:pt x="12192" y="27432"/>
                </a:lnTo>
                <a:lnTo>
                  <a:pt x="16764" y="15240"/>
                </a:lnTo>
                <a:lnTo>
                  <a:pt x="21336" y="10668"/>
                </a:lnTo>
                <a:lnTo>
                  <a:pt x="30480" y="3048"/>
                </a:lnTo>
                <a:lnTo>
                  <a:pt x="42672" y="0"/>
                </a:lnTo>
                <a:lnTo>
                  <a:pt x="50292" y="0"/>
                </a:lnTo>
                <a:lnTo>
                  <a:pt x="56388" y="1524"/>
                </a:lnTo>
                <a:lnTo>
                  <a:pt x="59436" y="1524"/>
                </a:lnTo>
                <a:lnTo>
                  <a:pt x="60960" y="3048"/>
                </a:lnTo>
                <a:lnTo>
                  <a:pt x="58189" y="18288"/>
                </a:lnTo>
                <a:lnTo>
                  <a:pt x="41148" y="18288"/>
                </a:lnTo>
                <a:lnTo>
                  <a:pt x="38100" y="19812"/>
                </a:lnTo>
                <a:lnTo>
                  <a:pt x="35052" y="22860"/>
                </a:lnTo>
                <a:lnTo>
                  <a:pt x="32004" y="27432"/>
                </a:lnTo>
                <a:lnTo>
                  <a:pt x="30480" y="33528"/>
                </a:lnTo>
                <a:lnTo>
                  <a:pt x="30480" y="41148"/>
                </a:lnTo>
                <a:close/>
              </a:path>
              <a:path w="60960" h="129540">
                <a:moveTo>
                  <a:pt x="57912" y="19812"/>
                </a:moveTo>
                <a:lnTo>
                  <a:pt x="54864" y="18288"/>
                </a:lnTo>
                <a:lnTo>
                  <a:pt x="58189" y="18288"/>
                </a:lnTo>
                <a:lnTo>
                  <a:pt x="57912" y="19812"/>
                </a:lnTo>
                <a:close/>
              </a:path>
              <a:path w="60960" h="129540">
                <a:moveTo>
                  <a:pt x="51816" y="57912"/>
                </a:moveTo>
                <a:lnTo>
                  <a:pt x="0" y="57912"/>
                </a:lnTo>
                <a:lnTo>
                  <a:pt x="0" y="41148"/>
                </a:lnTo>
                <a:lnTo>
                  <a:pt x="51816" y="41148"/>
                </a:lnTo>
                <a:lnTo>
                  <a:pt x="51816" y="57912"/>
                </a:lnTo>
                <a:close/>
              </a:path>
              <a:path w="60960" h="129540">
                <a:moveTo>
                  <a:pt x="30480" y="129540"/>
                </a:moveTo>
                <a:lnTo>
                  <a:pt x="12192" y="129540"/>
                </a:lnTo>
                <a:lnTo>
                  <a:pt x="12192" y="57912"/>
                </a:lnTo>
                <a:lnTo>
                  <a:pt x="30480" y="57912"/>
                </a:lnTo>
                <a:lnTo>
                  <a:pt x="30480" y="129540"/>
                </a:lnTo>
                <a:close/>
              </a:path>
            </a:pathLst>
          </a:custGeom>
          <a:solidFill>
            <a:srgbClr val="622F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44751" y="6886956"/>
            <a:ext cx="76200" cy="1295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50263" y="6886956"/>
            <a:ext cx="74676" cy="914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40408" y="6848855"/>
            <a:ext cx="169164" cy="1661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91639" y="6848856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4">
                <a:moveTo>
                  <a:pt x="21336" y="25908"/>
                </a:moveTo>
                <a:lnTo>
                  <a:pt x="6096" y="25908"/>
                </a:lnTo>
                <a:lnTo>
                  <a:pt x="0" y="19812"/>
                </a:lnTo>
                <a:lnTo>
                  <a:pt x="0" y="4572"/>
                </a:lnTo>
                <a:lnTo>
                  <a:pt x="6096" y="0"/>
                </a:lnTo>
                <a:lnTo>
                  <a:pt x="21336" y="0"/>
                </a:lnTo>
                <a:lnTo>
                  <a:pt x="25908" y="4572"/>
                </a:lnTo>
                <a:lnTo>
                  <a:pt x="25908" y="19812"/>
                </a:lnTo>
                <a:lnTo>
                  <a:pt x="21336" y="25908"/>
                </a:lnTo>
                <a:close/>
              </a:path>
            </a:pathLst>
          </a:custGeom>
          <a:solidFill>
            <a:srgbClr val="F274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35379" y="6847332"/>
            <a:ext cx="166116" cy="1676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06118" y="688848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391"/>
                </a:lnTo>
              </a:path>
            </a:pathLst>
          </a:custGeom>
          <a:ln w="19812">
            <a:solidFill>
              <a:srgbClr val="622F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845070" y="319632"/>
            <a:ext cx="9003258" cy="1242645"/>
          </a:xfrm>
          <a:prstGeom prst="rect">
            <a:avLst/>
          </a:prstGeom>
        </p:spPr>
        <p:txBody>
          <a:bodyPr vert="horz" wrap="square" lIns="0" tIns="341817" rIns="0" bIns="0" rtlCol="0">
            <a:spAutoFit/>
          </a:bodyPr>
          <a:lstStyle/>
          <a:p>
            <a:pPr marL="1097915" marR="5080">
              <a:lnSpc>
                <a:spcPct val="80000"/>
              </a:lnSpc>
              <a:spcBef>
                <a:spcPts val="820"/>
              </a:spcBef>
            </a:pPr>
            <a:r>
              <a:rPr sz="3600" spc="-5" dirty="0" err="1"/>
              <a:t>Collecte</a:t>
            </a:r>
            <a:r>
              <a:rPr sz="3600" spc="-5" dirty="0"/>
              <a:t> OETH 2020 </a:t>
            </a:r>
            <a:r>
              <a:rPr sz="3600" dirty="0"/>
              <a:t>: </a:t>
            </a:r>
            <a:r>
              <a:rPr sz="3600" b="0" spc="-20" dirty="0"/>
              <a:t>Re</a:t>
            </a:r>
            <a:r>
              <a:rPr lang="fr-FR" sz="3600" b="0" spc="-20" dirty="0"/>
              <a:t>port</a:t>
            </a:r>
            <a:r>
              <a:rPr sz="3600" b="0" spc="-20" dirty="0"/>
              <a:t> </a:t>
            </a:r>
            <a:r>
              <a:rPr lang="fr-FR" sz="3600" b="0" spc="-10" dirty="0"/>
              <a:t>d</a:t>
            </a:r>
            <a:r>
              <a:rPr sz="3600" b="0" spc="-10" dirty="0" err="1"/>
              <a:t>es</a:t>
            </a:r>
            <a:r>
              <a:rPr sz="3600" b="0" spc="-10" dirty="0"/>
              <a:t>  </a:t>
            </a:r>
            <a:r>
              <a:rPr sz="3600" b="0" spc="-15" dirty="0"/>
              <a:t>prélèvements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861793" y="1582361"/>
            <a:ext cx="7437120" cy="5545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0000"/>
              </a:lnSpc>
              <a:spcBef>
                <a:spcPts val="100"/>
              </a:spcBef>
            </a:pPr>
            <a:r>
              <a:rPr sz="1600" spc="-5" dirty="0">
                <a:latin typeface="Calibri"/>
                <a:cs typeface="Calibri"/>
              </a:rPr>
              <a:t>Dans </a:t>
            </a:r>
            <a:r>
              <a:rPr sz="1600" spc="5" dirty="0">
                <a:latin typeface="Calibri"/>
                <a:cs typeface="Calibri"/>
              </a:rPr>
              <a:t>le </a:t>
            </a:r>
            <a:r>
              <a:rPr sz="1600" spc="-15" dirty="0">
                <a:latin typeface="Calibri"/>
                <a:cs typeface="Calibri"/>
              </a:rPr>
              <a:t>cadre </a:t>
            </a:r>
            <a:r>
              <a:rPr sz="1600" spc="-10" dirty="0">
                <a:latin typeface="Calibri"/>
                <a:cs typeface="Calibri"/>
              </a:rPr>
              <a:t>de </a:t>
            </a:r>
            <a:r>
              <a:rPr sz="1600" spc="-5" dirty="0">
                <a:latin typeface="Calibri"/>
                <a:cs typeface="Calibri"/>
              </a:rPr>
              <a:t>la </a:t>
            </a:r>
            <a:r>
              <a:rPr sz="1600" spc="-10" dirty="0">
                <a:latin typeface="Calibri"/>
                <a:cs typeface="Calibri"/>
              </a:rPr>
              <a:t>campagne de collecte </a:t>
            </a:r>
            <a:r>
              <a:rPr sz="1600" spc="-5" dirty="0">
                <a:latin typeface="Calibri"/>
                <a:cs typeface="Calibri"/>
              </a:rPr>
              <a:t>2020, </a:t>
            </a:r>
            <a:r>
              <a:rPr sz="1600" spc="-30" dirty="0">
                <a:latin typeface="Calibri"/>
                <a:cs typeface="Calibri"/>
              </a:rPr>
              <a:t>l’Agefiph </a:t>
            </a:r>
            <a:r>
              <a:rPr sz="1600" spc="-10" dirty="0" err="1">
                <a:latin typeface="Calibri"/>
                <a:cs typeface="Calibri"/>
              </a:rPr>
              <a:t>devait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lancer</a:t>
            </a:r>
            <a:r>
              <a:rPr lang="fr-FR" sz="1600" spc="-5" dirty="0">
                <a:latin typeface="Calibri"/>
                <a:cs typeface="Calibri"/>
              </a:rPr>
              <a:t> fin mars</a:t>
            </a:r>
            <a:r>
              <a:rPr sz="1600" spc="-5" dirty="0">
                <a:latin typeface="Calibri"/>
                <a:cs typeface="Calibri"/>
              </a:rPr>
              <a:t> les </a:t>
            </a:r>
            <a:r>
              <a:rPr sz="1600" spc="-10" dirty="0">
                <a:latin typeface="Calibri"/>
                <a:cs typeface="Calibri"/>
              </a:rPr>
              <a:t>prélèvements  </a:t>
            </a:r>
            <a:r>
              <a:rPr sz="1600" spc="-5" dirty="0">
                <a:latin typeface="Calibri"/>
                <a:cs typeface="Calibri"/>
              </a:rPr>
              <a:t>automatiques pour les </a:t>
            </a:r>
            <a:r>
              <a:rPr sz="1600" spc="-10" dirty="0">
                <a:latin typeface="Calibri"/>
                <a:cs typeface="Calibri"/>
              </a:rPr>
              <a:t>établissements </a:t>
            </a:r>
            <a:r>
              <a:rPr sz="1600" spc="-15" dirty="0">
                <a:latin typeface="Calibri"/>
                <a:cs typeface="Calibri"/>
              </a:rPr>
              <a:t>ayant </a:t>
            </a:r>
            <a:r>
              <a:rPr sz="1600" spc="-10" dirty="0">
                <a:latin typeface="Calibri"/>
                <a:cs typeface="Calibri"/>
              </a:rPr>
              <a:t>signé des </a:t>
            </a:r>
            <a:r>
              <a:rPr sz="1600" spc="-5" dirty="0">
                <a:latin typeface="Calibri"/>
                <a:cs typeface="Calibri"/>
              </a:rPr>
              <a:t>mandats. 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843305" y="2543408"/>
            <a:ext cx="6485255" cy="283411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290"/>
              </a:spcBef>
              <a:buClr>
                <a:srgbClr val="F27434"/>
              </a:buClr>
              <a:buAutoNum type="arabicPeriod"/>
              <a:tabLst>
                <a:tab pos="354965" algn="l"/>
                <a:tab pos="356235" algn="l"/>
              </a:tabLst>
            </a:pPr>
            <a:r>
              <a:rPr sz="1600" b="1" spc="-45" dirty="0">
                <a:latin typeface="Calibri"/>
                <a:cs typeface="Calibri"/>
              </a:rPr>
              <a:t>L’Agefiph </a:t>
            </a:r>
            <a:r>
              <a:rPr sz="1600" b="1" spc="-10" dirty="0">
                <a:latin typeface="Calibri"/>
                <a:cs typeface="Calibri"/>
              </a:rPr>
              <a:t>propose de </a:t>
            </a:r>
            <a:r>
              <a:rPr sz="1600" b="1" u="heavy" spc="-57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</a:t>
            </a:r>
            <a:r>
              <a:rPr sz="1600" b="1" spc="200" dirty="0">
                <a:latin typeface="Calibri"/>
                <a:cs typeface="Calibri"/>
              </a:rPr>
              <a:t> </a:t>
            </a:r>
            <a:r>
              <a:rPr sz="16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</a:t>
            </a:r>
            <a:r>
              <a:rPr lang="fr-FR" sz="16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porter</a:t>
            </a:r>
            <a:r>
              <a:rPr sz="16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ces </a:t>
            </a:r>
            <a:r>
              <a:rPr sz="16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prélèvements </a:t>
            </a:r>
            <a:r>
              <a:rPr sz="16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à fin </a:t>
            </a:r>
            <a:r>
              <a:rPr sz="16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juin</a:t>
            </a:r>
            <a:r>
              <a:rPr sz="1600" b="1" u="heavy" spc="29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2020</a:t>
            </a:r>
            <a:r>
              <a:rPr sz="1600" spc="-10" dirty="0">
                <a:latin typeface="Calibri"/>
                <a:cs typeface="Calibri"/>
              </a:rPr>
              <a:t>.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861793" y="3086189"/>
            <a:ext cx="7308755" cy="2123402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42265" marR="36830" indent="-342265" algn="r">
              <a:lnSpc>
                <a:spcPct val="100000"/>
              </a:lnSpc>
              <a:spcBef>
                <a:spcPts val="290"/>
              </a:spcBef>
              <a:buClr>
                <a:srgbClr val="F27434"/>
              </a:buClr>
              <a:buAutoNum type="arabicPeriod" startAt="2"/>
              <a:tabLst>
                <a:tab pos="342265" algn="l"/>
                <a:tab pos="343535" algn="l"/>
              </a:tabLst>
            </a:pPr>
            <a:r>
              <a:rPr sz="1600" b="1" spc="-5" dirty="0">
                <a:latin typeface="Calibri"/>
                <a:cs typeface="Calibri"/>
              </a:rPr>
              <a:t>A </a:t>
            </a:r>
            <a:r>
              <a:rPr sz="1600" b="1" spc="-20" dirty="0">
                <a:latin typeface="Calibri"/>
                <a:cs typeface="Calibri"/>
              </a:rPr>
              <a:t>cette </a:t>
            </a:r>
            <a:r>
              <a:rPr sz="1600" b="1" spc="-10" dirty="0">
                <a:latin typeface="Calibri"/>
                <a:cs typeface="Calibri"/>
              </a:rPr>
              <a:t>mesure, </a:t>
            </a:r>
            <a:r>
              <a:rPr sz="1600" b="1" spc="-20" dirty="0">
                <a:latin typeface="Calibri"/>
                <a:cs typeface="Calibri"/>
              </a:rPr>
              <a:t>s’ajoute </a:t>
            </a:r>
            <a:r>
              <a:rPr sz="1600" b="1" dirty="0">
                <a:latin typeface="Calibri"/>
                <a:cs typeface="Calibri"/>
              </a:rPr>
              <a:t>la </a:t>
            </a:r>
            <a:r>
              <a:rPr sz="1600" b="1" spc="-10" dirty="0">
                <a:latin typeface="Calibri"/>
                <a:cs typeface="Calibri"/>
              </a:rPr>
              <a:t>possibilité </a:t>
            </a:r>
            <a:r>
              <a:rPr sz="1600" b="1" spc="-20" dirty="0">
                <a:latin typeface="Calibri"/>
                <a:cs typeface="Calibri"/>
              </a:rPr>
              <a:t>d’un </a:t>
            </a:r>
            <a:r>
              <a:rPr sz="1600" b="1" u="heavy" spc="-57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</a:t>
            </a:r>
            <a:r>
              <a:rPr sz="1600" b="1" spc="200" dirty="0">
                <a:latin typeface="Calibri"/>
                <a:cs typeface="Calibri"/>
              </a:rPr>
              <a:t> </a:t>
            </a:r>
            <a:r>
              <a:rPr sz="16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eport </a:t>
            </a:r>
            <a:r>
              <a:rPr sz="16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 paiement </a:t>
            </a:r>
            <a:r>
              <a:rPr sz="16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 </a:t>
            </a:r>
            <a:r>
              <a:rPr sz="16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3 mois pour</a:t>
            </a:r>
            <a:r>
              <a:rPr sz="1600" b="1" u="heavy" spc="29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ceux</a:t>
            </a:r>
            <a:endParaRPr sz="1600" dirty="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195"/>
              </a:spcBef>
            </a:pPr>
            <a:r>
              <a:rPr sz="1600" u="heavy" spc="-4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qui </a:t>
            </a:r>
            <a:r>
              <a:rPr sz="1600" b="1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n’ont </a:t>
            </a:r>
            <a:r>
              <a:rPr sz="16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pas </a:t>
            </a:r>
            <a:r>
              <a:rPr sz="16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encore payés et qui </a:t>
            </a:r>
            <a:r>
              <a:rPr sz="16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le </a:t>
            </a:r>
            <a:r>
              <a:rPr sz="1600" b="1" u="heavy" spc="-10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demanderaient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(hors </a:t>
            </a:r>
            <a:r>
              <a:rPr sz="1600" spc="-10" dirty="0">
                <a:latin typeface="Calibri"/>
                <a:cs typeface="Calibri"/>
              </a:rPr>
              <a:t>prélèvements </a:t>
            </a:r>
            <a:r>
              <a:rPr sz="1600" spc="-5" dirty="0">
                <a:latin typeface="Calibri"/>
                <a:cs typeface="Calibri"/>
              </a:rPr>
              <a:t>déjà</a:t>
            </a:r>
            <a:r>
              <a:rPr sz="1600" spc="270" dirty="0">
                <a:latin typeface="Calibri"/>
                <a:cs typeface="Calibri"/>
              </a:rPr>
              <a:t> </a:t>
            </a:r>
            <a:r>
              <a:rPr sz="1600" spc="-15" dirty="0" err="1">
                <a:latin typeface="Calibri"/>
                <a:cs typeface="Calibri"/>
              </a:rPr>
              <a:t>prévus</a:t>
            </a:r>
            <a:r>
              <a:rPr sz="1600" spc="-15" dirty="0">
                <a:latin typeface="Calibri"/>
                <a:cs typeface="Calibri"/>
              </a:rPr>
              <a:t>)</a:t>
            </a:r>
            <a:endParaRPr lang="fr-FR" sz="1600" spc="-15" dirty="0">
              <a:latin typeface="Calibri"/>
              <a:cs typeface="Calibri"/>
            </a:endParaRPr>
          </a:p>
          <a:p>
            <a:pPr marL="12065" marR="286385">
              <a:lnSpc>
                <a:spcPct val="110000"/>
              </a:lnSpc>
              <a:spcBef>
                <a:spcPts val="615"/>
              </a:spcBef>
              <a:buClr>
                <a:srgbClr val="F27434"/>
              </a:buClr>
              <a:tabLst>
                <a:tab pos="354965" algn="l"/>
                <a:tab pos="356235" algn="l"/>
              </a:tabLst>
            </a:pPr>
            <a:r>
              <a:rPr lang="fr-FR" sz="1600" dirty="0">
                <a:cs typeface="Calibri"/>
              </a:rPr>
              <a:t>         doeth@agefiph.asso.fr</a:t>
            </a:r>
          </a:p>
          <a:p>
            <a:pPr marL="355600" marR="286385" indent="-343535">
              <a:lnSpc>
                <a:spcPct val="110000"/>
              </a:lnSpc>
              <a:spcBef>
                <a:spcPts val="615"/>
              </a:spcBef>
              <a:buClr>
                <a:srgbClr val="F27434"/>
              </a:buClr>
              <a:buAutoNum type="arabicPeriod" startAt="3"/>
              <a:tabLst>
                <a:tab pos="354965" algn="l"/>
                <a:tab pos="356235" algn="l"/>
              </a:tabLst>
            </a:pPr>
            <a:r>
              <a:rPr sz="1500" b="1" dirty="0" err="1">
                <a:latin typeface="Calibri"/>
                <a:cs typeface="Calibri"/>
              </a:rPr>
              <a:t>En</a:t>
            </a:r>
            <a:r>
              <a:rPr sz="1500" b="1" dirty="0">
                <a:latin typeface="Calibri"/>
                <a:cs typeface="Calibri"/>
              </a:rPr>
              <a:t> </a:t>
            </a:r>
            <a:r>
              <a:rPr sz="1500" b="1" spc="-5" dirty="0">
                <a:latin typeface="Calibri"/>
                <a:cs typeface="Calibri"/>
              </a:rPr>
              <a:t>complément, </a:t>
            </a:r>
            <a:r>
              <a:rPr sz="1500" b="1" spc="-25" dirty="0">
                <a:latin typeface="Calibri"/>
                <a:cs typeface="Calibri"/>
              </a:rPr>
              <a:t>l’Agefiph, </a:t>
            </a:r>
            <a:r>
              <a:rPr sz="1500" b="1" spc="-10" dirty="0">
                <a:latin typeface="Calibri"/>
                <a:cs typeface="Calibri"/>
              </a:rPr>
              <a:t>avec l'accord </a:t>
            </a:r>
            <a:r>
              <a:rPr sz="1500" b="1" spc="-5" dirty="0">
                <a:latin typeface="Calibri"/>
                <a:cs typeface="Calibri"/>
              </a:rPr>
              <a:t>des services de </a:t>
            </a:r>
            <a:r>
              <a:rPr sz="1500" b="1" spc="-10" dirty="0">
                <a:latin typeface="Calibri"/>
                <a:cs typeface="Calibri"/>
              </a:rPr>
              <a:t>l'Etat, </a:t>
            </a:r>
            <a:r>
              <a:rPr sz="1500" b="1" dirty="0">
                <a:latin typeface="Calibri"/>
                <a:cs typeface="Calibri"/>
              </a:rPr>
              <a:t>a </a:t>
            </a:r>
            <a:r>
              <a:rPr sz="1500" b="1" spc="-5" dirty="0">
                <a:latin typeface="Calibri"/>
                <a:cs typeface="Calibri"/>
              </a:rPr>
              <a:t>décidé </a:t>
            </a:r>
            <a:r>
              <a:rPr sz="1500" b="1" dirty="0">
                <a:latin typeface="Calibri"/>
                <a:cs typeface="Calibri"/>
              </a:rPr>
              <a:t>de </a:t>
            </a:r>
            <a:r>
              <a:rPr sz="1500" b="1" spc="-10" dirty="0">
                <a:latin typeface="Calibri"/>
                <a:cs typeface="Calibri"/>
              </a:rPr>
              <a:t>prolonger </a:t>
            </a:r>
            <a:r>
              <a:rPr sz="1500" b="1" dirty="0">
                <a:latin typeface="Calibri"/>
                <a:cs typeface="Calibri"/>
              </a:rPr>
              <a:t>la  </a:t>
            </a:r>
            <a:r>
              <a:rPr sz="1500" b="1" spc="-10" dirty="0">
                <a:latin typeface="Calibri"/>
                <a:cs typeface="Calibri"/>
              </a:rPr>
              <a:t>validité </a:t>
            </a:r>
            <a:r>
              <a:rPr sz="1500" b="1" spc="-5" dirty="0">
                <a:latin typeface="Calibri"/>
                <a:cs typeface="Calibri"/>
              </a:rPr>
              <a:t>des </a:t>
            </a:r>
            <a:r>
              <a:rPr sz="1500" b="1" spc="-10" dirty="0">
                <a:latin typeface="Calibri"/>
                <a:cs typeface="Calibri"/>
              </a:rPr>
              <a:t>attestations 2018 </a:t>
            </a:r>
            <a:r>
              <a:rPr sz="1500" b="1" dirty="0">
                <a:latin typeface="Calibri"/>
                <a:cs typeface="Calibri"/>
              </a:rPr>
              <a:t>de </a:t>
            </a:r>
            <a:r>
              <a:rPr sz="1500" b="1" spc="-15" dirty="0">
                <a:latin typeface="Calibri"/>
                <a:cs typeface="Calibri"/>
              </a:rPr>
              <a:t>conformité </a:t>
            </a:r>
            <a:r>
              <a:rPr sz="1500" b="1" dirty="0">
                <a:latin typeface="Calibri"/>
                <a:cs typeface="Calibri"/>
              </a:rPr>
              <a:t>à </a:t>
            </a:r>
            <a:r>
              <a:rPr sz="1500" b="1" spc="-5" dirty="0">
                <a:latin typeface="Calibri"/>
                <a:cs typeface="Calibri"/>
              </a:rPr>
              <a:t>l'Obligation d'emploi </a:t>
            </a:r>
            <a:r>
              <a:rPr sz="1500" b="1" dirty="0">
                <a:latin typeface="Calibri"/>
                <a:cs typeface="Calibri"/>
              </a:rPr>
              <a:t>de </a:t>
            </a:r>
            <a:r>
              <a:rPr sz="1500" b="1" spc="-15" dirty="0">
                <a:latin typeface="Calibri"/>
                <a:cs typeface="Calibri"/>
              </a:rPr>
              <a:t>travailleurs  </a:t>
            </a:r>
            <a:r>
              <a:rPr sz="1500" b="1" spc="-5" dirty="0">
                <a:latin typeface="Calibri"/>
                <a:cs typeface="Calibri"/>
              </a:rPr>
              <a:t>handicapés (OETH) jusqu'à </a:t>
            </a:r>
            <a:r>
              <a:rPr sz="1500" b="1" dirty="0">
                <a:latin typeface="Calibri"/>
                <a:cs typeface="Calibri"/>
              </a:rPr>
              <a:t>la</a:t>
            </a:r>
            <a:r>
              <a:rPr sz="1500" b="1" spc="-9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mi-</a:t>
            </a:r>
            <a:r>
              <a:rPr sz="1500" b="1" dirty="0" err="1">
                <a:latin typeface="Calibri"/>
                <a:cs typeface="Calibri"/>
              </a:rPr>
              <a:t>juin</a:t>
            </a:r>
            <a:r>
              <a:rPr sz="1500" b="1" dirty="0">
                <a:latin typeface="Calibri"/>
                <a:cs typeface="Calibri"/>
              </a:rPr>
              <a:t>.</a:t>
            </a:r>
          </a:p>
          <a:p>
            <a:pPr marL="355600" marR="286385" indent="-343535">
              <a:lnSpc>
                <a:spcPct val="110000"/>
              </a:lnSpc>
              <a:spcBef>
                <a:spcPts val="615"/>
              </a:spcBef>
              <a:buClr>
                <a:srgbClr val="F27434"/>
              </a:buClr>
              <a:buAutoNum type="arabicPeriod" startAt="3"/>
              <a:tabLst>
                <a:tab pos="354965" algn="l"/>
                <a:tab pos="356235" algn="l"/>
              </a:tabLst>
            </a:pPr>
            <a:r>
              <a:rPr lang="fr-FR" dirty="0"/>
              <a:t> </a:t>
            </a:r>
            <a:r>
              <a:rPr lang="fr-FR" u="sng" dirty="0">
                <a:hlinkClick r:id="rId6"/>
              </a:rPr>
              <a:t>www.teledoeth.travail.gouv.fr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456863" y="6872285"/>
            <a:ext cx="116839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45"/>
              </a:lnSpc>
            </a:pPr>
            <a:fld id="{81D60167-4931-47E6-BA6A-407CBD079E47}" type="slidenum">
              <a:rPr sz="1000" spc="-5" dirty="0">
                <a:latin typeface="Calibri"/>
                <a:cs typeface="Calibri"/>
              </a:rPr>
              <a:t>8</a:t>
            </a:fld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40764" y="6886955"/>
            <a:ext cx="73660" cy="91440"/>
          </a:xfrm>
          <a:custGeom>
            <a:avLst/>
            <a:gdLst/>
            <a:ahLst/>
            <a:cxnLst/>
            <a:rect l="l" t="t" r="r" b="b"/>
            <a:pathLst>
              <a:path w="73659" h="91440">
                <a:moveTo>
                  <a:pt x="48768" y="91440"/>
                </a:moveTo>
                <a:lnTo>
                  <a:pt x="41148" y="91440"/>
                </a:lnTo>
                <a:lnTo>
                  <a:pt x="27432" y="89916"/>
                </a:lnTo>
                <a:lnTo>
                  <a:pt x="15240" y="83820"/>
                </a:lnTo>
                <a:lnTo>
                  <a:pt x="7620" y="74676"/>
                </a:lnTo>
                <a:lnTo>
                  <a:pt x="1524" y="60960"/>
                </a:lnTo>
                <a:lnTo>
                  <a:pt x="0" y="47244"/>
                </a:lnTo>
                <a:lnTo>
                  <a:pt x="1524" y="33528"/>
                </a:lnTo>
                <a:lnTo>
                  <a:pt x="7620" y="19812"/>
                </a:lnTo>
                <a:lnTo>
                  <a:pt x="16764" y="9144"/>
                </a:lnTo>
                <a:lnTo>
                  <a:pt x="27432" y="3048"/>
                </a:lnTo>
                <a:lnTo>
                  <a:pt x="39624" y="0"/>
                </a:lnTo>
                <a:lnTo>
                  <a:pt x="42672" y="0"/>
                </a:lnTo>
                <a:lnTo>
                  <a:pt x="56388" y="1524"/>
                </a:lnTo>
                <a:lnTo>
                  <a:pt x="67056" y="10668"/>
                </a:lnTo>
                <a:lnTo>
                  <a:pt x="70321" y="18288"/>
                </a:lnTo>
                <a:lnTo>
                  <a:pt x="41148" y="18288"/>
                </a:lnTo>
                <a:lnTo>
                  <a:pt x="28956" y="21336"/>
                </a:lnTo>
                <a:lnTo>
                  <a:pt x="21336" y="33528"/>
                </a:lnTo>
                <a:lnTo>
                  <a:pt x="21336" y="35052"/>
                </a:lnTo>
                <a:lnTo>
                  <a:pt x="56665" y="35052"/>
                </a:lnTo>
                <a:lnTo>
                  <a:pt x="71628" y="48768"/>
                </a:lnTo>
                <a:lnTo>
                  <a:pt x="19812" y="51816"/>
                </a:lnTo>
                <a:lnTo>
                  <a:pt x="24384" y="65532"/>
                </a:lnTo>
                <a:lnTo>
                  <a:pt x="35052" y="71628"/>
                </a:lnTo>
                <a:lnTo>
                  <a:pt x="42672" y="73152"/>
                </a:lnTo>
                <a:lnTo>
                  <a:pt x="67818" y="73152"/>
                </a:lnTo>
                <a:lnTo>
                  <a:pt x="71628" y="82296"/>
                </a:lnTo>
                <a:lnTo>
                  <a:pt x="60960" y="88392"/>
                </a:lnTo>
                <a:lnTo>
                  <a:pt x="48768" y="91440"/>
                </a:lnTo>
                <a:close/>
              </a:path>
              <a:path w="73659" h="91440">
                <a:moveTo>
                  <a:pt x="71628" y="48768"/>
                </a:moveTo>
                <a:lnTo>
                  <a:pt x="53340" y="32004"/>
                </a:lnTo>
                <a:lnTo>
                  <a:pt x="53340" y="18288"/>
                </a:lnTo>
                <a:lnTo>
                  <a:pt x="70321" y="18288"/>
                </a:lnTo>
                <a:lnTo>
                  <a:pt x="71628" y="21336"/>
                </a:lnTo>
                <a:lnTo>
                  <a:pt x="73152" y="32004"/>
                </a:lnTo>
                <a:lnTo>
                  <a:pt x="73152" y="42672"/>
                </a:lnTo>
                <a:lnTo>
                  <a:pt x="71628" y="47244"/>
                </a:lnTo>
                <a:lnTo>
                  <a:pt x="71628" y="48768"/>
                </a:lnTo>
                <a:close/>
              </a:path>
              <a:path w="73659" h="91440">
                <a:moveTo>
                  <a:pt x="56665" y="35052"/>
                </a:moveTo>
                <a:lnTo>
                  <a:pt x="21336" y="35052"/>
                </a:lnTo>
                <a:lnTo>
                  <a:pt x="53340" y="33528"/>
                </a:lnTo>
                <a:lnTo>
                  <a:pt x="53340" y="32004"/>
                </a:lnTo>
                <a:lnTo>
                  <a:pt x="56665" y="35052"/>
                </a:lnTo>
                <a:close/>
              </a:path>
              <a:path w="73659" h="91440">
                <a:moveTo>
                  <a:pt x="67818" y="73152"/>
                </a:moveTo>
                <a:lnTo>
                  <a:pt x="48768" y="73152"/>
                </a:lnTo>
                <a:lnTo>
                  <a:pt x="56388" y="70104"/>
                </a:lnTo>
                <a:lnTo>
                  <a:pt x="62484" y="65532"/>
                </a:lnTo>
                <a:lnTo>
                  <a:pt x="64008" y="64008"/>
                </a:lnTo>
                <a:lnTo>
                  <a:pt x="67818" y="73152"/>
                </a:lnTo>
                <a:close/>
              </a:path>
            </a:pathLst>
          </a:custGeom>
          <a:solidFill>
            <a:srgbClr val="622F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24584" y="6847331"/>
            <a:ext cx="60960" cy="129539"/>
          </a:xfrm>
          <a:custGeom>
            <a:avLst/>
            <a:gdLst/>
            <a:ahLst/>
            <a:cxnLst/>
            <a:rect l="l" t="t" r="r" b="b"/>
            <a:pathLst>
              <a:path w="60960" h="129540">
                <a:moveTo>
                  <a:pt x="30480" y="41148"/>
                </a:moveTo>
                <a:lnTo>
                  <a:pt x="12192" y="41148"/>
                </a:lnTo>
                <a:lnTo>
                  <a:pt x="12192" y="27432"/>
                </a:lnTo>
                <a:lnTo>
                  <a:pt x="16764" y="15240"/>
                </a:lnTo>
                <a:lnTo>
                  <a:pt x="21336" y="10668"/>
                </a:lnTo>
                <a:lnTo>
                  <a:pt x="30480" y="3048"/>
                </a:lnTo>
                <a:lnTo>
                  <a:pt x="42672" y="0"/>
                </a:lnTo>
                <a:lnTo>
                  <a:pt x="50292" y="0"/>
                </a:lnTo>
                <a:lnTo>
                  <a:pt x="56388" y="1524"/>
                </a:lnTo>
                <a:lnTo>
                  <a:pt x="59436" y="1524"/>
                </a:lnTo>
                <a:lnTo>
                  <a:pt x="60960" y="3048"/>
                </a:lnTo>
                <a:lnTo>
                  <a:pt x="58189" y="18288"/>
                </a:lnTo>
                <a:lnTo>
                  <a:pt x="41148" y="18288"/>
                </a:lnTo>
                <a:lnTo>
                  <a:pt x="38100" y="19812"/>
                </a:lnTo>
                <a:lnTo>
                  <a:pt x="35052" y="22860"/>
                </a:lnTo>
                <a:lnTo>
                  <a:pt x="32004" y="27432"/>
                </a:lnTo>
                <a:lnTo>
                  <a:pt x="30480" y="33528"/>
                </a:lnTo>
                <a:lnTo>
                  <a:pt x="30480" y="41148"/>
                </a:lnTo>
                <a:close/>
              </a:path>
              <a:path w="60960" h="129540">
                <a:moveTo>
                  <a:pt x="57912" y="19812"/>
                </a:moveTo>
                <a:lnTo>
                  <a:pt x="54864" y="18288"/>
                </a:lnTo>
                <a:lnTo>
                  <a:pt x="58189" y="18288"/>
                </a:lnTo>
                <a:lnTo>
                  <a:pt x="57912" y="19812"/>
                </a:lnTo>
                <a:close/>
              </a:path>
              <a:path w="60960" h="129540">
                <a:moveTo>
                  <a:pt x="51816" y="57912"/>
                </a:moveTo>
                <a:lnTo>
                  <a:pt x="0" y="57912"/>
                </a:lnTo>
                <a:lnTo>
                  <a:pt x="0" y="41148"/>
                </a:lnTo>
                <a:lnTo>
                  <a:pt x="51816" y="41148"/>
                </a:lnTo>
                <a:lnTo>
                  <a:pt x="51816" y="57912"/>
                </a:lnTo>
                <a:close/>
              </a:path>
              <a:path w="60960" h="129540">
                <a:moveTo>
                  <a:pt x="30480" y="129540"/>
                </a:moveTo>
                <a:lnTo>
                  <a:pt x="12192" y="129540"/>
                </a:lnTo>
                <a:lnTo>
                  <a:pt x="12192" y="57912"/>
                </a:lnTo>
                <a:lnTo>
                  <a:pt x="30480" y="57912"/>
                </a:lnTo>
                <a:lnTo>
                  <a:pt x="30480" y="129540"/>
                </a:lnTo>
                <a:close/>
              </a:path>
            </a:pathLst>
          </a:custGeom>
          <a:solidFill>
            <a:srgbClr val="622F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44751" y="6886956"/>
            <a:ext cx="76200" cy="1295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50263" y="6886956"/>
            <a:ext cx="74676" cy="914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40408" y="6848855"/>
            <a:ext cx="169164" cy="1661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91639" y="6848856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4">
                <a:moveTo>
                  <a:pt x="21336" y="25908"/>
                </a:moveTo>
                <a:lnTo>
                  <a:pt x="6096" y="25908"/>
                </a:lnTo>
                <a:lnTo>
                  <a:pt x="0" y="19812"/>
                </a:lnTo>
                <a:lnTo>
                  <a:pt x="0" y="4572"/>
                </a:lnTo>
                <a:lnTo>
                  <a:pt x="6096" y="0"/>
                </a:lnTo>
                <a:lnTo>
                  <a:pt x="21336" y="0"/>
                </a:lnTo>
                <a:lnTo>
                  <a:pt x="25908" y="4572"/>
                </a:lnTo>
                <a:lnTo>
                  <a:pt x="25908" y="19812"/>
                </a:lnTo>
                <a:lnTo>
                  <a:pt x="21336" y="25908"/>
                </a:lnTo>
                <a:close/>
              </a:path>
            </a:pathLst>
          </a:custGeom>
          <a:solidFill>
            <a:srgbClr val="F274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35379" y="6847332"/>
            <a:ext cx="166116" cy="1676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06118" y="688848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391"/>
                </a:lnTo>
              </a:path>
            </a:pathLst>
          </a:custGeom>
          <a:ln w="19812">
            <a:solidFill>
              <a:srgbClr val="622F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198619" y="404966"/>
            <a:ext cx="7030084" cy="1011624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890"/>
              </a:spcBef>
            </a:pPr>
            <a:r>
              <a:rPr sz="3600" dirty="0"/>
              <a:t>Aide </a:t>
            </a:r>
            <a:r>
              <a:rPr sz="3600" spc="-15" dirty="0"/>
              <a:t>exceptionnelle </a:t>
            </a:r>
            <a:r>
              <a:rPr sz="3600" dirty="0"/>
              <a:t>à </a:t>
            </a:r>
            <a:r>
              <a:rPr sz="3600" spc="5" dirty="0"/>
              <a:t>la </a:t>
            </a:r>
            <a:r>
              <a:rPr sz="3600" spc="-5" dirty="0"/>
              <a:t>mise  </a:t>
            </a:r>
            <a:r>
              <a:rPr sz="3600" spc="-10" dirty="0"/>
              <a:t>en </a:t>
            </a:r>
            <a:r>
              <a:rPr sz="3600" dirty="0"/>
              <a:t>place </a:t>
            </a:r>
            <a:r>
              <a:rPr sz="3600" spc="5" dirty="0"/>
              <a:t>du </a:t>
            </a:r>
            <a:r>
              <a:rPr sz="3600" spc="-25" dirty="0" err="1"/>
              <a:t>télétravail</a:t>
            </a:r>
            <a:r>
              <a:rPr sz="3600" spc="20" dirty="0"/>
              <a:t> </a:t>
            </a:r>
            <a:endParaRPr sz="3600" dirty="0"/>
          </a:p>
        </p:txBody>
      </p:sp>
      <p:sp>
        <p:nvSpPr>
          <p:cNvPr id="11" name="object 11"/>
          <p:cNvSpPr txBox="1"/>
          <p:nvPr/>
        </p:nvSpPr>
        <p:spPr>
          <a:xfrm>
            <a:off x="2209335" y="1357400"/>
            <a:ext cx="7351395" cy="4634602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469265" algn="just">
              <a:lnSpc>
                <a:spcPct val="100000"/>
              </a:lnSpc>
              <a:spcBef>
                <a:spcPts val="660"/>
              </a:spcBef>
            </a:pPr>
            <a:r>
              <a:rPr sz="1200" dirty="0">
                <a:solidFill>
                  <a:srgbClr val="CF0A41"/>
                </a:solidFill>
                <a:latin typeface="Wingdings 3"/>
                <a:cs typeface="Wingdings 3"/>
              </a:rPr>
              <a:t></a:t>
            </a:r>
            <a:r>
              <a:rPr sz="1200" spc="295" dirty="0">
                <a:solidFill>
                  <a:srgbClr val="CF0A41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Calibri"/>
                <a:cs typeface="Calibri"/>
              </a:rPr>
              <a:t>Objectif</a:t>
            </a:r>
            <a:endParaRPr sz="1800" dirty="0">
              <a:latin typeface="Calibri"/>
              <a:cs typeface="Calibri"/>
            </a:endParaRPr>
          </a:p>
          <a:p>
            <a:pPr marL="102235" marR="6350" algn="just">
              <a:lnSpc>
                <a:spcPct val="110000"/>
              </a:lnSpc>
              <a:spcBef>
                <a:spcPts val="350"/>
              </a:spcBef>
            </a:pPr>
            <a:r>
              <a:rPr sz="1800" spc="-50" dirty="0">
                <a:latin typeface="Calibri"/>
                <a:cs typeface="Calibri"/>
              </a:rPr>
              <a:t>L’aide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pour objectif </a:t>
            </a:r>
            <a:r>
              <a:rPr sz="1800" spc="-15" dirty="0">
                <a:latin typeface="Calibri"/>
                <a:cs typeface="Calibri"/>
              </a:rPr>
              <a:t>d’accompagner </a:t>
            </a:r>
            <a:r>
              <a:rPr sz="1800" dirty="0">
                <a:latin typeface="Calibri"/>
                <a:cs typeface="Calibri"/>
              </a:rPr>
              <a:t>les </a:t>
            </a:r>
            <a:r>
              <a:rPr sz="1800" spc="-10" dirty="0">
                <a:latin typeface="Calibri"/>
                <a:cs typeface="Calibri"/>
              </a:rPr>
              <a:t>employeurs tenus </a:t>
            </a:r>
            <a:r>
              <a:rPr sz="1800" spc="-20" dirty="0">
                <a:latin typeface="Calibri"/>
                <a:cs typeface="Calibri"/>
              </a:rPr>
              <a:t>d’organiser </a:t>
            </a:r>
            <a:r>
              <a:rPr sz="1800" dirty="0">
                <a:latin typeface="Calibri"/>
                <a:cs typeface="Calibri"/>
              </a:rPr>
              <a:t>le  </a:t>
            </a:r>
            <a:r>
              <a:rPr sz="1800" spc="-20" dirty="0">
                <a:latin typeface="Calibri"/>
                <a:cs typeface="Calibri"/>
              </a:rPr>
              <a:t>travail </a:t>
            </a:r>
            <a:r>
              <a:rPr sz="1800" dirty="0">
                <a:latin typeface="Calibri"/>
                <a:cs typeface="Calibri"/>
              </a:rPr>
              <a:t>à </a:t>
            </a:r>
            <a:r>
              <a:rPr sz="1800" spc="-10" dirty="0">
                <a:latin typeface="Calibri"/>
                <a:cs typeface="Calibri"/>
              </a:rPr>
              <a:t>distance </a:t>
            </a:r>
            <a:r>
              <a:rPr lang="fr-FR" b="1" spc="-5" dirty="0">
                <a:solidFill>
                  <a:srgbClr val="492356"/>
                </a:solidFill>
                <a:cs typeface="Calibri"/>
              </a:rPr>
              <a:t>et </a:t>
            </a:r>
            <a:r>
              <a:rPr lang="fr-FR" b="1" spc="-30" dirty="0">
                <a:solidFill>
                  <a:srgbClr val="492356"/>
                </a:solidFill>
                <a:cs typeface="Calibri"/>
              </a:rPr>
              <a:t>n’ayant  </a:t>
            </a:r>
            <a:r>
              <a:rPr lang="fr-FR" b="1" spc="-5" dirty="0">
                <a:solidFill>
                  <a:srgbClr val="492356"/>
                </a:solidFill>
                <a:cs typeface="Calibri"/>
              </a:rPr>
              <a:t>pas mis </a:t>
            </a:r>
            <a:r>
              <a:rPr lang="fr-FR" b="1" spc="5" dirty="0">
                <a:solidFill>
                  <a:srgbClr val="492356"/>
                </a:solidFill>
                <a:cs typeface="Calibri"/>
              </a:rPr>
              <a:t>en </a:t>
            </a:r>
            <a:r>
              <a:rPr lang="fr-FR" b="1" dirty="0">
                <a:solidFill>
                  <a:srgbClr val="492356"/>
                </a:solidFill>
                <a:cs typeface="Calibri"/>
              </a:rPr>
              <a:t>place </a:t>
            </a:r>
            <a:r>
              <a:rPr lang="fr-FR" b="1" spc="-10" dirty="0">
                <a:solidFill>
                  <a:srgbClr val="492356"/>
                </a:solidFill>
                <a:cs typeface="Calibri"/>
              </a:rPr>
              <a:t>antérieurement </a:t>
            </a:r>
            <a:r>
              <a:rPr lang="fr-FR" b="1" dirty="0">
                <a:solidFill>
                  <a:srgbClr val="492356"/>
                </a:solidFill>
                <a:cs typeface="Calibri"/>
              </a:rPr>
              <a:t>de </a:t>
            </a:r>
            <a:r>
              <a:rPr lang="fr-FR" b="1" spc="-5" dirty="0">
                <a:solidFill>
                  <a:srgbClr val="492356"/>
                </a:solidFill>
                <a:cs typeface="Calibri"/>
              </a:rPr>
              <a:t>mesure </a:t>
            </a:r>
            <a:r>
              <a:rPr lang="fr-FR" b="1" dirty="0">
                <a:solidFill>
                  <a:srgbClr val="492356"/>
                </a:solidFill>
                <a:cs typeface="Calibri"/>
              </a:rPr>
              <a:t>de</a:t>
            </a:r>
            <a:r>
              <a:rPr lang="fr-FR" b="1" spc="-130" dirty="0">
                <a:solidFill>
                  <a:srgbClr val="492356"/>
                </a:solidFill>
                <a:cs typeface="Calibri"/>
              </a:rPr>
              <a:t> </a:t>
            </a:r>
            <a:r>
              <a:rPr lang="fr-FR" b="1" spc="-15" dirty="0">
                <a:solidFill>
                  <a:srgbClr val="492356"/>
                </a:solidFill>
                <a:cs typeface="Calibri"/>
              </a:rPr>
              <a:t>télétravail pour le salarié concerné. </a:t>
            </a:r>
          </a:p>
          <a:p>
            <a:pPr marL="102235" marR="6350" algn="just">
              <a:lnSpc>
                <a:spcPct val="110000"/>
              </a:lnSpc>
              <a:spcBef>
                <a:spcPts val="350"/>
              </a:spcBef>
            </a:pPr>
            <a:r>
              <a:rPr sz="1800" spc="-5" dirty="0">
                <a:latin typeface="Calibri"/>
                <a:cs typeface="Calibri"/>
              </a:rPr>
              <a:t>Elle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pour vocation de </a:t>
            </a:r>
            <a:r>
              <a:rPr sz="1800" spc="-15" dirty="0">
                <a:latin typeface="Calibri"/>
                <a:cs typeface="Calibri"/>
              </a:rPr>
              <a:t>faire </a:t>
            </a:r>
            <a:r>
              <a:rPr sz="1800" spc="-10" dirty="0">
                <a:latin typeface="Calibri"/>
                <a:cs typeface="Calibri"/>
              </a:rPr>
              <a:t>face </a:t>
            </a:r>
            <a:r>
              <a:rPr sz="1800" dirty="0">
                <a:latin typeface="Calibri"/>
                <a:cs typeface="Calibri"/>
              </a:rPr>
              <a:t>à </a:t>
            </a:r>
            <a:r>
              <a:rPr sz="1800" spc="-15" dirty="0">
                <a:latin typeface="Calibri"/>
                <a:cs typeface="Calibri"/>
              </a:rPr>
              <a:t>l’urgence </a:t>
            </a:r>
            <a:r>
              <a:rPr sz="1800" spc="-10" dirty="0">
                <a:latin typeface="Calibri"/>
                <a:cs typeface="Calibri"/>
              </a:rPr>
              <a:t>et </a:t>
            </a:r>
            <a:r>
              <a:rPr sz="1800" spc="-20" dirty="0">
                <a:latin typeface="Calibri"/>
                <a:cs typeface="Calibri"/>
              </a:rPr>
              <a:t>n’obéit </a:t>
            </a:r>
            <a:r>
              <a:rPr sz="1800" dirty="0">
                <a:latin typeface="Calibri"/>
                <a:cs typeface="Calibri"/>
              </a:rPr>
              <a:t>pas à une </a:t>
            </a:r>
            <a:r>
              <a:rPr sz="1800" spc="-5" dirty="0">
                <a:latin typeface="Calibri"/>
                <a:cs typeface="Calibri"/>
              </a:rPr>
              <a:t>logique </a:t>
            </a:r>
            <a:r>
              <a:rPr sz="1800" dirty="0">
                <a:latin typeface="Calibri"/>
                <a:cs typeface="Calibri"/>
              </a:rPr>
              <a:t>de  </a:t>
            </a:r>
            <a:r>
              <a:rPr sz="1800" spc="-5" dirty="0">
                <a:latin typeface="Calibri"/>
                <a:cs typeface="Calibri"/>
              </a:rPr>
              <a:t>compensation liée </a:t>
            </a:r>
            <a:r>
              <a:rPr sz="1800" dirty="0">
                <a:latin typeface="Calibri"/>
                <a:cs typeface="Calibri"/>
              </a:rPr>
              <a:t>au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handicap.</a:t>
            </a:r>
            <a:endParaRPr sz="1800" dirty="0">
              <a:latin typeface="Calibri"/>
              <a:cs typeface="Calibri"/>
            </a:endParaRPr>
          </a:p>
          <a:p>
            <a:pPr marL="469265" algn="just">
              <a:lnSpc>
                <a:spcPct val="100000"/>
              </a:lnSpc>
              <a:spcBef>
                <a:spcPts val="1140"/>
              </a:spcBef>
            </a:pPr>
            <a:r>
              <a:rPr sz="1200" dirty="0">
                <a:solidFill>
                  <a:srgbClr val="CF0A41"/>
                </a:solidFill>
                <a:latin typeface="Wingdings 3"/>
                <a:cs typeface="Wingdings 3"/>
              </a:rPr>
              <a:t></a:t>
            </a:r>
            <a:r>
              <a:rPr sz="1200" spc="295" dirty="0">
                <a:solidFill>
                  <a:srgbClr val="CF0A41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Calibri"/>
                <a:cs typeface="Calibri"/>
              </a:rPr>
              <a:t>Bénéficiaire</a:t>
            </a:r>
            <a:endParaRPr sz="1800" dirty="0">
              <a:latin typeface="Calibri"/>
              <a:cs typeface="Calibri"/>
            </a:endParaRPr>
          </a:p>
          <a:p>
            <a:pPr marL="102235" marR="5080" algn="just">
              <a:lnSpc>
                <a:spcPct val="110000"/>
              </a:lnSpc>
              <a:spcBef>
                <a:spcPts val="360"/>
              </a:spcBef>
            </a:pPr>
            <a:r>
              <a:rPr sz="1800" spc="-45" dirty="0">
                <a:latin typeface="Calibri"/>
                <a:cs typeface="Calibri"/>
              </a:rPr>
              <a:t>Tout </a:t>
            </a:r>
            <a:r>
              <a:rPr sz="1800" spc="-5" dirty="0">
                <a:latin typeface="Calibri"/>
                <a:cs typeface="Calibri"/>
              </a:rPr>
              <a:t>employeur </a:t>
            </a:r>
            <a:r>
              <a:rPr sz="1800" spc="-15" dirty="0">
                <a:latin typeface="Calibri"/>
                <a:cs typeface="Calibri"/>
              </a:rPr>
              <a:t>d’un </a:t>
            </a:r>
            <a:r>
              <a:rPr sz="1800" spc="-5" dirty="0">
                <a:latin typeface="Calibri"/>
                <a:cs typeface="Calibri"/>
              </a:rPr>
              <a:t>salarié </a:t>
            </a:r>
            <a:r>
              <a:rPr sz="1800" spc="-10" dirty="0">
                <a:latin typeface="Calibri"/>
                <a:cs typeface="Calibri"/>
              </a:rPr>
              <a:t>reconnu </a:t>
            </a:r>
            <a:r>
              <a:rPr sz="1800" spc="-5" dirty="0">
                <a:latin typeface="Calibri"/>
                <a:cs typeface="Calibri"/>
              </a:rPr>
              <a:t>handicapé </a:t>
            </a:r>
            <a:r>
              <a:rPr sz="1800" dirty="0">
                <a:latin typeface="Calibri"/>
                <a:cs typeface="Calibri"/>
              </a:rPr>
              <a:t>ou en </a:t>
            </a:r>
            <a:r>
              <a:rPr sz="1800" spc="-5" dirty="0">
                <a:latin typeface="Calibri"/>
                <a:cs typeface="Calibri"/>
              </a:rPr>
              <a:t>voie </a:t>
            </a:r>
            <a:r>
              <a:rPr sz="1800" dirty="0">
                <a:latin typeface="Calibri"/>
                <a:cs typeface="Calibri"/>
              </a:rPr>
              <a:t>de </a:t>
            </a:r>
            <a:r>
              <a:rPr sz="1800" spc="-30" dirty="0">
                <a:latin typeface="Calibri"/>
                <a:cs typeface="Calibri"/>
              </a:rPr>
              <a:t>l’être </a:t>
            </a:r>
            <a:r>
              <a:rPr sz="1800" spc="-5" dirty="0">
                <a:latin typeface="Calibri"/>
                <a:cs typeface="Calibri"/>
              </a:rPr>
              <a:t>pour  lequel </a:t>
            </a:r>
            <a:r>
              <a:rPr sz="1800" dirty="0">
                <a:latin typeface="Calibri"/>
                <a:cs typeface="Calibri"/>
              </a:rPr>
              <a:t>le </a:t>
            </a:r>
            <a:r>
              <a:rPr sz="1800" spc="-15" dirty="0">
                <a:latin typeface="Calibri"/>
                <a:cs typeface="Calibri"/>
              </a:rPr>
              <a:t>télétravail </a:t>
            </a:r>
            <a:r>
              <a:rPr sz="1800" spc="-10" dirty="0">
                <a:latin typeface="Calibri"/>
                <a:cs typeface="Calibri"/>
              </a:rPr>
              <a:t>est mis </a:t>
            </a:r>
            <a:r>
              <a:rPr sz="1800" dirty="0">
                <a:latin typeface="Calibri"/>
                <a:cs typeface="Calibri"/>
              </a:rPr>
              <a:t>en </a:t>
            </a:r>
            <a:r>
              <a:rPr sz="1800" spc="-5" dirty="0">
                <a:latin typeface="Calibri"/>
                <a:cs typeface="Calibri"/>
              </a:rPr>
              <a:t>place dans </a:t>
            </a:r>
            <a:r>
              <a:rPr sz="1800" dirty="0">
                <a:latin typeface="Calibri"/>
                <a:cs typeface="Calibri"/>
              </a:rPr>
              <a:t>le </a:t>
            </a:r>
            <a:r>
              <a:rPr sz="1800" spc="-10" dirty="0">
                <a:latin typeface="Calibri"/>
                <a:cs typeface="Calibri"/>
              </a:rPr>
              <a:t>cadre </a:t>
            </a:r>
            <a:r>
              <a:rPr sz="1800" spc="-5" dirty="0">
                <a:latin typeface="Calibri"/>
                <a:cs typeface="Calibri"/>
              </a:rPr>
              <a:t>de </a:t>
            </a:r>
            <a:r>
              <a:rPr sz="1800" dirty="0">
                <a:latin typeface="Calibri"/>
                <a:cs typeface="Calibri"/>
              </a:rPr>
              <a:t>la </a:t>
            </a:r>
            <a:r>
              <a:rPr sz="1800" dirty="0" err="1">
                <a:latin typeface="Calibri"/>
                <a:cs typeface="Calibri"/>
              </a:rPr>
              <a:t>pandémie</a:t>
            </a:r>
            <a:endParaRPr sz="1800" dirty="0">
              <a:latin typeface="Calibri"/>
              <a:cs typeface="Calibri"/>
            </a:endParaRPr>
          </a:p>
          <a:p>
            <a:pPr marL="469265" algn="just">
              <a:lnSpc>
                <a:spcPts val="2140"/>
              </a:lnSpc>
              <a:spcBef>
                <a:spcPts val="890"/>
              </a:spcBef>
            </a:pPr>
            <a:r>
              <a:rPr sz="1200" dirty="0">
                <a:solidFill>
                  <a:srgbClr val="CF0A41"/>
                </a:solidFill>
                <a:latin typeface="Wingdings 3"/>
                <a:cs typeface="Wingdings 3"/>
              </a:rPr>
              <a:t></a:t>
            </a:r>
            <a:r>
              <a:rPr sz="1200" dirty="0">
                <a:solidFill>
                  <a:srgbClr val="CF0A41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Calibri"/>
                <a:cs typeface="Calibri"/>
              </a:rPr>
              <a:t>Modalités et</a:t>
            </a:r>
            <a:r>
              <a:rPr sz="1800" b="1" spc="-25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contenus</a:t>
            </a:r>
            <a:endParaRPr sz="1800" dirty="0">
              <a:latin typeface="Calibri"/>
              <a:cs typeface="Calibri"/>
            </a:endParaRPr>
          </a:p>
          <a:p>
            <a:pPr marL="12700" algn="just">
              <a:lnSpc>
                <a:spcPts val="2140"/>
              </a:lnSpc>
            </a:pPr>
            <a:r>
              <a:rPr sz="1800" spc="-5" dirty="0">
                <a:latin typeface="Calibri"/>
                <a:cs typeface="Calibri"/>
              </a:rPr>
              <a:t>Financement </a:t>
            </a:r>
            <a:r>
              <a:rPr sz="1800" dirty="0">
                <a:latin typeface="Calibri"/>
                <a:cs typeface="Calibri"/>
              </a:rPr>
              <a:t>à </a:t>
            </a:r>
            <a:r>
              <a:rPr sz="1800" spc="-10" dirty="0">
                <a:latin typeface="Calibri"/>
                <a:cs typeface="Calibri"/>
              </a:rPr>
              <a:t>titre exceptionnel </a:t>
            </a:r>
            <a:r>
              <a:rPr sz="1800" dirty="0">
                <a:latin typeface="Calibri"/>
                <a:cs typeface="Calibri"/>
              </a:rPr>
              <a:t>des </a:t>
            </a:r>
            <a:r>
              <a:rPr sz="1800" spc="-10" dirty="0">
                <a:latin typeface="Calibri"/>
                <a:cs typeface="Calibri"/>
              </a:rPr>
              <a:t>moyens mis </a:t>
            </a:r>
            <a:r>
              <a:rPr sz="1800" dirty="0">
                <a:latin typeface="Calibri"/>
                <a:cs typeface="Calibri"/>
              </a:rPr>
              <a:t>en </a:t>
            </a:r>
            <a:r>
              <a:rPr sz="1800" spc="-10" dirty="0">
                <a:latin typeface="Calibri"/>
                <a:cs typeface="Calibri"/>
              </a:rPr>
              <a:t>œuvre </a:t>
            </a:r>
            <a:r>
              <a:rPr sz="1800" spc="-5" dirty="0">
                <a:latin typeface="Calibri"/>
                <a:cs typeface="Calibri"/>
              </a:rPr>
              <a:t>pour </a:t>
            </a:r>
            <a:r>
              <a:rPr sz="1800" dirty="0">
                <a:latin typeface="Calibri"/>
                <a:cs typeface="Calibri"/>
              </a:rPr>
              <a:t>la </a:t>
            </a:r>
            <a:r>
              <a:rPr sz="1800" spc="-5" dirty="0">
                <a:latin typeface="Calibri"/>
                <a:cs typeface="Calibri"/>
              </a:rPr>
              <a:t>mise</a:t>
            </a:r>
            <a:r>
              <a:rPr sz="1800" spc="1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</a:t>
            </a:r>
          </a:p>
          <a:p>
            <a:pPr marL="12700" marR="117475" algn="just">
              <a:lnSpc>
                <a:spcPct val="110000"/>
              </a:lnSpc>
            </a:pPr>
            <a:r>
              <a:rPr sz="1800" spc="-5" dirty="0">
                <a:latin typeface="Calibri"/>
                <a:cs typeface="Calibri"/>
              </a:rPr>
              <a:t>place du </a:t>
            </a:r>
            <a:r>
              <a:rPr sz="1800" spc="-15" dirty="0">
                <a:latin typeface="Calibri"/>
                <a:cs typeface="Calibri"/>
              </a:rPr>
              <a:t>télétravail. </a:t>
            </a:r>
            <a:r>
              <a:rPr sz="1800" spc="-45" dirty="0">
                <a:latin typeface="Calibri"/>
                <a:cs typeface="Calibri"/>
              </a:rPr>
              <a:t>L’aide </a:t>
            </a:r>
            <a:r>
              <a:rPr sz="1800" dirty="0">
                <a:latin typeface="Calibri"/>
                <a:cs typeface="Calibri"/>
              </a:rPr>
              <a:t>peut </a:t>
            </a:r>
            <a:r>
              <a:rPr sz="1800" spc="-5" dirty="0">
                <a:latin typeface="Calibri"/>
                <a:cs typeface="Calibri"/>
              </a:rPr>
              <a:t>concerner </a:t>
            </a:r>
            <a:r>
              <a:rPr sz="1800" dirty="0">
                <a:latin typeface="Calibri"/>
                <a:cs typeface="Calibri"/>
              </a:rPr>
              <a:t>le </a:t>
            </a:r>
            <a:r>
              <a:rPr sz="1800" spc="-5" dirty="0">
                <a:latin typeface="Calibri"/>
                <a:cs typeface="Calibri"/>
              </a:rPr>
              <a:t>coût </a:t>
            </a:r>
            <a:r>
              <a:rPr sz="1800" spc="-15" dirty="0">
                <a:latin typeface="Calibri"/>
                <a:cs typeface="Calibri"/>
              </a:rPr>
              <a:t>d’un </a:t>
            </a:r>
            <a:r>
              <a:rPr sz="1800" spc="-5" dirty="0">
                <a:latin typeface="Calibri"/>
                <a:cs typeface="Calibri"/>
              </a:rPr>
              <a:t>équipement  </a:t>
            </a:r>
            <a:r>
              <a:rPr sz="1800" spc="-10" dirty="0">
                <a:latin typeface="Calibri"/>
                <a:cs typeface="Calibri"/>
              </a:rPr>
              <a:t>informatique, </a:t>
            </a:r>
            <a:r>
              <a:rPr sz="1800" dirty="0">
                <a:latin typeface="Calibri"/>
                <a:cs typeface="Calibri"/>
              </a:rPr>
              <a:t>d'un </a:t>
            </a:r>
            <a:r>
              <a:rPr sz="1800" spc="-5" dirty="0">
                <a:latin typeface="Calibri"/>
                <a:cs typeface="Calibri"/>
              </a:rPr>
              <a:t>siège </a:t>
            </a:r>
            <a:r>
              <a:rPr sz="1800" dirty="0">
                <a:latin typeface="Calibri"/>
                <a:cs typeface="Calibri"/>
              </a:rPr>
              <a:t>de </a:t>
            </a:r>
            <a:r>
              <a:rPr sz="1800" spc="-5" dirty="0">
                <a:latin typeface="Calibri"/>
                <a:cs typeface="Calibri"/>
              </a:rPr>
              <a:t>bureau, </a:t>
            </a:r>
            <a:r>
              <a:rPr sz="1800" dirty="0">
                <a:latin typeface="Calibri"/>
                <a:cs typeface="Calibri"/>
              </a:rPr>
              <a:t>les </a:t>
            </a:r>
            <a:r>
              <a:rPr sz="1800" spc="-10" dirty="0">
                <a:latin typeface="Calibri"/>
                <a:cs typeface="Calibri"/>
              </a:rPr>
              <a:t>coûts </a:t>
            </a:r>
            <a:r>
              <a:rPr sz="1800" spc="-5" dirty="0">
                <a:latin typeface="Calibri"/>
                <a:cs typeface="Calibri"/>
              </a:rPr>
              <a:t>de transports, liaison</a:t>
            </a:r>
            <a:r>
              <a:rPr sz="1800" spc="1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internet,...</a:t>
            </a:r>
            <a:endParaRPr lang="fr-FR" sz="1800" spc="-10" dirty="0">
              <a:latin typeface="Calibri"/>
              <a:cs typeface="Calibri"/>
            </a:endParaRPr>
          </a:p>
          <a:p>
            <a:pPr marL="12700" marR="117475" algn="just">
              <a:lnSpc>
                <a:spcPct val="110000"/>
              </a:lnSpc>
            </a:pPr>
            <a:r>
              <a:rPr lang="fr-FR" spc="-10" dirty="0">
                <a:latin typeface="Calibri"/>
                <a:cs typeface="Calibri"/>
              </a:rPr>
              <a:t>Montant : 1 000 € Maximum 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456863" y="6872285"/>
            <a:ext cx="116839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45"/>
              </a:lnSpc>
            </a:pPr>
            <a:fld id="{81D60167-4931-47E6-BA6A-407CBD079E47}" type="slidenum">
              <a:rPr sz="1000" spc="-5" dirty="0">
                <a:latin typeface="Calibri"/>
                <a:cs typeface="Calibri"/>
              </a:rPr>
              <a:t>9</a:t>
            </a:fld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5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</TotalTime>
  <Words>1656</Words>
  <Application>Microsoft Office PowerPoint</Application>
  <PresentationFormat>Personnalisé</PresentationFormat>
  <Paragraphs>199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30" baseType="lpstr">
      <vt:lpstr>Arial</vt:lpstr>
      <vt:lpstr>BISansOpti</vt:lpstr>
      <vt:lpstr>Calibri</vt:lpstr>
      <vt:lpstr>Times New Roman</vt:lpstr>
      <vt:lpstr>Wingdings</vt:lpstr>
      <vt:lpstr>Wingdings 3</vt:lpstr>
      <vt:lpstr>Office Theme</vt:lpstr>
      <vt:lpstr>Présentation PowerPoint</vt:lpstr>
      <vt:lpstr>Programme :</vt:lpstr>
      <vt:lpstr>La mission handicap du MEDEF Lyon-Rhône Actions dématérialisées</vt:lpstr>
      <vt:lpstr>La mission handicap du MEDEF Lyon-Rhône</vt:lpstr>
      <vt:lpstr>Présentation PowerPoint</vt:lpstr>
      <vt:lpstr>Mesures exceptionnelles d’urgence</vt:lpstr>
      <vt:lpstr>10 mesures exceptionnelles</vt:lpstr>
      <vt:lpstr>Collecte OETH 2020 : Report des  prélèvements</vt:lpstr>
      <vt:lpstr>Aide exceptionnelle à la mise  en place du télétravail </vt:lpstr>
      <vt:lpstr>Témoignage de Mme Sabine Fernandez  Entreprise la Tresse Métallique – J. Forissier</vt:lpstr>
      <vt:lpstr>Aide exceptionnelle aux déplacements,  hébergement, restauration </vt:lpstr>
      <vt:lpstr>Aide exceptionnelle au parcours de formation </vt:lpstr>
      <vt:lpstr>Maintenir la rémunération et la protection sociale des stagiaires en formation  </vt:lpstr>
      <vt:lpstr>Permanence d’écoute téléphonique</vt:lpstr>
      <vt:lpstr>Intervention de Handi Lyon Rhône  Permanence d’écoute téléphonique régionale   </vt:lpstr>
      <vt:lpstr>Témoignage de Gisèle SABOT   Boehringer Ingelheim - responsable service social et mission handicap  Emilie Camps   TH Conseil - Consultante - Pôle TEAM Trajectoire Emploi &amp; Accompagnement des Mobilités 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Contact :  Alexandre Martinez,  Chargé de mission Handicap MEDEF Lyon-Rhône  07.70.03.00.94 alexandre.martinez@medeflyonrhone.com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mesures exceptionnelles d'urgence -partenaires Agefiph_DF avril.pptx</dc:title>
  <dc:creator>001412</dc:creator>
  <cp:lastModifiedBy>Alexandre MARTINEZ</cp:lastModifiedBy>
  <cp:revision>22</cp:revision>
  <dcterms:created xsi:type="dcterms:W3CDTF">2020-05-28T10:16:13Z</dcterms:created>
  <dcterms:modified xsi:type="dcterms:W3CDTF">2020-06-10T09:10:22Z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2020-04-08T00:00:00Z</vt:filetime>
  </property>
  <property fmtid="{D5CDD505-2E9C-101B-9397-08002B2CF9AE}" pid="3" name="LastSaved">
    <vt:filetime>2020-05-28T00:00:00Z</vt:filetime>
  </property>
</Properties>
</file>